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29"/>
  </p:handoutMasterIdLst>
  <p:sldIdLst>
    <p:sldId id="527" r:id="rId3"/>
    <p:sldId id="842" r:id="rId4"/>
    <p:sldId id="843" r:id="rId5"/>
    <p:sldId id="941" r:id="rId6"/>
    <p:sldId id="925" r:id="rId7"/>
    <p:sldId id="924" r:id="rId8"/>
    <p:sldId id="943" r:id="rId10"/>
    <p:sldId id="944" r:id="rId11"/>
    <p:sldId id="928" r:id="rId12"/>
    <p:sldId id="929" r:id="rId13"/>
    <p:sldId id="933" r:id="rId14"/>
    <p:sldId id="934" r:id="rId15"/>
    <p:sldId id="935" r:id="rId16"/>
    <p:sldId id="936" r:id="rId17"/>
    <p:sldId id="964" r:id="rId18"/>
    <p:sldId id="960" r:id="rId19"/>
    <p:sldId id="961" r:id="rId20"/>
    <p:sldId id="962" r:id="rId21"/>
    <p:sldId id="963" r:id="rId22"/>
    <p:sldId id="938" r:id="rId23"/>
    <p:sldId id="939" r:id="rId24"/>
    <p:sldId id="940" r:id="rId25"/>
    <p:sldId id="862" r:id="rId26"/>
    <p:sldId id="863" r:id="rId27"/>
    <p:sldId id="942" r:id="rId28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gs" Target="tags/tag88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2-04-18T19:43: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12776 9608 0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327150" y="39497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</a:t>
            </a:r>
            <a:r>
              <a:rPr lang="zh-CN" altLang="en-US" sz="360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报名</a:t>
            </a:r>
            <a:r>
              <a:rPr lang="zh-CN" altLang="en-US" sz="3600">
                <a:latin typeface="+mj-ea"/>
                <a:ea typeface="+mj-ea"/>
                <a:cs typeface="+mj-ea"/>
              </a:rPr>
              <a:t>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本课程为</a:t>
            </a:r>
            <a:r>
              <a:rPr lang="zh-CN" altLang="en-US" b="1">
                <a:solidFill>
                  <a:srgbClr val="FF0000"/>
                </a:solidFill>
              </a:rPr>
              <a:t>线上付费</a:t>
            </a:r>
            <a:r>
              <a:rPr lang="zh-CN" altLang="en-US"/>
              <a:t>课程，在线参加本班所有课程的直播，并可获得录像回放和源码资料，享受老师全程跟踪，一对一辅导，详细答疑，布置作业和批改，确保学员真正学懂！</a:t>
            </a:r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  <a:endParaRPr lang="en-US" altLang="zh-CN"/>
          </a:p>
        </p:txBody>
      </p:sp>
      <p:pic>
        <p:nvPicPr>
          <p:cNvPr id="2" name="图片 1" descr="Wonder离线渲染培训班（二期）报名群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84935" y="1137920"/>
            <a:ext cx="3963670" cy="50863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5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116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tags" Target="../tags/tag61.xml"/><Relationship Id="rId22" Type="http://schemas.openxmlformats.org/officeDocument/2006/relationships/image" Target="../media/image2.pn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5.jpeg"/><Relationship Id="rId1" Type="http://schemas.openxmlformats.org/officeDocument/2006/relationships/tags" Target="../tags/tag7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7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1.xml"/><Relationship Id="rId4" Type="http://schemas.openxmlformats.org/officeDocument/2006/relationships/tags" Target="../tags/tag78.xml"/><Relationship Id="rId3" Type="http://schemas.openxmlformats.org/officeDocument/2006/relationships/image" Target="../media/image8.png"/><Relationship Id="rId2" Type="http://schemas.openxmlformats.org/officeDocument/2006/relationships/image" Target="file:///C:\Users\y\AppData\Local\Temp\wps\INetCache\259e044144aa0bb76460d659cd43982f" TargetMode="External"/><Relationship Id="rId1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1.xml"/><Relationship Id="rId3" Type="http://schemas.openxmlformats.org/officeDocument/2006/relationships/tags" Target="../tags/tag79.xml"/><Relationship Id="rId2" Type="http://schemas.openxmlformats.org/officeDocument/2006/relationships/image" Target="file:///C:\Users\y\AppData\Local\Temp\wps\INetCache\259e044144aa0bb76460d659cd43982f" TargetMode="External"/><Relationship Id="rId1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1.xml"/><Relationship Id="rId3" Type="http://schemas.openxmlformats.org/officeDocument/2006/relationships/tags" Target="../tags/tag80.xml"/><Relationship Id="rId2" Type="http://schemas.openxmlformats.org/officeDocument/2006/relationships/image" Target="file:///C:\Users\y\AppData\Local\Temp\wps\INetCache\259e044144aa0bb76460d659cd43982f" TargetMode="External"/><Relationship Id="rId1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1.xml"/><Relationship Id="rId5" Type="http://schemas.openxmlformats.org/officeDocument/2006/relationships/tags" Target="../tags/tag8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file:///C:\Users\y\AppData\Local\Temp\wps\INetCache\259e044144aa0bb76460d659cd43982f" TargetMode="Externa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3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1.xml"/><Relationship Id="rId3" Type="http://schemas.openxmlformats.org/officeDocument/2006/relationships/tags" Target="../tags/tag84.xml"/><Relationship Id="rId2" Type="http://schemas.openxmlformats.org/officeDocument/2006/relationships/image" Target="../media/image11.png"/><Relationship Id="rId1" Type="http://schemas.openxmlformats.org/officeDocument/2006/relationships/customXml" Target="../ink/ink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6" descr="副本_副本_副本_腾讯课程封面_自定义px_2022-04-05+16_34_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624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p>
            <a:pPr marL="285750" indent="-285750" algn="l">
              <a:buFont typeface="Arial" panose="020B0604020202020204" pitchFamily="34" charset="0"/>
              <a:buChar char="•"/>
            </a:pPr>
            <a:r>
              <a:t>如果要将基于物理的渲染加速为</a:t>
            </a:r>
            <a:r>
              <a:rPr b="1"/>
              <a:t>实时</a:t>
            </a:r>
            <a:r>
              <a:t>，该在哪些方面</a:t>
            </a:r>
            <a:r>
              <a:t>改进？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</a:p>
          <a:p>
            <a:pPr lvl="1" algn="l">
              <a:buFont typeface="Arial" panose="020B0604020202020204" pitchFamily="34" charset="0"/>
            </a:pPr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主问题：如何实现</a:t>
            </a:r>
            <a:r>
              <a:rPr>
                <a:sym typeface="+mn-ea"/>
              </a:rPr>
              <a:t>基于路径追踪的实时全局光照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主问题：如何实现</a:t>
            </a:r>
            <a:r>
              <a:rPr lang="zh-CN" altLang="en-US"/>
              <a:t>降噪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p>
            <a:pPr marL="285750" indent="-285750" algn="l">
              <a:buFont typeface="Arial" panose="020B0604020202020204" pitchFamily="34" charset="0"/>
              <a:buChar char="•"/>
            </a:pPr>
            <a:r>
              <a:t>有哪些方案可以实现</a:t>
            </a:r>
            <a:r>
              <a:t>降噪？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</a:p>
          <a:p>
            <a:pPr lvl="1" algn="l">
              <a:buFont typeface="Arial" panose="020B0604020202020204" pitchFamily="34" charset="0"/>
            </a:pPr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主问题：如何实现降噪</a:t>
            </a:r>
            <a:endParaRPr lang="zh-CN" altLang="en-US"/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53690" y="2080895"/>
            <a:ext cx="6287135" cy="358076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主问题：如何加速光线相交</a:t>
            </a:r>
            <a:r>
              <a:rPr lang="zh-CN" altLang="en-US"/>
              <a:t>计算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p>
            <a:pPr marL="285750" indent="-285750" algn="l">
              <a:buFont typeface="Arial" panose="020B0604020202020204" pitchFamily="34" charset="0"/>
              <a:buChar char="•"/>
            </a:pPr>
            <a:r>
              <a:t>有哪些方案可以</a:t>
            </a:r>
            <a:r>
              <a:rPr>
                <a:sym typeface="+mn-ea"/>
              </a:rPr>
              <a:t>加速光线相交计算</a:t>
            </a:r>
            <a:r>
              <a:t>？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</a:p>
          <a:p>
            <a:pPr lvl="1" algn="l">
              <a:buFont typeface="Arial" panose="020B0604020202020204" pitchFamily="34" charset="0"/>
            </a:pPr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主问题：如何加速光线相交计算</a:t>
            </a:r>
            <a:endParaRPr lang="zh-CN" altLang="en-US"/>
          </a:p>
        </p:txBody>
      </p:sp>
      <p:pic>
        <p:nvPicPr>
          <p:cNvPr id="3" name="图片 2" descr="间接光照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9035" y="2405380"/>
            <a:ext cx="6217920" cy="27774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主问题：什么是</a:t>
            </a:r>
            <a:r>
              <a:rPr>
                <a:sym typeface="+mn-ea"/>
              </a:rPr>
              <a:t>深度学习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主问题：什么是</a:t>
            </a:r>
            <a:r>
              <a:rPr>
                <a:sym typeface="+mn-ea"/>
              </a:rPr>
              <a:t>深度学习</a:t>
            </a:r>
            <a:endParaRPr lang="zh-CN">
              <a:sym typeface="+mn-ea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内容占位符 4" descr="深度学习和人工智能的关系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21330" y="2492375"/>
            <a:ext cx="5266690" cy="3432175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</p:spPr>
        <p:txBody>
          <a:bodyPr>
            <a:normAutofit lnSpcReduction="2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人工智能、机器学习、神经网络和深度学习之间的关系？</a:t>
            </a:r>
            <a:endParaRPr lang="zh-CN" altLang="en-US"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主问题：什么是</a:t>
            </a:r>
            <a:r>
              <a:rPr>
                <a:sym typeface="+mn-ea"/>
              </a:rPr>
              <a:t>深度学习</a:t>
            </a:r>
            <a:endParaRPr lang="zh-CN">
              <a:sym typeface="+mn-ea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</p:spPr>
        <p:txBody>
          <a:bodyPr>
            <a:normAutofit lnSpcReduction="2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深度学习在渲染方面的</a:t>
            </a:r>
            <a:r>
              <a:rPr lang="zh-CN" altLang="en-US">
                <a:sym typeface="+mn-ea"/>
              </a:rPr>
              <a:t>应用？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05885" y="2736215"/>
            <a:ext cx="50038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包括：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降噪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缓存</a:t>
            </a:r>
            <a:r>
              <a:rPr lang="zh-CN" altLang="en-US">
                <a:sym typeface="+mn-ea"/>
              </a:rPr>
              <a:t>辐射率，提高path trace速度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切换光照</a:t>
            </a:r>
            <a:r>
              <a:rPr lang="zh-CN" altLang="en-US">
                <a:sym typeface="+mn-ea"/>
              </a:rPr>
              <a:t>效果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多分辨率的材质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根据场景数据，生成全局光照的</a:t>
            </a:r>
            <a:r>
              <a:rPr lang="zh-CN" altLang="en-US">
                <a:sym typeface="+mn-ea"/>
              </a:rPr>
              <a:t>渲染</a:t>
            </a:r>
            <a:endParaRPr lang="zh-CN" altLang="en-US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主问题：什么是</a:t>
            </a:r>
            <a:r>
              <a:rPr>
                <a:sym typeface="+mn-ea"/>
              </a:rPr>
              <a:t>深度学习</a:t>
            </a:r>
            <a:endParaRPr lang="zh-CN">
              <a:sym typeface="+mn-ea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</p:spPr>
        <p:txBody>
          <a:bodyPr>
            <a:normAutofit lnSpcReduction="2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深度学习为什么需要</a:t>
            </a:r>
            <a:r>
              <a:rPr lang="en-US" altLang="zh-CN">
                <a:sym typeface="+mn-ea"/>
              </a:rPr>
              <a:t>WebGPU</a:t>
            </a:r>
            <a:r>
              <a:rPr lang="zh-CN" altLang="en-US">
                <a:sym typeface="+mn-ea"/>
              </a:rPr>
              <a:t>？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需要用到</a:t>
            </a:r>
            <a:r>
              <a:rPr lang="en-US" altLang="zh-CN">
                <a:sym typeface="+mn-ea"/>
              </a:rPr>
              <a:t>WebGPU</a:t>
            </a:r>
            <a:r>
              <a:rPr lang="zh-CN" altLang="en-US">
                <a:sym typeface="+mn-ea"/>
              </a:rPr>
              <a:t>支持哪些特性？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95625" y="3875405"/>
            <a:ext cx="2385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【已经支持】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计算</a:t>
            </a:r>
            <a:r>
              <a:rPr lang="zh-CN" altLang="en-US"/>
              <a:t>管线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93440" y="2783840"/>
            <a:ext cx="8356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深度学习使用矩阵、向量来计算规则，它们可以在计算</a:t>
            </a:r>
            <a:r>
              <a:rPr lang="zh-CN" altLang="en-US"/>
              <a:t>管线中并行</a:t>
            </a:r>
            <a:r>
              <a:rPr lang="zh-CN" altLang="en-US"/>
              <a:t>计算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3" grpId="0"/>
      <p:bldP spid="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主问题：什么是</a:t>
            </a:r>
            <a:r>
              <a:rPr>
                <a:sym typeface="+mn-ea"/>
              </a:rPr>
              <a:t>深度学习</a:t>
            </a:r>
            <a:endParaRPr lang="zh-CN">
              <a:sym typeface="+mn-ea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</p:spPr>
        <p:txBody>
          <a:bodyPr>
            <a:normAutofit lnSpcReduction="2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什么是</a:t>
            </a:r>
            <a:r>
              <a:rPr lang="zh-CN" altLang="en-US">
                <a:sym typeface="+mn-ea"/>
              </a:rPr>
              <a:t>深度学习？</a:t>
            </a:r>
            <a:endParaRPr lang="zh-CN" altLang="en-US">
              <a:sym typeface="+mn-ea"/>
            </a:endParaRPr>
          </a:p>
        </p:txBody>
      </p:sp>
      <p:pic>
        <p:nvPicPr>
          <p:cNvPr id="8" name="图片 7" descr="经典编程范式和机器学习范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345" y="1602740"/>
            <a:ext cx="4753610" cy="2115185"/>
          </a:xfrm>
          <a:prstGeom prst="rect">
            <a:avLst/>
          </a:prstGeom>
        </p:spPr>
      </p:pic>
      <p:pic>
        <p:nvPicPr>
          <p:cNvPr id="9" name="图片 8" descr="机器学习的训练阶段和推断阶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140" y="4132580"/>
            <a:ext cx="7600950" cy="189674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本课程方向调整为</a:t>
            </a:r>
            <a:br>
              <a:rPr lang="zh-CN" altLang="en-US"/>
            </a:br>
            <a:r>
              <a:rPr lang="zh-CN" altLang="en-US"/>
              <a:t>基于路径追踪</a:t>
            </a:r>
            <a:r>
              <a:rPr lang="zh-CN" altLang="en-US"/>
              <a:t>的实时</a:t>
            </a:r>
            <a:r>
              <a:rPr lang="zh-CN" altLang="en-US"/>
              <a:t>全局光照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p>
            <a:pPr marL="285750" indent="-285750" algn="l">
              <a:buFont typeface="Arial" panose="020B0604020202020204" pitchFamily="34" charset="0"/>
              <a:buChar char="•"/>
            </a:pPr>
            <a:r>
              <a:t>展示</a:t>
            </a:r>
            <a:r>
              <a:rPr>
                <a:sym typeface="+mn-ea"/>
              </a:rPr>
              <a:t>深度学习</a:t>
            </a:r>
            <a:r>
              <a:rPr lang="en-US" altLang="zh-CN">
                <a:sym typeface="+mn-ea"/>
              </a:rPr>
              <a:t>Demo</a:t>
            </a:r>
            <a:endParaRPr lang="en-US" altLang="zh-CN">
              <a:sym typeface="+mn-ea"/>
            </a:endParaRPr>
          </a:p>
          <a:p>
            <a:pPr lvl="1" algn="l">
              <a:buFont typeface="Arial" panose="020B0604020202020204" pitchFamily="34" charset="0"/>
            </a:pPr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主问题：什么是深度学习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总结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总结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回答开始的问题？</a:t>
            </a:r>
            <a:endParaRPr lang="zh-CN" altLang="en-US"/>
          </a:p>
          <a:p>
            <a:endParaRPr lang="zh-CN" altLang="en-US"/>
          </a:p>
          <a:p>
            <a:endParaRPr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4599360" y="3458880"/>
              <a:ext cx="36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4599360" y="3458880"/>
                <a:ext cx="360" cy="360"/>
              </a:xfrm>
              <a:prstGeom prst="rect"/>
            </p:spPr>
          </p:pic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问答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谢谢你</a:t>
            </a:r>
            <a:r>
              <a:rPr lang="en-US" altLang="zh-CN"/>
              <a:t>~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为什么要学习本课？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主问题：局部光照与全局光照的区别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主问题：如何实现</a:t>
            </a:r>
            <a:r>
              <a:rPr>
                <a:sym typeface="+mn-ea"/>
              </a:rPr>
              <a:t>基于路径追踪的实时全局光照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</a:t>
            </a:r>
            <a:r>
              <a:rPr>
                <a:sym typeface="+mn-ea"/>
              </a:rPr>
              <a:t>如何同时实现实时、交互式、离线渲染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主问题：如何实现降噪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主问题：如何加速光线相交计算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主问题：什么是</a:t>
            </a:r>
            <a:r>
              <a:rPr>
                <a:sym typeface="+mn-ea"/>
              </a:rPr>
              <a:t>深度学习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内容预览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如何只使用基于物理的渲染的</a:t>
            </a:r>
            <a:r>
              <a:rPr>
                <a:sym typeface="+mn-ea"/>
              </a:rPr>
              <a:t>技术，</a:t>
            </a:r>
            <a:r>
              <a:rPr>
                <a:sym typeface="+mn-ea"/>
              </a:rPr>
              <a:t>同时实现</a:t>
            </a:r>
            <a:r>
              <a:rPr lang="zh-CN" altLang="en-US">
                <a:sym typeface="+mn-ea"/>
              </a:rPr>
              <a:t>实时、交互式、离线渲染</a:t>
            </a:r>
            <a:r>
              <a:rPr>
                <a:sym typeface="+mn-ea"/>
              </a:rPr>
              <a:t>？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为什么要学习本课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主问题：局部光照与全局光照的</a:t>
            </a:r>
            <a:r>
              <a:rPr lang="zh-CN" altLang="en-US"/>
              <a:t>区别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p>
            <a:pPr marL="285750" indent="-285750" algn="l">
              <a:buFont typeface="Arial" panose="020B0604020202020204" pitchFamily="34" charset="0"/>
              <a:buChar char="•"/>
            </a:pPr>
            <a:r>
              <a:t>有哪些实现全局光照的</a:t>
            </a:r>
            <a:r>
              <a:t>方案？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/>
              <a:t>DDGI</a:t>
            </a:r>
            <a:endParaRPr lang="en-US" sz="2000"/>
          </a:p>
          <a:p>
            <a:pPr marL="742950" lvl="1" indent="-285750" algn="l">
              <a:buFont typeface="Arial" panose="020B0604020202020204" pitchFamily="34" charset="0"/>
              <a:buChar char="•"/>
            </a:pPr>
          </a:p>
          <a:p>
            <a:pPr lvl="1" algn="l">
              <a:buFont typeface="Arial" panose="020B0604020202020204" pitchFamily="34" charset="0"/>
            </a:pPr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主问题：局部光照与全局光照的区别</a:t>
            </a:r>
            <a:endParaRPr lang="zh-CN" altLang="en-US"/>
          </a:p>
        </p:txBody>
      </p:sp>
      <p:pic>
        <p:nvPicPr>
          <p:cNvPr id="3" name="图片 2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10" y="1522730"/>
            <a:ext cx="12192000" cy="45427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主问题：</a:t>
            </a:r>
            <a:r>
              <a:rPr>
                <a:sym typeface="+mn-ea"/>
              </a:rPr>
              <a:t>如何</a:t>
            </a:r>
            <a:r>
              <a:rPr>
                <a:sym typeface="+mn-ea"/>
              </a:rPr>
              <a:t>同时实现实时、交互式、离线渲染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p>
            <a:pPr marL="285750" indent="-285750" algn="l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实时、交互式、离线渲染在渲染时间上和渲染效果</a:t>
            </a:r>
            <a:r>
              <a:rPr>
                <a:sym typeface="+mn-ea"/>
              </a:rPr>
              <a:t>上有什么区别？</a:t>
            </a:r>
            <a:endParaRPr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只使用基于物理的</a:t>
            </a:r>
            <a:r>
              <a:rPr>
                <a:sym typeface="+mn-ea"/>
              </a:rPr>
              <a:t>渲染，同时实现实时、交互式、离线渲染后的效果是怎样的？</a:t>
            </a:r>
            <a:endParaRPr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如何只</a:t>
            </a:r>
            <a:r>
              <a:rPr>
                <a:sym typeface="+mn-ea"/>
              </a:rPr>
              <a:t>基于物理的渲染</a:t>
            </a:r>
            <a:r>
              <a:rPr>
                <a:sym typeface="+mn-ea"/>
              </a:rPr>
              <a:t>，同时实现实时、交互式、离线渲染？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</a:p>
          <a:p>
            <a:pPr lvl="1" algn="l">
              <a:buFont typeface="Arial" panose="020B0604020202020204" pitchFamily="34" charset="0"/>
            </a:pPr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>
                <a:sym typeface="+mn-ea"/>
              </a:rPr>
              <a:t>如何同时实现实时、交互式、离线渲染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主问题：如何实现</a:t>
            </a:r>
            <a:r>
              <a:rPr>
                <a:sym typeface="+mn-ea"/>
              </a:rPr>
              <a:t>基于路径追踪的实时全局光照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p="http://schemas.openxmlformats.org/presentationml/2006/main">
  <p:tag name="KSO_WM_UNIT_PLACING_PICTURE_USER_VIEWPORT" val="{&quot;height&quot;:5639,&quot;width&quot;:9901}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p="http://schemas.openxmlformats.org/presentationml/2006/main">
  <p:tag name="KSO_WM_SPECIAL_SOURCE" val="bdnull"/>
</p:tagLst>
</file>

<file path=ppt/tags/tag79.xml><?xml version="1.0" encoding="utf-8"?>
<p:tagLst xmlns:p="http://schemas.openxmlformats.org/presentationml/2006/main"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PECIAL_SOURCE" val="bdnull"/>
</p:tagLst>
</file>

<file path=ppt/tags/tag81.xml><?xml version="1.0" encoding="utf-8"?>
<p:tagLst xmlns:p="http://schemas.openxmlformats.org/presentationml/2006/main"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p="http://schemas.openxmlformats.org/presentationml/2006/main"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p="http://schemas.openxmlformats.org/presentationml/2006/main">
  <p:tag name="KSO_DOCER_TEMPLATE_OPEN_ONCE_MARK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762</Words>
  <Application>WPS 演示</Application>
  <PresentationFormat>宽屏</PresentationFormat>
  <Paragraphs>112</Paragraphs>
  <Slides>25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本课程方向调整为 基于路径追踪的实时全局光照</vt:lpstr>
      <vt:lpstr>内容预览</vt:lpstr>
      <vt:lpstr>为什么要学习本课</vt:lpstr>
      <vt:lpstr>主问题：局部光照与全局光照的区别</vt:lpstr>
      <vt:lpstr>主问题：局部光照与全局光照的区别</vt:lpstr>
      <vt:lpstr>主问题：如何同时实现实时、交互式、离线渲染</vt:lpstr>
      <vt:lpstr>主问题：如何同时实现实时、交互式、离线渲染</vt:lpstr>
      <vt:lpstr>主问题：如何实现基于路径追踪的实时全局光照</vt:lpstr>
      <vt:lpstr>主问题：如何实现基于路径追踪的实时全局光照</vt:lpstr>
      <vt:lpstr>主问题：如何实现降噪</vt:lpstr>
      <vt:lpstr>主问题：如何实现降噪</vt:lpstr>
      <vt:lpstr>主问题：如何加速光线相交计算</vt:lpstr>
      <vt:lpstr>主问题：如何加速光线相交计算</vt:lpstr>
      <vt:lpstr>主问题：如何加速光线相交计算</vt:lpstr>
      <vt:lpstr>主问题：WebGPU带来的提升</vt:lpstr>
      <vt:lpstr>主问题：WebGPU带来的提升</vt:lpstr>
      <vt:lpstr>主问题：WebGPU带来的提升</vt:lpstr>
      <vt:lpstr>主问题：WebGPU带来的提升</vt:lpstr>
      <vt:lpstr>展示深度学习Demo</vt:lpstr>
      <vt:lpstr>总结</vt:lpstr>
      <vt:lpstr>总结</vt:lpstr>
      <vt:lpstr>PowerPoint 演示文稿</vt:lpstr>
      <vt:lpstr>问答</vt:lpstr>
      <vt:lpstr>谢谢你~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WPS_1613797177</cp:lastModifiedBy>
  <cp:revision>870</cp:revision>
  <dcterms:created xsi:type="dcterms:W3CDTF">2020-12-22T12:16:00Z</dcterms:created>
  <dcterms:modified xsi:type="dcterms:W3CDTF">2022-04-18T12:54:56Z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BDBFF5ECB4A542BD827169653EB4BB7C</vt:lpwstr>
  </property>
</Properties>
</file>