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41" r:id="rId3"/>
    <p:sldId id="308" r:id="rId4"/>
    <p:sldId id="844" r:id="rId5"/>
    <p:sldId id="846" r:id="rId6"/>
    <p:sldId id="847" r:id="rId7"/>
    <p:sldId id="849" r:id="rId8"/>
    <p:sldId id="852" r:id="rId9"/>
    <p:sldId id="877" r:id="rId10"/>
    <p:sldId id="854" r:id="rId11"/>
    <p:sldId id="855" r:id="rId12"/>
    <p:sldId id="856" r:id="rId13"/>
    <p:sldId id="857" r:id="rId14"/>
    <p:sldId id="859" r:id="rId15"/>
    <p:sldId id="860" r:id="rId16"/>
    <p:sldId id="861" r:id="rId17"/>
    <p:sldId id="862" r:id="rId18"/>
    <p:sldId id="863" r:id="rId19"/>
    <p:sldId id="864" r:id="rId20"/>
    <p:sldId id="865" r:id="rId21"/>
    <p:sldId id="878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9" r:id="rId31"/>
    <p:sldId id="876" r:id="rId32"/>
    <p:sldId id="881" r:id="rId33"/>
    <p:sldId id="882" r:id="rId34"/>
    <p:sldId id="883" r:id="rId35"/>
    <p:sldId id="885" r:id="rId36"/>
    <p:sldId id="886" r:id="rId37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98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16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1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73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1.xml"/><Relationship Id="rId6" Type="http://schemas.openxmlformats.org/officeDocument/2006/relationships/tags" Target="../tags/tag7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1.xml"/><Relationship Id="rId7" Type="http://schemas.openxmlformats.org/officeDocument/2006/relationships/tags" Target="../tags/tag76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80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4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5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38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8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88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9.xml"/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92.xml"/><Relationship Id="rId2" Type="http://schemas.openxmlformats.org/officeDocument/2006/relationships/image" Target="../media/image46.png"/><Relationship Id="rId1" Type="http://schemas.openxmlformats.org/officeDocument/2006/relationships/customXml" Target="../ink/ink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93.xml"/><Relationship Id="rId2" Type="http://schemas.openxmlformats.org/officeDocument/2006/relationships/hyperlink" Target="https://sites.cs.ucsb.edu/~lingqi/teaching/resources/GAMES101_Lecture_02.pdf" TargetMode="External"/><Relationship Id="rId1" Type="http://schemas.openxmlformats.org/officeDocument/2006/relationships/hyperlink" Target="https://www.bilibili.com/video/BV1Jo4y1Z7ty?p=4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>
                <a:sym typeface="+mn-ea"/>
              </a:rPr>
              <a:t>如何</a:t>
            </a:r>
            <a:r>
              <a:rPr>
                <a:sym typeface="+mn-ea"/>
              </a:rPr>
              <a:t>用代数表示向量</a:t>
            </a:r>
            <a:r>
              <a:rPr lang="zh-CN">
                <a:sym typeface="+mn-ea"/>
              </a:rPr>
              <a:t>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755" y="1252220"/>
            <a:ext cx="5114925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0" y="4845685"/>
            <a:ext cx="6877050" cy="1057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>
                <a:sym typeface="+mn-ea"/>
              </a:rPr>
              <a:t>用什么符号表示向量的长度？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什么是单位向量？</a:t>
            </a:r>
            <a:endParaRPr lang="zh-CN" altLang="en-US"/>
          </a:p>
          <a:p>
            <a:pPr lvl="0"/>
            <a:r>
              <a:rPr lang="zh-CN" altLang="en-US"/>
              <a:t>如何</a:t>
            </a:r>
            <a:r>
              <a:rPr lang="zh-CN" altLang="en-US"/>
              <a:t>计算一个向量的单位向量（向量</a:t>
            </a:r>
            <a:r>
              <a:rPr lang="zh-CN" altLang="en-US"/>
              <a:t>正交化）？</a:t>
            </a:r>
            <a:endParaRPr lang="zh-CN" altLang="en-US"/>
          </a:p>
          <a:p>
            <a:pPr lvl="0"/>
            <a:r>
              <a:rPr lang="zh-CN" altLang="en-US"/>
              <a:t>如何应用单位向量？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1810" y="1825308"/>
          <a:ext cx="342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42900" imgH="405765" progId="Equation.KSEE3">
                  <p:embed/>
                </p:oleObj>
              </mc:Choice>
              <mc:Fallback>
                <p:oleObj name="" r:id="rId1" imgW="3429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61810" y="1825308"/>
                        <a:ext cx="342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47920" y="2231390"/>
            <a:ext cx="191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长度为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/>
              <a:t>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70" y="2599690"/>
            <a:ext cx="1818640" cy="709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6055" y="3705860"/>
            <a:ext cx="500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用来表示方向，如</a:t>
            </a:r>
            <a:r>
              <a:rPr lang="zh-CN" altLang="en-US"/>
              <a:t>法线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/>
              <a:t>如何计算向量的</a:t>
            </a:r>
            <a:r>
              <a:rPr lang="zh-CN" altLang="en-US"/>
              <a:t>加法？</a:t>
            </a:r>
            <a:endParaRPr lang="zh-CN" altLang="en-US"/>
          </a:p>
          <a:p>
            <a:pPr lvl="1"/>
            <a:r>
              <a:rPr lang="zh-CN" altLang="en-US"/>
              <a:t>几何上</a:t>
            </a:r>
            <a:endParaRPr lang="zh-CN" altLang="en-US"/>
          </a:p>
          <a:p>
            <a:pPr lvl="1"/>
            <a:r>
              <a:rPr lang="zh-CN" altLang="en-US"/>
              <a:t>代数上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2499360"/>
            <a:ext cx="5362575" cy="221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向量的点积的定义是</a:t>
            </a:r>
            <a:r>
              <a:rPr lang="zh-CN" altLang="en-US"/>
              <a:t>什么？</a:t>
            </a:r>
            <a:endParaRPr lang="zh-CN" altLang="en-US"/>
          </a:p>
          <a:p>
            <a:pPr lvl="0"/>
            <a:r>
              <a:rPr lang="zh-CN" altLang="en-US"/>
              <a:t>对于</a:t>
            </a:r>
            <a:r>
              <a:rPr lang="zh-CN" altLang="en-US"/>
              <a:t>两个单位向量，点积是</a:t>
            </a:r>
            <a:r>
              <a:rPr lang="zh-CN" altLang="en-US"/>
              <a:t>多少？</a:t>
            </a:r>
            <a:endParaRPr lang="zh-CN" altLang="en-US"/>
          </a:p>
          <a:p>
            <a:pPr lvl="0"/>
            <a:r>
              <a:rPr lang="zh-CN" altLang="en-US"/>
              <a:t>点积满足什么运算</a:t>
            </a:r>
            <a:r>
              <a:rPr lang="zh-CN" altLang="en-US"/>
              <a:t>法则？</a:t>
            </a:r>
            <a:endParaRPr lang="zh-CN" altLang="en-US"/>
          </a:p>
          <a:p>
            <a:pPr lvl="0"/>
            <a:r>
              <a:rPr lang="zh-CN" altLang="en-US"/>
              <a:t>如何</a:t>
            </a:r>
            <a:r>
              <a:rPr lang="zh-CN" altLang="en-US"/>
              <a:t>进行点积的代数</a:t>
            </a:r>
            <a:r>
              <a:rPr lang="zh-CN" altLang="en-US"/>
              <a:t>运算？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0" y="1076960"/>
            <a:ext cx="267652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2592070"/>
            <a:ext cx="2495550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35" y="2773045"/>
            <a:ext cx="14859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070" y="4219575"/>
            <a:ext cx="2983865" cy="1429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5" y="4228465"/>
            <a:ext cx="3432810" cy="17583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点积在图形学中有哪些应用？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计算两个向量的</a:t>
            </a:r>
            <a:r>
              <a:rPr lang="zh-CN" altLang="en-US">
                <a:sym typeface="+mn-ea"/>
              </a:rPr>
              <a:t>夹角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计算一个向量到另一个向量的</a:t>
            </a:r>
            <a:r>
              <a:rPr lang="zh-CN" altLang="en-US">
                <a:sym typeface="+mn-ea"/>
              </a:rPr>
              <a:t>投影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分解一个</a:t>
            </a:r>
            <a:r>
              <a:rPr lang="zh-CN" altLang="en-US">
                <a:sym typeface="+mn-ea"/>
              </a:rPr>
              <a:t>向量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决定向量的前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后</a:t>
            </a:r>
            <a:r>
              <a:rPr lang="zh-CN" altLang="en-US">
                <a:sym typeface="+mn-ea"/>
              </a:rPr>
              <a:t>关系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自学、</a:t>
            </a:r>
            <a:r>
              <a:rPr lang="zh-CN" altLang="en-US">
                <a:sym typeface="+mn-ea"/>
              </a:rPr>
              <a:t>互学、展学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47435" y="1892300"/>
            <a:ext cx="500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比如计算光源</a:t>
            </a:r>
            <a:r>
              <a:rPr lang="zh-CN" altLang="en-US"/>
              <a:t>方向和表面法线的</a:t>
            </a:r>
            <a:r>
              <a:rPr lang="zh-CN" altLang="en-US"/>
              <a:t>夹角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2632075"/>
            <a:ext cx="1610360" cy="1195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95" y="2851785"/>
            <a:ext cx="2011680" cy="1461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30" y="3601085"/>
            <a:ext cx="1892935" cy="1220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95" y="4223385"/>
            <a:ext cx="2153285" cy="1953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780" y="1152525"/>
            <a:ext cx="602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“</a:t>
            </a:r>
            <a:r>
              <a:rPr lang="zh-CN" altLang="en-US"/>
              <a:t>两个单位向量的点积</a:t>
            </a:r>
            <a:r>
              <a:rPr lang="en-US" altLang="zh-CN"/>
              <a:t>”</a:t>
            </a:r>
            <a:r>
              <a:rPr lang="zh-CN" altLang="en-US"/>
              <a:t>，得到</a:t>
            </a:r>
            <a:r>
              <a:rPr lang="en-US" altLang="zh-CN"/>
              <a:t>           </a:t>
            </a:r>
            <a:r>
              <a:rPr lang="zh-CN" altLang="en-US"/>
              <a:t>，然后</a:t>
            </a:r>
            <a:r>
              <a:rPr lang="zh-CN" altLang="en-US"/>
              <a:t>就可以：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8325" y="11969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647700" imgH="279400" progId="Equation.KSEE3">
                  <p:embed/>
                </p:oleObj>
              </mc:Choice>
              <mc:Fallback>
                <p:oleObj name="" r:id="rId5" imgW="6477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8325" y="11969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>
                <a:sym typeface="+mn-ea"/>
              </a:rPr>
              <a:t>向量的叉积的定义是</a:t>
            </a:r>
            <a:r>
              <a:rPr lang="zh-CN" altLang="en-US">
                <a:sym typeface="+mn-ea"/>
              </a:rPr>
              <a:t>什么？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2923540"/>
            <a:ext cx="3867150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3284855"/>
            <a:ext cx="5191125" cy="1676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>
                <a:sym typeface="+mn-ea"/>
              </a:rPr>
              <a:t>叉积满足什么运算法则？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如何进行</a:t>
            </a:r>
            <a:r>
              <a:rPr lang="zh-CN" altLang="en-US">
                <a:sym typeface="+mn-ea"/>
              </a:rPr>
              <a:t>叉积的代数运算？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0890" y="1725295"/>
            <a:ext cx="282638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5" y="3903345"/>
            <a:ext cx="4655820" cy="1930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buClrTx/>
              <a:buSzTx/>
            </a:pPr>
            <a:r>
              <a:rPr lang="zh-CN" sz="1600">
                <a:sym typeface="+mn-ea"/>
              </a:rPr>
              <a:t>叉积在图形学中有哪些应用？</a:t>
            </a:r>
            <a:endParaRPr lang="zh-CN" sz="1600">
              <a:sym typeface="+mn-ea"/>
            </a:endParaRPr>
          </a:p>
          <a:p>
            <a:pPr lvl="1" algn="l">
              <a:buClrTx/>
              <a:buSzTx/>
            </a:pPr>
            <a:r>
              <a:rPr lang="zh-CN" sz="1600">
                <a:sym typeface="+mn-ea"/>
              </a:rPr>
              <a:t>构建坐标系</a:t>
            </a:r>
            <a:endParaRPr lang="zh-CN" sz="1600">
              <a:sym typeface="+mn-ea"/>
            </a:endParaRPr>
          </a:p>
          <a:p>
            <a:pPr lvl="0"/>
            <a:endParaRPr lang="zh-CN" altLang="en-US"/>
          </a:p>
          <a:p>
            <a:pPr lvl="0"/>
            <a:r>
              <a:rPr lang="zh-CN" altLang="en-US">
                <a:sym typeface="+mn-ea"/>
              </a:rPr>
              <a:t>自学、</a:t>
            </a:r>
            <a:r>
              <a:rPr lang="zh-CN" altLang="en-US">
                <a:sym typeface="+mn-ea"/>
              </a:rPr>
              <a:t>互学、展学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6160" y="2354580"/>
            <a:ext cx="193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右手坐标系：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6160" y="2828290"/>
            <a:ext cx="1798955" cy="2937510"/>
          </a:xfrm>
          <a:prstGeom prst="rect">
            <a:avLst/>
          </a:prstGeom>
        </p:spPr>
      </p:pic>
      <p:pic>
        <p:nvPicPr>
          <p:cNvPr id="6" name="图片 5" descr="右手坐标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85" y="2684780"/>
            <a:ext cx="2573655" cy="3126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buClrTx/>
              <a:buSzTx/>
            </a:pPr>
            <a:r>
              <a:rPr lang="zh-CN" sz="1600">
                <a:sym typeface="+mn-ea"/>
              </a:rPr>
              <a:t>叉积在图形学中有哪些应用？</a:t>
            </a:r>
            <a:endParaRPr lang="zh-CN" sz="1600">
              <a:sym typeface="+mn-ea"/>
            </a:endParaRPr>
          </a:p>
          <a:p>
            <a:pPr lvl="1"/>
            <a:r>
              <a:rPr lang="zh-CN" altLang="en-US"/>
              <a:t>决定向量的左</a:t>
            </a:r>
            <a:r>
              <a:rPr lang="en-US" altLang="zh-CN"/>
              <a:t>/</a:t>
            </a:r>
            <a:r>
              <a:rPr lang="zh-CN" altLang="en-US"/>
              <a:t>右</a:t>
            </a:r>
            <a:r>
              <a:rPr lang="zh-CN" altLang="en-US"/>
              <a:t>关系</a:t>
            </a:r>
            <a:endParaRPr lang="zh-CN" altLang="en-US"/>
          </a:p>
          <a:p>
            <a:pPr lvl="1"/>
            <a:r>
              <a:rPr lang="zh-CN" altLang="en-US"/>
              <a:t>判断一个点是否在三角形</a:t>
            </a:r>
            <a:r>
              <a:rPr lang="zh-CN" altLang="en-US"/>
              <a:t>内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220" y="1825625"/>
            <a:ext cx="2708910" cy="1814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65" y="3640455"/>
            <a:ext cx="2513965" cy="2469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7765" y="4537075"/>
            <a:ext cx="1271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</a:t>
            </a:r>
            <a:r>
              <a:rPr lang="zh-CN" altLang="en-US"/>
              <a:t>判断：</a:t>
            </a:r>
            <a:endParaRPr lang="zh-CN" altLang="en-US"/>
          </a:p>
          <a:p>
            <a:r>
              <a:rPr lang="en-US" altLang="zh-CN"/>
              <a:t>AB</a:t>
            </a:r>
            <a:r>
              <a:rPr lang="zh-CN" altLang="en-US"/>
              <a:t>和</a:t>
            </a:r>
            <a:r>
              <a:rPr lang="en-US" altLang="zh-CN"/>
              <a:t>AP</a:t>
            </a:r>
            <a:r>
              <a:rPr lang="zh-CN" altLang="en-US"/>
              <a:t>、</a:t>
            </a:r>
            <a:r>
              <a:rPr lang="en-US" altLang="zh-CN"/>
              <a:t>BC</a:t>
            </a:r>
            <a:r>
              <a:rPr lang="zh-CN" altLang="en-US"/>
              <a:t>和</a:t>
            </a:r>
            <a:r>
              <a:rPr lang="en-US" altLang="zh-CN"/>
              <a:t>BP</a:t>
            </a:r>
            <a:r>
              <a:rPr lang="zh-CN" altLang="en-US"/>
              <a:t>、</a:t>
            </a:r>
            <a:r>
              <a:rPr lang="en-US" altLang="zh-CN"/>
              <a:t>CA</a:t>
            </a:r>
            <a:r>
              <a:rPr lang="zh-CN" altLang="en-US"/>
              <a:t>和</a:t>
            </a:r>
            <a:r>
              <a:rPr lang="en-US" altLang="zh-CN"/>
              <a:t>CP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什么是向量？</a:t>
            </a:r>
            <a:endParaRPr lang="zh-CN">
              <a:sym typeface="+mn-ea"/>
            </a:endParaRPr>
          </a:p>
          <a:p>
            <a:r>
              <a:rPr lang="zh-CN" altLang="en-US">
                <a:sym typeface="+mn-ea"/>
              </a:rPr>
              <a:t>向量有什么特性？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点积在图形学中有哪些应用？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叉积在图形学中有哪些应用？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>
                <a:sym typeface="+mn-ea"/>
              </a:rPr>
              <a:t>第四节课：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三角函数、向量和矩阵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主问题：什么是矩阵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为什么要</a:t>
            </a:r>
            <a:r>
              <a:rPr lang="zh-CN">
                <a:sym typeface="+mn-ea"/>
              </a:rPr>
              <a:t>学习矩阵？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>
                <a:sym typeface="+mn-ea"/>
              </a:rPr>
              <a:t>在图形学中，</a:t>
            </a:r>
            <a:r>
              <a:rPr lang="zh-CN">
                <a:sym typeface="+mn-ea"/>
              </a:rPr>
              <a:t>矩阵有哪些应用？</a:t>
            </a:r>
            <a:endParaRPr lang="zh-CN">
              <a:sym typeface="+mn-ea"/>
            </a:endParaRP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79975" y="2500630"/>
            <a:ext cx="464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>
                <a:sym typeface="+mn-ea"/>
              </a:rPr>
              <a:t>用于坐标变换，如位移、旋转、缩放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什么是</a:t>
            </a:r>
            <a:r>
              <a:rPr lang="zh-CN" altLang="en-US"/>
              <a:t>矩阵？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5050" y="2113915"/>
            <a:ext cx="341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可以看成是一个</a:t>
            </a:r>
            <a:r>
              <a:rPr lang="zh-CN" altLang="en-US"/>
              <a:t>包含数字的</a:t>
            </a:r>
            <a:r>
              <a:rPr lang="zh-CN" altLang="en-US"/>
              <a:t>数组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680" y="2482215"/>
            <a:ext cx="2326640" cy="30543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2590" y="3397885"/>
          <a:ext cx="1567180" cy="232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889000" imgH="1320165" progId="Equation.KSEE3">
                  <p:embed/>
                </p:oleObj>
              </mc:Choice>
              <mc:Fallback>
                <p:oleObj name="" r:id="rId2" imgW="889000" imgH="1320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2590" y="3397885"/>
                        <a:ext cx="1567180" cy="232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矩阵与标量相乘的代数计算</a:t>
            </a:r>
            <a:r>
              <a:rPr lang="zh-CN">
                <a:sym typeface="+mn-ea"/>
              </a:rPr>
              <a:t>？</a:t>
            </a:r>
            <a:endParaRPr lang="zh-CN">
              <a:sym typeface="+mn-ea"/>
            </a:endParaRPr>
          </a:p>
          <a:p>
            <a:pPr lvl="0"/>
            <a:r>
              <a:rPr lang="en-US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矩阵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相乘</a:t>
            </a:r>
            <a:r>
              <a:rPr lang="zh-CN">
                <a:sym typeface="+mn-ea"/>
              </a:rPr>
              <a:t>有什么约束？</a:t>
            </a:r>
            <a:endParaRPr lang="zh-CN">
              <a:sym typeface="+mn-ea"/>
            </a:endParaRPr>
          </a:p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矩阵</a:t>
            </a:r>
            <a:r>
              <a:rPr>
                <a:sym typeface="+mn-ea"/>
              </a:rPr>
              <a:t>相乘的代数计算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8740" y="1825625"/>
            <a:ext cx="3230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矩阵的每个元素乘以该标量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210" y="2204720"/>
            <a:ext cx="1990725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98825" y="4862830"/>
            <a:ext cx="741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乘积中的第</a:t>
            </a:r>
            <a:r>
              <a:rPr lang="en-US" altLang="zh-CN"/>
              <a:t>(i, j)</a:t>
            </a:r>
            <a:r>
              <a:rPr lang="zh-CN" altLang="en-US"/>
              <a:t>个元素</a:t>
            </a:r>
            <a:r>
              <a:rPr lang="en-US" altLang="zh-CN"/>
              <a:t>=</a:t>
            </a:r>
            <a:r>
              <a:rPr lang="zh-CN" altLang="en-US"/>
              <a:t>第一个矩阵的第</a:t>
            </a:r>
            <a:r>
              <a:rPr lang="en-US" altLang="zh-CN"/>
              <a:t>i</a:t>
            </a:r>
            <a:r>
              <a:rPr lang="zh-CN" altLang="en-US"/>
              <a:t>行与第二个矩阵的第</a:t>
            </a:r>
            <a:r>
              <a:rPr lang="en-US" altLang="zh-CN"/>
              <a:t>j</a:t>
            </a:r>
            <a:r>
              <a:rPr lang="zh-CN" altLang="en-US"/>
              <a:t>列的</a:t>
            </a:r>
            <a:r>
              <a:rPr lang="zh-CN" altLang="en-US"/>
              <a:t>点积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4070" y="3238183"/>
          <a:ext cx="4165600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4165600" imgH="1320165" progId="Equation.KSEE3">
                  <p:embed/>
                </p:oleObj>
              </mc:Choice>
              <mc:Fallback>
                <p:oleObj name="" r:id="rId2" imgW="4165600" imgH="1320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4070" y="3238183"/>
                        <a:ext cx="4165600" cy="132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>
                <a:sym typeface="+mn-ea"/>
              </a:rPr>
              <a:t>矩阵与矩阵相乘</a:t>
            </a:r>
            <a:r>
              <a:rPr lang="zh-CN">
                <a:sym typeface="+mn-ea"/>
              </a:rPr>
              <a:t>满足什么</a:t>
            </a:r>
            <a:r>
              <a:rPr>
                <a:sym typeface="+mn-ea"/>
              </a:rPr>
              <a:t>运算法则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相乘</a:t>
            </a:r>
            <a:r>
              <a:rPr lang="zh-CN">
                <a:sym typeface="+mn-ea"/>
              </a:rPr>
              <a:t>有什么约束？</a:t>
            </a:r>
            <a:endParaRPr lang="zh-CN">
              <a:sym typeface="+mn-ea"/>
            </a:endParaRPr>
          </a:p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相乘的代数计算</a:t>
            </a:r>
            <a:r>
              <a:rPr lang="zh-CN">
                <a:sym typeface="+mn-ea"/>
              </a:rPr>
              <a:t>？</a:t>
            </a:r>
            <a:endParaRPr 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在图形学中有哪些应用？</a:t>
            </a:r>
            <a:endParaRPr lang="zh-CN" altLang="en-US">
              <a:sym typeface="+mn-ea"/>
            </a:endParaRPr>
          </a:p>
          <a:p>
            <a:pPr lvl="1"/>
            <a:r>
              <a:rPr>
                <a:sym typeface="+mn-ea"/>
              </a:rPr>
              <a:t>变换一个点</a:t>
            </a:r>
            <a:endParaRPr>
              <a:sym typeface="+mn-ea"/>
            </a:endParaRPr>
          </a:p>
          <a:p>
            <a:pPr lvl="1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1950" y="1906905"/>
            <a:ext cx="330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不满足</a:t>
            </a:r>
            <a:r>
              <a:rPr lang="zh-CN" altLang="en-US"/>
              <a:t>交换律；</a:t>
            </a:r>
            <a:endParaRPr lang="zh-CN" altLang="en-US"/>
          </a:p>
          <a:p>
            <a:r>
              <a:rPr lang="zh-CN" altLang="en-US"/>
              <a:t>满足结合律和</a:t>
            </a:r>
            <a:r>
              <a:rPr lang="zh-CN" altLang="en-US"/>
              <a:t>分配律：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3070" y="2596515"/>
            <a:ext cx="2103120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895" y="4116070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矩阵（</a:t>
            </a:r>
            <a:r>
              <a:rPr lang="en-US" altLang="zh-CN">
                <a:sym typeface="+mn-ea"/>
              </a:rPr>
              <a:t>mxn</a:t>
            </a:r>
            <a:r>
              <a:rPr>
                <a:sym typeface="+mn-ea"/>
              </a:rPr>
              <a:t>）乘以向量（</a:t>
            </a:r>
            <a:r>
              <a:rPr lang="en-US">
                <a:sym typeface="+mn-ea"/>
              </a:rPr>
              <a:t>n</a:t>
            </a:r>
            <a:r>
              <a:rPr lang="en-US" altLang="zh-CN">
                <a:sym typeface="+mn-ea"/>
              </a:rPr>
              <a:t>x1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8500" y="4755515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943100" imgH="838200" progId="Equation.KSEE3">
                  <p:embed/>
                </p:oleObj>
              </mc:Choice>
              <mc:Fallback>
                <p:oleObj name="" r:id="rId2" imgW="1943100" imgH="838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8500" y="4755515"/>
                        <a:ext cx="1943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46755" y="4313555"/>
            <a:ext cx="327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如将一个点沿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轴镜像变换</a:t>
            </a:r>
            <a:r>
              <a:rPr lang="en-US">
                <a:sym typeface="+mn-ea"/>
              </a:rPr>
              <a:t>:</a:t>
            </a:r>
            <a:endParaRPr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0895" y="4755515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2425700" imgH="838200" progId="Equation.KSEE3">
                  <p:embed/>
                </p:oleObj>
              </mc:Choice>
              <mc:Fallback>
                <p:oleObj name="" r:id="rId4" imgW="2425700" imgH="838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0895" y="4755515"/>
                        <a:ext cx="2425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什么是矩阵</a:t>
            </a:r>
            <a:r>
              <a:rPr lang="zh-CN" altLang="en-US"/>
              <a:t>转置？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矩阵转置满足什么运算法则？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5455" y="1691005"/>
          <a:ext cx="144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447800" imgH="1384300" progId="Equation.KSEE3">
                  <p:embed/>
                </p:oleObj>
              </mc:Choice>
              <mc:Fallback>
                <p:oleObj name="" r:id="rId1" imgW="1447800" imgH="1384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5455" y="1691005"/>
                        <a:ext cx="14478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6558" y="2788603"/>
          <a:ext cx="12312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31265" imgH="405765" progId="Equation.KSEE3">
                  <p:embed/>
                </p:oleObj>
              </mc:Choice>
              <mc:Fallback>
                <p:oleObj name="" r:id="rId3" imgW="1231265" imgH="4057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558" y="2788603"/>
                        <a:ext cx="12312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什么是</a:t>
            </a:r>
            <a:r>
              <a:rPr>
                <a:sym typeface="+mn-ea"/>
              </a:rPr>
              <a:t>单位矩阵</a:t>
            </a:r>
            <a:r>
              <a:rPr lang="zh-CN">
                <a:sym typeface="+mn-ea"/>
              </a:rPr>
              <a:t>？</a:t>
            </a:r>
            <a:endParaRPr lang="zh-CN">
              <a:sym typeface="+mn-ea"/>
            </a:endParaRPr>
          </a:p>
          <a:p>
            <a:pPr lvl="0"/>
            <a:r>
              <a:rPr lang="zh-CN">
                <a:sym typeface="+mn-ea"/>
              </a:rPr>
              <a:t>什么是逆矩阵？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5490" y="1484630"/>
            <a:ext cx="3512820" cy="185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45" y="3550920"/>
            <a:ext cx="3141345" cy="1553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如何用矩阵表示向量的</a:t>
            </a:r>
            <a:r>
              <a:rPr lang="zh-CN" altLang="en-US"/>
              <a:t>点积？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如何用矩阵表示向量的</a:t>
            </a:r>
            <a:r>
              <a:rPr lang="zh-CN" altLang="en-US">
                <a:sym typeface="+mn-ea"/>
              </a:rPr>
              <a:t>叉积？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3905" y="1742440"/>
            <a:ext cx="5629910" cy="141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4736465"/>
            <a:ext cx="5676900" cy="1335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177540"/>
            <a:ext cx="3710305" cy="1538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什么是矩阵？</a:t>
            </a:r>
            <a:endParaRPr lang="zh-CN" altLang="en-US"/>
          </a:p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在图形学中有哪些应用？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主问题：什么是三角函数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主问题：什么是向量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主问题：什么是矩阵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r>
              <a:rPr lang="zh-CN" altLang="en-US"/>
              <a:t>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离线渲染（</a:t>
            </a:r>
            <a:r>
              <a:rPr>
                <a:sym typeface="+mn-ea"/>
                <a:hlinkClick r:id="rId1" action="ppaction://hlinkfile"/>
              </a:rPr>
              <a:t>一期）&gt;第四节课</a:t>
            </a: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闫令琪-向量与线性代数</a:t>
            </a:r>
            <a:endParaRPr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谢谢你</a:t>
            </a:r>
            <a:r>
              <a:rPr lang="en-US" altLang="zh-CN"/>
              <a:t>~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如何在几何上表示向量的</a:t>
            </a:r>
            <a:r>
              <a:rPr>
                <a:sym typeface="+mn-ea"/>
              </a:rPr>
              <a:t>加法？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如何在代数上</a:t>
            </a:r>
            <a:r>
              <a:rPr>
                <a:sym typeface="+mn-ea"/>
              </a:rPr>
              <a:t>计算向量的加法？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三角函数、向量、矩阵在图形学中有哪些应用？</a:t>
            </a:r>
            <a:endParaRPr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主问题：什么是三角函数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</a:t>
            </a:r>
            <a:r>
              <a:rPr lang="zh-CN" altLang="en-US">
                <a:sym typeface="+mn-ea"/>
              </a:rPr>
              <a:t>三角函数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对直角三角形</a:t>
            </a:r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而言，下面的三角函数的值</a:t>
            </a:r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分别是多少？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sin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tan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对任意三角形</a:t>
            </a:r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而言呢？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6" name="图片 5" descr="三角函数几何意义（直角三角形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220" y="2352040"/>
            <a:ext cx="1152525" cy="1057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</a:t>
            </a:r>
            <a:r>
              <a:rPr lang="zh-CN" altLang="en-US">
                <a:sym typeface="+mn-ea"/>
              </a:rPr>
              <a:t>三角函数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三角函数在图形学中有</a:t>
            </a:r>
            <a:r>
              <a:rPr lang="zh-CN" altLang="en-US">
                <a:sym typeface="+mn-ea"/>
              </a:rPr>
              <a:t>哪些应用？</a:t>
            </a:r>
            <a:endParaRPr lang="zh-CN" altLang="en-US">
              <a:sym typeface="+mn-ea"/>
            </a:endParaRPr>
          </a:p>
          <a:p>
            <a:pPr lvl="1"/>
            <a:r>
              <a:rPr lang="zh-CN">
                <a:sym typeface="+mn-ea"/>
              </a:rPr>
              <a:t>已知三角函数的值后，可以</a:t>
            </a:r>
            <a:r>
              <a:rPr>
                <a:sym typeface="+mn-ea"/>
              </a:rPr>
              <a:t>计算</a:t>
            </a:r>
            <a:r>
              <a:rPr lang="zh-CN">
                <a:sym typeface="+mn-ea"/>
              </a:rPr>
              <a:t>出</a:t>
            </a:r>
            <a:r>
              <a:rPr>
                <a:sym typeface="+mn-ea"/>
              </a:rPr>
              <a:t>角度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已知</a:t>
            </a:r>
            <a:r>
              <a:rPr lang="zh-CN">
                <a:sym typeface="+mn-ea"/>
              </a:rPr>
              <a:t>直角</a:t>
            </a:r>
            <a:r>
              <a:rPr>
                <a:sym typeface="+mn-ea"/>
              </a:rPr>
              <a:t>三角形的一边和一个角度，可以计算另外一边</a:t>
            </a:r>
            <a:endParaRPr>
              <a:sym typeface="+mn-ea"/>
            </a:endParaRPr>
          </a:p>
          <a:p>
            <a:pPr lvl="1"/>
            <a:endParaRPr lang="zh-CN" altLang="en-US"/>
          </a:p>
          <a:p>
            <a:pPr lvl="0"/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0675" y="2623820"/>
          <a:ext cx="1714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714500" imgH="711200" progId="Equation.KSEE3">
                  <p:embed/>
                </p:oleObj>
              </mc:Choice>
              <mc:Fallback>
                <p:oleObj name="" r:id="rId1" imgW="1714500" imgH="711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0675" y="2623820"/>
                        <a:ext cx="1714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三角函数几何意义（直角三角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810" y="4036695"/>
            <a:ext cx="1152525" cy="1057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主问题：什么是向量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用什么</a:t>
            </a:r>
            <a:r>
              <a:rPr lang="zh-CN" altLang="en-US"/>
              <a:t>符号表示向量？</a:t>
            </a:r>
            <a:endParaRPr lang="zh-CN" altLang="en-US"/>
          </a:p>
          <a:p>
            <a:pPr lvl="0"/>
            <a:r>
              <a:rPr lang="zh-CN" altLang="en-US"/>
              <a:t>向量有什么</a:t>
            </a:r>
            <a:r>
              <a:rPr lang="zh-CN" altLang="en-US"/>
              <a:t>特性？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8420" y="1825625"/>
            <a:ext cx="1301750" cy="107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8420" y="3609975"/>
            <a:ext cx="334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     </a:t>
            </a:r>
            <a:r>
              <a:rPr lang="zh-CN" altLang="en-US"/>
              <a:t>或者粗体</a:t>
            </a:r>
            <a:r>
              <a:rPr lang="en-US" altLang="zh-CN"/>
              <a:t>     </a:t>
            </a:r>
            <a:r>
              <a:rPr lang="zh-CN" altLang="en-US"/>
              <a:t>表示；</a:t>
            </a:r>
            <a:endParaRPr lang="zh-CN" altLang="en-US"/>
          </a:p>
          <a:p>
            <a:r>
              <a:rPr lang="zh-CN" altLang="en-US"/>
              <a:t>或者用起点和终点</a:t>
            </a:r>
            <a:r>
              <a:rPr lang="zh-CN" altLang="en-US"/>
              <a:t>表示：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4680" y="366077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03200" imgH="266700" progId="Equation.KSEE3">
                  <p:embed/>
                </p:oleObj>
              </mc:Choice>
              <mc:Fallback>
                <p:oleObj name="" r:id="rId3" imgW="2032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4680" y="366077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5630" y="369252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03200" imgH="203200" progId="Equation.KSEE3">
                  <p:embed/>
                </p:oleObj>
              </mc:Choice>
              <mc:Fallback>
                <p:oleObj name="" r:id="rId5" imgW="20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5630" y="369252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72550" y="3927475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422400" imgH="330200" progId="Equation.KSEE3">
                  <p:embed/>
                </p:oleObj>
              </mc:Choice>
              <mc:Fallback>
                <p:oleObj name="" r:id="rId7" imgW="14224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2550" y="3927475"/>
                        <a:ext cx="1422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23330" y="4777740"/>
            <a:ext cx="2157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具有方向和</a:t>
            </a:r>
            <a:r>
              <a:rPr lang="zh-CN" altLang="en-US"/>
              <a:t>长度；</a:t>
            </a:r>
            <a:endParaRPr lang="zh-CN" altLang="en-US"/>
          </a:p>
          <a:p>
            <a:r>
              <a:rPr lang="zh-CN" altLang="en-US"/>
              <a:t>没有绝对的</a:t>
            </a:r>
            <a:r>
              <a:rPr lang="zh-CN" altLang="en-US"/>
              <a:t>起点；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2985,&quot;width&quot;:3600}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SPECIAL_SOURCE" val="bdnull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SPECIAL_SOURCE" val="bdnull"/>
</p:tagLst>
</file>

<file path=ppt/tags/tag88.xml><?xml version="1.0" encoding="utf-8"?>
<p:tagLst xmlns:p="http://schemas.openxmlformats.org/presentationml/2006/main">
  <p:tag name="KSO_WM_SPECIAL_SOURCE" val="bdnull"/>
</p:tagLst>
</file>

<file path=ppt/tags/tag89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DOCER_TEMPLATE_OPEN_ONCE_MARK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演示</Application>
  <PresentationFormat>宽屏</PresentationFormat>
  <Paragraphs>266</Paragraphs>
  <Slides>35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第节课：</vt:lpstr>
      <vt:lpstr>内容预览</vt:lpstr>
      <vt:lpstr>为什么要学习本课</vt:lpstr>
      <vt:lpstr>主问题：WebGPU是什么</vt:lpstr>
      <vt:lpstr>主问题：什么是三角函数</vt:lpstr>
      <vt:lpstr>主问题：什么是三角函数</vt:lpstr>
      <vt:lpstr>主问题：什么是三角函数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结学</vt:lpstr>
      <vt:lpstr>主问题：什么是向量</vt:lpstr>
      <vt:lpstr>为什么要学习矩阵？</vt:lpstr>
      <vt:lpstr>主问题：什么是矩阵</vt:lpstr>
      <vt:lpstr>主问题：什么是矩阵</vt:lpstr>
      <vt:lpstr>主问题：什么是矩阵</vt:lpstr>
      <vt:lpstr>主问题：什么是矩阵</vt:lpstr>
      <vt:lpstr>主问题：什么是矩阵</vt:lpstr>
      <vt:lpstr>主问题：什么是矩阵</vt:lpstr>
      <vt:lpstr>结学</vt:lpstr>
      <vt:lpstr>主问题：什么是矩阵</vt:lpstr>
      <vt:lpstr>总结</vt:lpstr>
      <vt:lpstr>PowerPoint 演示文稿</vt:lpstr>
      <vt:lpstr>PowerPoint 演示文稿</vt:lpstr>
      <vt:lpstr>作业</vt:lpstr>
      <vt:lpstr>问答</vt:lpstr>
      <vt:lpstr>谢谢你~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815</cp:revision>
  <dcterms:created xsi:type="dcterms:W3CDTF">2020-12-22T12:16:00Z</dcterms:created>
  <dcterms:modified xsi:type="dcterms:W3CDTF">2022-04-11T10:57:58Z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