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307" r:id="rId3"/>
    <p:sldId id="308" r:id="rId5"/>
    <p:sldId id="311" r:id="rId6"/>
    <p:sldId id="361" r:id="rId7"/>
    <p:sldId id="365" r:id="rId8"/>
    <p:sldId id="390" r:id="rId9"/>
    <p:sldId id="394" r:id="rId10"/>
    <p:sldId id="392" r:id="rId11"/>
    <p:sldId id="376" r:id="rId12"/>
    <p:sldId id="368" r:id="rId13"/>
    <p:sldId id="369" r:id="rId14"/>
    <p:sldId id="370" r:id="rId15"/>
    <p:sldId id="371" r:id="rId16"/>
    <p:sldId id="377" r:id="rId17"/>
    <p:sldId id="373" r:id="rId18"/>
    <p:sldId id="397" r:id="rId19"/>
    <p:sldId id="395" r:id="rId20"/>
    <p:sldId id="403" r:id="rId21"/>
    <p:sldId id="404" r:id="rId22"/>
    <p:sldId id="405" r:id="rId23"/>
    <p:sldId id="378" r:id="rId24"/>
    <p:sldId id="382" r:id="rId25"/>
    <p:sldId id="407" r:id="rId26"/>
    <p:sldId id="388" r:id="rId27"/>
    <p:sldId id="406" r:id="rId28"/>
    <p:sldId id="399" r:id="rId29"/>
    <p:sldId id="400" r:id="rId30"/>
    <p:sldId id="314" r:id="rId31"/>
    <p:sldId id="409" r:id="rId32"/>
    <p:sldId id="362" r:id="rId33"/>
    <p:sldId id="410" r:id="rId34"/>
    <p:sldId id="316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94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59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75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hyperlink" Target="https://npm.taobao.org/mirrors/node/latest-v14.x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9.xml"/><Relationship Id="rId1" Type="http://schemas.openxmlformats.org/officeDocument/2006/relationships/hyperlink" Target="https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hyperlink" Target="https://github.com/google/shaderc#download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84.xml"/><Relationship Id="rId2" Type="http://schemas.openxmlformats.org/officeDocument/2006/relationships/image" Target="../media/image10.png"/><Relationship Id="rId1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89.xml"/><Relationship Id="rId2" Type="http://schemas.openxmlformats.org/officeDocument/2006/relationships/hyperlink" Target="https://gpuweb.github.io/gpuweb" TargetMode="External"/><Relationship Id="rId1" Type="http://schemas.openxmlformats.org/officeDocument/2006/relationships/hyperlink" Target="https://www.cnblogs.com/chaogex/p/12005108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是</a:t>
            </a:r>
            <a:r>
              <a:rPr lang="zh-CN" altLang="en-US"/>
              <a:t>什么？</a:t>
            </a:r>
            <a:endParaRPr lang="zh-CN" altLang="en-US"/>
          </a:p>
          <a:p>
            <a:pPr lvl="0"/>
            <a:r>
              <a:rPr lang="zh-CN" altLang="en-US"/>
              <a:t>它对应本地端的什么图形</a:t>
            </a:r>
            <a:r>
              <a:rPr lang="en-US" altLang="zh-CN"/>
              <a:t>API</a:t>
            </a:r>
            <a:r>
              <a:rPr lang="zh-CN" altLang="en-US"/>
              <a:t>？</a:t>
            </a:r>
            <a:endParaRPr lang="zh-CN" altLang="en-US"/>
          </a:p>
          <a:p>
            <a:pPr lvl="0"/>
            <a:r>
              <a:rPr lang="zh-CN" altLang="en-US"/>
              <a:t>它的版本是如何演进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一样，都是</a:t>
            </a:r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WebGL版本演进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1730" y="2329815"/>
            <a:ext cx="295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浏览器封装了现代图形API（Dx12、Vulkan、Metal），提供给Web 3D程序员WebGPU API。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/>
              <a:t>WebGL</a:t>
            </a:r>
            <a:r>
              <a:rPr lang="zh-CN" altLang="en-US"/>
              <a:t>和</a:t>
            </a:r>
            <a:r>
              <a:rPr lang="en-US" altLang="zh-CN"/>
              <a:t>WebGPU</a:t>
            </a:r>
            <a:r>
              <a:rPr lang="zh-CN" altLang="en-US"/>
              <a:t>相比有什么</a:t>
            </a:r>
            <a:r>
              <a:rPr lang="zh-CN" altLang="en-US"/>
              <a:t>区别？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>
                <a:sym typeface="+mn-ea"/>
              </a:rPr>
              <a:t>WebGPU</a:t>
            </a:r>
            <a:r>
              <a:rPr lang="zh-CN">
                <a:sym typeface="+mn-ea"/>
              </a:rPr>
              <a:t>相比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有什么优势？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WebGPU提供了对</a:t>
            </a:r>
            <a:r>
              <a:rPr lang="en-US" altLang="zh-CN">
                <a:sym typeface="+mn-ea"/>
              </a:rPr>
              <a:t>GPU</a:t>
            </a:r>
            <a:r>
              <a:rPr>
                <a:sym typeface="+mn-ea"/>
              </a:rPr>
              <a:t>更大范围地控制，从而能提高性能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更好地支持多线程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WebGPU支持</a:t>
            </a:r>
            <a:r>
              <a:rPr lang="zh-CN" altLang="en-US">
                <a:sym typeface="+mn-ea"/>
              </a:rPr>
              <a:t>计算管线</a:t>
            </a:r>
            <a:r>
              <a:rPr>
                <a:sym typeface="+mn-ea"/>
              </a:rPr>
              <a:t>，从而让程序员能使用GPU进行计算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各大浏览器都会支持WebGPU，而</a:t>
            </a:r>
            <a:r>
              <a:rPr lang="en-US" altLang="zh-CN">
                <a:sym typeface="+mn-ea"/>
              </a:rPr>
              <a:t>IOS</a:t>
            </a:r>
            <a:r>
              <a:rPr>
                <a:sym typeface="+mn-ea"/>
              </a:rPr>
              <a:t>不支持WebGL2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主问题：如何准备开发</a:t>
            </a:r>
            <a:r>
              <a:rPr>
                <a:sym typeface="+mn-ea"/>
              </a:rPr>
              <a:t>环境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开源项目是干什么</a:t>
            </a:r>
            <a:r>
              <a:rPr>
                <a:sym typeface="+mn-ea"/>
              </a:rPr>
              <a:t>的？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我们使用什么</a:t>
            </a:r>
            <a:r>
              <a:rPr lang="zh-CN" altLang="en-US"/>
              <a:t>管线？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优点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</a:t>
            </a:r>
            <a:r>
              <a:rPr>
                <a:sym typeface="+mn-ea"/>
              </a:rPr>
              <a:t>目前不支持光追管线，但是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开源项目支持它（需要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显卡）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标准使用的</a:t>
            </a:r>
            <a:r>
              <a:rPr lang="en-US" altLang="zh-CN">
                <a:sym typeface="+mn-ea"/>
              </a:rPr>
              <a:t>WGSL</a:t>
            </a:r>
            <a:r>
              <a:rPr lang="zh-CN" altLang="en-US">
                <a:sym typeface="+mn-ea"/>
              </a:rPr>
              <a:t>着色器语言缺少很多特性；而</a:t>
            </a: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开源项目</a:t>
            </a:r>
            <a:r>
              <a:rPr 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GLSL</a:t>
            </a:r>
            <a:r>
              <a:rPr lang="zh-CN" altLang="en-US">
                <a:sym typeface="+mn-ea"/>
              </a:rPr>
              <a:t>，更成熟</a:t>
            </a:r>
            <a:endParaRPr>
              <a:sym typeface="+mn-ea"/>
            </a:endParaRPr>
          </a:p>
          <a:p>
            <a:pPr marL="285750" indent="-285750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2325" y="1701165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Node.js</a:t>
            </a:r>
            <a:r>
              <a:rPr lang="zh-CN" altLang="en-US">
                <a:sym typeface="+mn-ea"/>
              </a:rPr>
              <a:t>环境中，底层封装了</a:t>
            </a:r>
            <a:r>
              <a:rPr lang="en-US" altLang="zh-CN">
                <a:sym typeface="+mn-ea"/>
              </a:rPr>
              <a:t>Vulkan</a:t>
            </a:r>
            <a:r>
              <a:rPr lang="zh-CN" altLang="en-US">
                <a:sym typeface="+mn-ea"/>
              </a:rPr>
              <a:t>等本地图形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，上层提供</a:t>
            </a:r>
            <a:r>
              <a:rPr lang="en-US" altLang="zh-CN">
                <a:sym typeface="+mn-ea"/>
              </a:rPr>
              <a:t>WebGPU API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考虑到大多数同学的电脑没有</a:t>
            </a:r>
            <a:r>
              <a:rPr lang="en-US" altLang="zh-CN">
                <a:sym typeface="+mn-ea"/>
              </a:rPr>
              <a:t>RTX</a:t>
            </a:r>
            <a:r>
              <a:rPr>
                <a:sym typeface="+mn-ea"/>
              </a:rPr>
              <a:t>显卡，所以我们主要使用计算管线而不是光追管线来实现光线追踪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缺点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 lang="zh-CN" altLang="en-US">
                <a:sym typeface="+mn-ea"/>
              </a:rPr>
              <a:t>提供的</a:t>
            </a:r>
            <a:r>
              <a:rPr lang="en-US" altLang="zh-CN">
                <a:sym typeface="+mn-ea"/>
              </a:rPr>
              <a:t>WebGPU API</a:t>
            </a:r>
            <a:r>
              <a:rPr lang="zh-CN" altLang="en-US">
                <a:sym typeface="+mn-ea"/>
              </a:rPr>
              <a:t>版本较老（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年的</a:t>
            </a:r>
            <a:r>
              <a:rPr lang="zh-CN" altLang="en-US">
                <a:sym typeface="+mn-ea"/>
              </a:rPr>
              <a:t>版本）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7" grpId="0"/>
      <p:bldP spid="7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nodejs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Node.js 是能够在服务器端运行JavaScript 的开放源代码、跨平台 JavaScript 运行环境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algn="just">
              <a:buFont typeface="Arial" panose="020B0604020202020204" pitchFamily="34" charset="0"/>
            </a:pPr>
            <a:r>
              <a:rPr>
                <a:sym typeface="+mn-ea"/>
                <a:hlinkClick r:id="rId1" action="ppaction://hlinkfile"/>
              </a:rPr>
              <a:t>下载最新版本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>
                <a:sym typeface="+mn-ea"/>
              </a:rPr>
              <a:t>在Windows上安装时务必选择全部组件，包括勾选Add to Path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检查</a:t>
            </a:r>
            <a:r>
              <a:rPr lang="en-US" altLang="zh-CN">
                <a:sym typeface="+mn-ea"/>
              </a:rPr>
              <a:t>npm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npm -v</a:t>
            </a:r>
            <a:endParaRPr lang="en-US" altLang="zh-CN"/>
          </a:p>
          <a:p>
            <a:pPr>
              <a:buFont typeface="Arial" panose="020B0604020202020204" pitchFamily="34" charset="0"/>
            </a:pPr>
            <a:r>
              <a:rPr lang="en-US" altLang="zh-CN">
                <a:sym typeface="+mn-ea"/>
              </a:rPr>
              <a:t>npm是Node.js的包管理工具</a:t>
            </a: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VS Code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rPr lang="zh-CN" altLang="en-US"/>
              <a:t>进入</a:t>
            </a:r>
            <a:r>
              <a:rPr lang="zh-CN" altLang="en-US">
                <a:hlinkClick r:id="rId1" action="ppaction://hlinkfile"/>
              </a:rPr>
              <a:t>官网</a:t>
            </a:r>
            <a:r>
              <a:rPr lang="zh-CN" altLang="en-US"/>
              <a:t>下载并安装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第二节课：</a:t>
            </a:r>
            <a:br>
              <a:rPr lang="zh-CN" altLang="en-US"/>
            </a:br>
            <a:r>
              <a:rPr>
                <a:sym typeface="+mn-ea"/>
              </a:rPr>
              <a:t>WebGPU介绍和使用光栅化管线绘制一个三角形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主问题：如何准备开发环境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0">
                <a:sym typeface="+mn-ea"/>
              </a:rPr>
              <a:t>配置</a:t>
            </a:r>
            <a:r>
              <a:rPr lang="en-US" altLang="zh-CN" b="0">
                <a:sym typeface="+mn-ea"/>
              </a:rPr>
              <a:t>shader VS Code</a:t>
            </a:r>
            <a:r>
              <a:rPr b="0">
                <a:sym typeface="+mn-ea"/>
              </a:rPr>
              <a:t>插件</a:t>
            </a:r>
            <a:endParaRPr lang="zh-CN" altLang="en-US" b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Shader languages support for VS Code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（</a:t>
            </a:r>
            <a:r>
              <a:rPr>
                <a:sym typeface="+mn-ea"/>
              </a:rPr>
              <a:t>高亮）</a:t>
            </a:r>
            <a:endParaRPr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Shaderc GLSL Linter</a:t>
            </a:r>
            <a:br>
              <a:rPr lang="zh-CN" altLang="en-US"/>
            </a:br>
            <a:r>
              <a:rPr lang="zh-CN" altLang="en-US">
                <a:hlinkClick r:id="rId1" action="ppaction://hlinkfile"/>
              </a:rPr>
              <a:t>下载</a:t>
            </a:r>
            <a:r>
              <a:rPr lang="en-US" altLang="zh-CN">
                <a:hlinkClick r:id="rId1" action="ppaction://hlinkfile"/>
              </a:rPr>
              <a:t>shaderc</a:t>
            </a:r>
            <a:r>
              <a:rPr>
                <a:hlinkClick r:id="rId1" action="ppaction://hlinkfile"/>
              </a:rPr>
              <a:t>，</a:t>
            </a:r>
            <a:r>
              <a:t>选择windows，解压；</a:t>
            </a:r>
            <a:br/>
            <a:r>
              <a:t>安装</a:t>
            </a:r>
            <a:r>
              <a:rPr>
                <a:sym typeface="+mn-ea"/>
              </a:rPr>
              <a:t>Shaderc GLSL Linter</a:t>
            </a:r>
            <a:r>
              <a:t>插件；</a:t>
            </a:r>
            <a:br/>
            <a:r>
              <a:rPr lang="en-US" altLang="zh-CN"/>
              <a:t>setting.json:s"shaderc-lint.glslcPath": "your-install-dir/bin/glslc",</a:t>
            </a:r>
            <a:br>
              <a:rPr lang="en-US" altLang="zh-CN"/>
            </a:br>
            <a:r>
              <a:t>"shaderc-lint.glslcArgs": "--target-env=vulkan1.2",</a:t>
            </a:r>
            <a:br/>
            <a:r>
              <a:t>（自动编译检查）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Clang-Format</a:t>
            </a:r>
            <a:br/>
            <a:r>
              <a:t>npm install -g clang-format</a:t>
            </a:r>
            <a:br/>
            <a:r>
              <a:t>安装</a:t>
            </a:r>
            <a:r>
              <a:rPr>
                <a:sym typeface="+mn-ea"/>
              </a:rPr>
              <a:t>Clang-Format</a:t>
            </a:r>
            <a:r>
              <a:t>插件</a:t>
            </a:r>
            <a:br/>
            <a:r>
              <a:t>（格式化）</a:t>
            </a:r>
            <a:br/>
            <a:br/>
            <a:br>
              <a:rPr lang="en-US" altLang="zh-CN"/>
            </a:br>
            <a:endParaRPr lang="en-US" altLang="zh-CN"/>
          </a:p>
          <a:p>
            <a:pPr>
              <a:buFont typeface="Arial" panose="020B0604020202020204" pitchFamily="34" charset="0"/>
            </a:pPr>
            <a:endParaRPr lang="en-US" altLang="zh-CN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右手坐标系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坐标系介绍</a:t>
            </a:r>
            <a:endParaRPr lang="zh-CN" altLang="en-US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已知一个三角形的三个顶点，如何通过光栅化管线渲染出一个</a:t>
            </a:r>
            <a:r>
              <a:rPr lang="zh-CN" altLang="en-US"/>
              <a:t>三角形？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、互学、</a:t>
            </a:r>
            <a:r>
              <a:rPr>
                <a:sym typeface="+mn-ea"/>
              </a:rPr>
              <a:t>展学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>
                <a:sym typeface="+mn-ea"/>
              </a:rPr>
              <a:t>主问题：如何使用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运行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看代码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 Node</a:t>
            </a:r>
            <a:r>
              <a:rPr>
                <a:sym typeface="+mn-ea"/>
              </a:rPr>
              <a:t>提供的老版本的</a:t>
            </a:r>
            <a:r>
              <a:rPr lang="en-US" altLang="zh-CN">
                <a:sym typeface="+mn-ea"/>
              </a:rPr>
              <a:t>WebGPU API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标准相比有哪些区别？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是否容易移植到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标准</a:t>
            </a:r>
            <a:r>
              <a:rPr lang="zh-CN">
                <a:sym typeface="+mn-ea"/>
              </a:rPr>
              <a:t>？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如何通过光栅化管线渲染出一个三角形？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代码有哪些步骤？</a:t>
            </a:r>
            <a:br>
              <a:rPr>
                <a:sym typeface="+mn-ea"/>
              </a:rPr>
            </a:b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结学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回答开始的问题？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14400" imgH="368300" progId="Equation.KSEE3">
                  <p:embed/>
                </p:oleObj>
              </mc:Choice>
              <mc:Fallback>
                <p:oleObj name="" r:id="rId1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《</a:t>
            </a:r>
            <a:r>
              <a:rPr lang="en-US" altLang="zh-CN"/>
              <a:t>WebGL</a:t>
            </a:r>
            <a:r>
              <a:t>编程指南</a:t>
            </a:r>
            <a:r>
              <a:rPr lang="zh-CN" altLang="en-US"/>
              <a:t>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hlinkClick r:id="rId2" action="ppaction://hlinkfile"/>
              </a:rPr>
              <a:t>WebGPU</a:t>
            </a:r>
            <a:r>
              <a:rPr>
                <a:hlinkClick r:id="rId2" action="ppaction://hlinkfile"/>
              </a:rPr>
              <a:t>规范</a:t>
            </a:r>
            <a:endParaRPr>
              <a:hlinkClick r:id="rId2" action="ppaction://hlinkfile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主问题：如何学习</a:t>
            </a:r>
            <a:r>
              <a:rPr lang="en-US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主问题：如何准备开发环境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如何使用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绘制一个三角形</a:t>
            </a:r>
            <a:r>
              <a:rPr lang="en-US" altLang="zh-CN">
                <a:sym typeface="+mn-ea"/>
              </a:rPr>
              <a:t>”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请在你的电脑上运行程序，绘制</a:t>
            </a:r>
            <a:r>
              <a:rPr lang="zh-CN" altLang="en-US"/>
              <a:t>出一个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使用框架</a:t>
            </a:r>
            <a:r>
              <a:t>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是</a:t>
            </a:r>
            <a:r>
              <a:rPr>
                <a:sym typeface="+mn-ea"/>
              </a:rPr>
              <a:t>什么？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相比有什么区别？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如何用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绘制一个三角形？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是什么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en-US" altLang="zh-CN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  <a:p>
            <a:pPr lvl="0"/>
            <a:r>
              <a:rPr lang="zh-CN" altLang="en-US"/>
              <a:t>它有什么</a:t>
            </a:r>
            <a:r>
              <a:rPr lang="zh-CN" altLang="en-US"/>
              <a:t>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199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端图形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755" y="2327910"/>
            <a:ext cx="4581525" cy="49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主问题：如何渲染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在哪里</a:t>
            </a:r>
            <a:r>
              <a:rPr lang="zh-CN" altLang="en-US"/>
              <a:t>渲染？</a:t>
            </a:r>
            <a:endParaRPr lang="zh-CN" altLang="en-US"/>
          </a:p>
          <a:p>
            <a:r>
              <a:rPr lang="zh-CN" altLang="en-US"/>
              <a:t>有哪些渲染</a:t>
            </a:r>
            <a:r>
              <a:rPr lang="zh-CN" altLang="en-US"/>
              <a:t>管线？</a:t>
            </a:r>
            <a:endParaRPr lang="zh-CN" altLang="en-US"/>
          </a:p>
          <a:p>
            <a:r>
              <a:rPr lang="zh-CN" altLang="en-US"/>
              <a:t>每个渲染管线分别用于什么</a:t>
            </a:r>
            <a:r>
              <a:rPr lang="zh-CN" altLang="en-US"/>
              <a:t>用途？</a:t>
            </a:r>
            <a:endParaRPr lang="zh-CN" altLang="en-US"/>
          </a:p>
          <a:p>
            <a:r>
              <a:rPr lang="zh-CN" altLang="en-US"/>
              <a:t>每个渲染管线分别有哪些</a:t>
            </a:r>
            <a:r>
              <a:rPr lang="zh-CN" altLang="en-US"/>
              <a:t>着色器？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是什么关系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6687,&quot;width&quot;:9871}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UNIT_PLACING_PICTURE_USER_VIEWPORT" val="{&quot;height&quot;:4005,&quot;width&quot;:14715}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DOCER_TEMPLATE_OPEN_ONCE_MARK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演示</Application>
  <PresentationFormat>宽屏</PresentationFormat>
  <Paragraphs>191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主问题：如何准备开发环境</vt:lpstr>
      <vt:lpstr>主问题：如何使用WebGPU实现“绘制一个三角形”</vt:lpstr>
      <vt:lpstr>WebGPU坐标系介绍</vt:lpstr>
      <vt:lpstr>主问题：如何使用WebGPU实现“绘制一个三角形”</vt:lpstr>
      <vt:lpstr>主问题：如何使用WebGPU实现“绘制一个三角形”</vt:lpstr>
      <vt:lpstr>结学</vt:lpstr>
      <vt:lpstr>总结</vt:lpstr>
      <vt:lpstr>总结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108</cp:revision>
  <dcterms:created xsi:type="dcterms:W3CDTF">2020-12-22T12:16:00Z</dcterms:created>
  <dcterms:modified xsi:type="dcterms:W3CDTF">2022-04-06T11:38:25Z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