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311" r:id="rId4"/>
    <p:sldId id="422" r:id="rId5"/>
    <p:sldId id="361" r:id="rId6"/>
    <p:sldId id="365" r:id="rId7"/>
    <p:sldId id="390" r:id="rId8"/>
    <p:sldId id="394" r:id="rId9"/>
    <p:sldId id="392" r:id="rId10"/>
    <p:sldId id="376" r:id="rId11"/>
    <p:sldId id="368" r:id="rId12"/>
    <p:sldId id="369" r:id="rId13"/>
    <p:sldId id="370" r:id="rId14"/>
    <p:sldId id="371" r:id="rId15"/>
    <p:sldId id="377" r:id="rId16"/>
    <p:sldId id="373" r:id="rId17"/>
    <p:sldId id="397" r:id="rId18"/>
    <p:sldId id="395" r:id="rId19"/>
    <p:sldId id="403" r:id="rId20"/>
    <p:sldId id="404" r:id="rId21"/>
    <p:sldId id="333" r:id="rId22"/>
    <p:sldId id="424" r:id="rId23"/>
    <p:sldId id="354" r:id="rId24"/>
    <p:sldId id="378" r:id="rId25"/>
    <p:sldId id="382" r:id="rId26"/>
    <p:sldId id="407" r:id="rId27"/>
    <p:sldId id="406" r:id="rId28"/>
    <p:sldId id="426" r:id="rId29"/>
    <p:sldId id="388" r:id="rId30"/>
    <p:sldId id="399" r:id="rId31"/>
    <p:sldId id="400" r:id="rId32"/>
    <p:sldId id="314" r:id="rId33"/>
    <p:sldId id="409" r:id="rId34"/>
    <p:sldId id="410" r:id="rId35"/>
    <p:sldId id="425" r:id="rId36"/>
    <p:sldId id="420" r:id="rId37"/>
    <p:sldId id="316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6" Type="http://schemas.openxmlformats.org/officeDocument/2006/relationships/hyperlink" Target="https://github.com/austinEng/webgpu-samples" TargetMode="External"/><Relationship Id="rId5" Type="http://schemas.openxmlformats.org/officeDocument/2006/relationships/hyperlink" Target="https://gpuweb.github.io/gpuweb" TargetMode="External"/><Relationship Id="rId4" Type="http://schemas.openxmlformats.org/officeDocument/2006/relationships/hyperlink" Target="https://blog.csdn.net/caxieyou/article/details/9214239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14.x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haderc#downloa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5" Type="http://schemas.openxmlformats.org/officeDocument/2006/relationships/hyperlink" Target="https://console.cloud.google.com/storage/browser/shaderc/artifacts/prod/graphics_shader_compiler/shaderc;tab=objects?prefix=&amp;forceOnObjectsSortingFiltering=false" TargetMode="External"/><Relationship Id="rId4" Type="http://schemas.openxmlformats.org/officeDocument/2006/relationships/hyperlink" Target="https://github.com/google/shaderc/issues/580#issuecomment-48587389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hyperlink" Target="https://gpuweb.github.io/gpuwe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008E9-11CB-DE38-0A6E-D7F5039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6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WebGL</a:t>
            </a:r>
            <a:r>
              <a:rPr lang="zh-CN" altLang="en-US"/>
              <a:t>是什么？</a:t>
            </a:r>
          </a:p>
          <a:p>
            <a:pPr lvl="0"/>
            <a:r>
              <a:rPr lang="zh-CN" altLang="en-US"/>
              <a:t>它对应本地端的什么图形</a:t>
            </a:r>
            <a:r>
              <a:rPr lang="en-US" altLang="zh-CN"/>
              <a:t>API</a:t>
            </a:r>
            <a:r>
              <a:rPr lang="zh-CN" altLang="en-US"/>
              <a:t>？</a:t>
            </a:r>
          </a:p>
          <a:p>
            <a:pPr lvl="0"/>
            <a:r>
              <a:rPr lang="zh-CN" altLang="en-US"/>
              <a:t>它的版本是如何演进的？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一样，都是</a:t>
            </a:r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ebGL版本演进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对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1730" y="232981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浏览器封装了现代图形API（Dx12、Vulkan、Metal），提供给Web 3D程序员WebGPU API。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WebGL</a:t>
            </a:r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相比有什么区别？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>
                <a:sym typeface="+mn-ea"/>
              </a:rPr>
              <a:t>WebGPU</a:t>
            </a:r>
            <a:r>
              <a:rPr lang="zh-CN" dirty="0">
                <a:sym typeface="+mn-ea"/>
              </a:rPr>
              <a:t>相比</a:t>
            </a:r>
            <a:r>
              <a:rPr lang="en-US" altLang="zh-CN" dirty="0">
                <a:sym typeface="+mn-ea"/>
              </a:rPr>
              <a:t>WebGL</a:t>
            </a:r>
            <a:r>
              <a:rPr lang="zh-CN" altLang="en-US" dirty="0">
                <a:sym typeface="+mn-ea"/>
              </a:rPr>
              <a:t>有什么优势？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zh-CN" altLang="en-US">
                <a:sym typeface="+mn-ea"/>
              </a:rPr>
              <a:t>计算管线</a:t>
            </a:r>
            <a:r>
              <a:rPr>
                <a:sym typeface="+mn-ea"/>
              </a:rPr>
              <a:t>，从而让程序员能使用GPU进行计算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不支持WebGL2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WebGPU学习中文资料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5" action="ppaction://hlinkfile"/>
              </a:rPr>
              <a:t>WebGPU</a:t>
            </a:r>
            <a:r>
              <a:rPr>
                <a:sym typeface="+mn-ea"/>
                <a:hlinkClick r:id="rId5" action="ppaction://hlinkfile"/>
              </a:rPr>
              <a:t>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5" action="ppaction://hlinkfile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任务</a:t>
            </a:r>
            <a:r>
              <a:rPr dirty="0">
                <a:sym typeface="+mn-ea"/>
              </a:rPr>
              <a:t>：准备开发环境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开源项目是干什么的？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我们使用什么管线？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优点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目前不支持光追管线，但是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开源项目支持它（需要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标准使用的</a:t>
            </a:r>
            <a:r>
              <a:rPr lang="en-US" altLang="zh-CN">
                <a:sym typeface="+mn-ea"/>
              </a:rPr>
              <a:t>WGSL</a:t>
            </a:r>
            <a:r>
              <a:rPr lang="zh-CN" altLang="en-US">
                <a:sym typeface="+mn-ea"/>
              </a:rPr>
              <a:t>着色器语言缺少很多特性；而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</a:t>
            </a: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GLSL</a:t>
            </a:r>
            <a:r>
              <a:rPr lang="zh-CN" altLang="en-US">
                <a:sym typeface="+mn-ea"/>
              </a:rPr>
              <a:t>，更成熟</a:t>
            </a:r>
            <a:endParaRPr>
              <a:sym typeface="+mn-ea"/>
            </a:endParaRPr>
          </a:p>
          <a:p>
            <a:pPr marL="285750" indent="-285750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2325" y="1701165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环境中，底层封装了</a:t>
            </a:r>
            <a:r>
              <a:rPr lang="en-US" altLang="zh-CN">
                <a:sym typeface="+mn-ea"/>
              </a:rPr>
              <a:t>Vulkan</a:t>
            </a:r>
            <a:r>
              <a:rPr lang="zh-CN" altLang="en-US">
                <a:sym typeface="+mn-ea"/>
              </a:rPr>
              <a:t>等本地图形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，上层提供</a:t>
            </a:r>
            <a:r>
              <a:rPr lang="en-US" altLang="zh-CN">
                <a:sym typeface="+mn-ea"/>
              </a:rPr>
              <a:t>WebGPU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考虑到大多数同学的电脑没有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显卡，所以我们主要使用计算管线而不是光追管线来实现光线追踪</a:t>
            </a: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 lang="zh-CN" altLang="en-US">
                <a:sym typeface="+mn-ea"/>
              </a:rPr>
              <a:t>提供的</a:t>
            </a:r>
            <a:r>
              <a:rPr lang="en-US" altLang="zh-CN">
                <a:sym typeface="+mn-ea"/>
              </a:rPr>
              <a:t>WebGPU API</a:t>
            </a:r>
            <a:r>
              <a:rPr lang="zh-CN" altLang="en-US">
                <a:sym typeface="+mn-ea"/>
              </a:rPr>
              <a:t>版本较老（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年的版本）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3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检查</a:t>
            </a:r>
            <a:r>
              <a:rPr lang="en-US" altLang="zh-CN">
                <a:sym typeface="+mn-ea"/>
              </a:rPr>
              <a:t>npm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npm -v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3" action="ppaction://hlinkfile"/>
              </a:rPr>
              <a:t>官网</a:t>
            </a:r>
            <a:r>
              <a:rPr lang="zh-CN" altLang="en-US"/>
              <a:t>下载并安装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Shader languages support for VS Code</a:t>
            </a:r>
            <a:r>
              <a:rPr lang="zh-CN" altLang="en-US" dirty="0">
                <a:sym typeface="+mn-ea"/>
              </a:rPr>
              <a:t>（高亮）</a:t>
            </a:r>
          </a:p>
          <a:p>
            <a:pPr lvl="0"/>
            <a:br>
              <a:rPr lang="en-US" altLang="zh-CN" dirty="0">
                <a:sym typeface="+mn-ea"/>
              </a:rPr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Shaderc GLSL Linter（自动编译检查）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 action="ppaction://hlinkfile"/>
              </a:rPr>
              <a:t>下载</a:t>
            </a:r>
            <a:r>
              <a:rPr lang="en-US" altLang="zh-CN" dirty="0">
                <a:hlinkClick r:id="rId3" action="ppaction://hlinkfile"/>
              </a:rPr>
              <a:t>shaderc</a:t>
            </a:r>
            <a:r>
              <a:rPr dirty="0">
                <a:hlinkClick r:id="rId3" action="ppaction://hlinkfile"/>
              </a:rPr>
              <a:t>，</a:t>
            </a:r>
            <a:r>
              <a:rPr dirty="0"/>
              <a:t>选择windows，解压；</a:t>
            </a:r>
            <a:br>
              <a:rPr lang="en-US" dirty="0"/>
            </a:br>
            <a:r>
              <a:rPr lang="zh-CN" altLang="en-US" dirty="0"/>
              <a:t>（在</a:t>
            </a:r>
            <a:r>
              <a:rPr lang="en" altLang="zh-CN" dirty="0">
                <a:hlinkClick r:id="rId4"/>
              </a:rPr>
              <a:t>issue</a:t>
            </a:r>
            <a:r>
              <a:rPr lang="en" altLang="zh-CN" dirty="0"/>
              <a:t> -&gt;</a:t>
            </a:r>
            <a:r>
              <a:rPr lang="en" altLang="zh-CN" dirty="0">
                <a:hlinkClick r:id="rId5"/>
              </a:rPr>
              <a:t>cloud storage</a:t>
            </a:r>
            <a:r>
              <a:rPr lang="zh-CN" altLang="en" dirty="0"/>
              <a:t>中</a:t>
            </a:r>
            <a:r>
              <a:rPr lang="zh-CN" altLang="en-US" dirty="0"/>
              <a:t>，可以找到历史版本）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Shaderc GLSL Linter</a:t>
            </a:r>
            <a:r>
              <a:rPr dirty="0"/>
              <a:t>插件；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设置它：</a:t>
            </a:r>
            <a:br>
              <a:rPr lang="en-US" altLang="zh-CN" dirty="0"/>
            </a:br>
            <a:r>
              <a:rPr lang="en-US" altLang="zh-CN" dirty="0"/>
              <a:t>"</a:t>
            </a:r>
            <a:r>
              <a:rPr lang="en-US" altLang="zh-CN" dirty="0" err="1"/>
              <a:t>glslcPath</a:t>
            </a:r>
            <a:r>
              <a:rPr lang="en-US" altLang="zh-CN" dirty="0"/>
              <a:t>": "your-install-</a:t>
            </a:r>
            <a:r>
              <a:rPr lang="en-US" altLang="zh-CN" dirty="0" err="1"/>
              <a:t>dir</a:t>
            </a:r>
            <a:r>
              <a:rPr lang="en-US" altLang="zh-CN" dirty="0"/>
              <a:t>/bin/</a:t>
            </a:r>
            <a:r>
              <a:rPr lang="en-US" altLang="zh-CN" dirty="0" err="1"/>
              <a:t>glslc</a:t>
            </a:r>
            <a:r>
              <a:rPr lang="en-US" altLang="zh-CN" dirty="0"/>
              <a:t>",</a:t>
            </a:r>
            <a:br>
              <a:rPr lang="en-US" altLang="zh-CN" dirty="0"/>
            </a:br>
            <a:r>
              <a:rPr dirty="0"/>
              <a:t>"glslcArgs": "--target-env=vulkan1.2",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5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/>
              <a:t>Clang-Format</a:t>
            </a:r>
            <a:r>
              <a:rPr lang="zh-CN" altLang="en-US" dirty="0"/>
              <a:t> （格式化）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npm install -g clang-format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Clang-Format</a:t>
            </a:r>
            <a:r>
              <a:rPr dirty="0"/>
              <a:t>插件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"executable": "your-global-</a:t>
            </a:r>
            <a:r>
              <a:rPr lang="en-US" altLang="zh-CN" dirty="0" err="1"/>
              <a:t>node_module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/clang-format/bin/darwin_x64/clang-format"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右手坐标系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已知一个三角形的三个顶点（</a:t>
            </a:r>
            <a:r>
              <a:rPr lang="en-US" altLang="zh-CN" dirty="0"/>
              <a:t>2D</a:t>
            </a:r>
            <a:r>
              <a:rPr lang="zh-CN" altLang="en-US" dirty="0"/>
              <a:t>坐标，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），如何通过光栅化管线渲染出一个三角形？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dirty="0" err="1">
                <a:sym typeface="+mn-ea"/>
              </a:rPr>
              <a:t>自学</a:t>
            </a:r>
            <a:r>
              <a:rPr lang="zh-CN" dirty="0">
                <a:sym typeface="+mn-ea"/>
              </a:rPr>
              <a:t>、互学、</a:t>
            </a:r>
            <a:r>
              <a:rPr dirty="0" err="1">
                <a:sym typeface="+mn-ea"/>
              </a:rPr>
              <a:t>展学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如何通过光栅化管线渲染出一个三角形？</a:t>
            </a:r>
          </a:p>
          <a:p>
            <a:pPr>
              <a:buFont typeface="Arial" panose="020B0604020202020204" pitchFamily="34" charset="0"/>
            </a:pPr>
            <a:br>
              <a:rPr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任务：使用光栅化管线实现“绘制一个三角形”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184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请实现代码</a:t>
            </a:r>
            <a:endParaRPr lang="en-US" altLang="zh-CN" dirty="0"/>
          </a:p>
          <a:p>
            <a:r>
              <a:rPr lang="zh-CN" altLang="en-US" dirty="0"/>
              <a:t>请每个同学运行代码，渲染出一个三角形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移植该程序到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标准需要哪些修改？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视频封面">
            <a:extLst>
              <a:ext uri="{FF2B5EF4-FFF2-40B4-BE49-F238E27FC236}">
                <a16:creationId xmlns:a16="http://schemas.microsoft.com/office/drawing/2014/main" id="{33592842-5C92-4E98-E112-47DAAFCD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325211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为什么要学习本课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dirty="0">
                <a:sym typeface="+mn-ea"/>
              </a:rPr>
              <a:t>：准备开发环境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主问题：如何使用光栅化管线实现“绘制一个三角形”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任务：使用光栅化管线实现“绘制一个三角形”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请回顾本节课的内容</a:t>
            </a:r>
            <a:r>
              <a:rPr lang="zh-CN" altLang="en-US" dirty="0">
                <a:sym typeface="+mn-ea"/>
              </a:rPr>
              <a:t>？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回答开始的问题？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4" action="ppaction://hlinkfile"/>
              </a:rPr>
              <a:t>WebGPU</a:t>
            </a:r>
            <a:r>
              <a:rPr>
                <a:hlinkClick r:id="rId4" action="ppaction://hlinkfile"/>
              </a:rPr>
              <a:t>规范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</a:t>
            </a:r>
            <a:r>
              <a:rPr lang="zh-CN" altLang="en-US" dirty="0">
                <a:sym typeface="+mn-ea"/>
              </a:rPr>
              <a:t>真实感</a:t>
            </a:r>
            <a:r>
              <a:rPr dirty="0">
                <a:sym typeface="+mn-ea"/>
              </a:rPr>
              <a:t>渲染？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相比有什么区别？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绘制一个三角形？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  <a:p>
            <a:pPr lvl="0"/>
            <a:r>
              <a:rPr lang="zh-CN" altLang="en-US"/>
              <a:t>它有什么用？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55" y="2327910"/>
            <a:ext cx="4581525" cy="49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在哪里渲染？</a:t>
            </a:r>
          </a:p>
          <a:p>
            <a:r>
              <a:rPr lang="zh-CN" altLang="en-US" dirty="0"/>
              <a:t>有哪些渲染管线？</a:t>
            </a:r>
          </a:p>
          <a:p>
            <a:r>
              <a:rPr lang="zh-CN" altLang="en-US" dirty="0"/>
              <a:t>每个渲染管线分别用于什么用途？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GPU</a:t>
            </a:r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87,&quot;width&quot;:987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717</Words>
  <Application>Microsoft Macintosh PowerPoint</Application>
  <PresentationFormat>宽屏</PresentationFormat>
  <Paragraphs>125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微软雅黑</vt:lpstr>
      <vt:lpstr>Arial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回顾相关课程内容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主问题：如何使用光栅化管线实现“绘制一个三角形”</vt:lpstr>
      <vt:lpstr>WebGPU坐标系介绍</vt:lpstr>
      <vt:lpstr>主问题：如何使用光栅化管线实现“绘制一个三角形”</vt:lpstr>
      <vt:lpstr>结学</vt:lpstr>
      <vt:lpstr>任务：使用光栅化管线实现“绘制一个三角形”</vt:lpstr>
      <vt:lpstr>任务：使用光栅化管线实现“绘制一个三角形”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135</cp:revision>
  <dcterms:created xsi:type="dcterms:W3CDTF">2020-12-22T12:16:00Z</dcterms:created>
  <dcterms:modified xsi:type="dcterms:W3CDTF">2022-11-28T11:23:15Z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