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7" r:id="rId2"/>
    <p:sldId id="308" r:id="rId3"/>
    <p:sldId id="311" r:id="rId4"/>
    <p:sldId id="422" r:id="rId5"/>
    <p:sldId id="361" r:id="rId6"/>
    <p:sldId id="365" r:id="rId7"/>
    <p:sldId id="390" r:id="rId8"/>
    <p:sldId id="394" r:id="rId9"/>
    <p:sldId id="392" r:id="rId10"/>
    <p:sldId id="376" r:id="rId11"/>
    <p:sldId id="368" r:id="rId12"/>
    <p:sldId id="369" r:id="rId13"/>
    <p:sldId id="370" r:id="rId14"/>
    <p:sldId id="371" r:id="rId15"/>
    <p:sldId id="377" r:id="rId16"/>
    <p:sldId id="373" r:id="rId17"/>
    <p:sldId id="397" r:id="rId18"/>
    <p:sldId id="395" r:id="rId19"/>
    <p:sldId id="403" r:id="rId20"/>
    <p:sldId id="404" r:id="rId21"/>
    <p:sldId id="427" r:id="rId22"/>
    <p:sldId id="333" r:id="rId23"/>
    <p:sldId id="424" r:id="rId24"/>
    <p:sldId id="354" r:id="rId25"/>
    <p:sldId id="378" r:id="rId26"/>
    <p:sldId id="382" r:id="rId27"/>
    <p:sldId id="407" r:id="rId28"/>
    <p:sldId id="406" r:id="rId29"/>
    <p:sldId id="426" r:id="rId30"/>
    <p:sldId id="388" r:id="rId31"/>
    <p:sldId id="399" r:id="rId32"/>
    <p:sldId id="400" r:id="rId33"/>
    <p:sldId id="314" r:id="rId34"/>
    <p:sldId id="409" r:id="rId35"/>
    <p:sldId id="410" r:id="rId36"/>
    <p:sldId id="425" r:id="rId37"/>
    <p:sldId id="420" r:id="rId38"/>
    <p:sldId id="316" r:id="rId39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327150" y="394970"/>
            <a:ext cx="79121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付费报名请通过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群号：</a:t>
            </a:r>
            <a:r>
              <a:rPr lang="en-US" altLang="zh-CN" sz="3600">
                <a:latin typeface="+mj-ea"/>
                <a:ea typeface="+mj-ea"/>
                <a:cs typeface="+mj-ea"/>
              </a:rPr>
              <a:t>821514169</a:t>
            </a:r>
          </a:p>
          <a:p>
            <a:r>
              <a:rPr lang="zh-CN" altLang="en-US" sz="3600">
                <a:latin typeface="+mj-ea"/>
                <a:ea typeface="+mj-ea"/>
                <a:cs typeface="+mj-ea"/>
              </a:rPr>
              <a:t>或者扫下面二维码加入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群：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6529070" y="2547620"/>
            <a:ext cx="543115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本课程为付费课程，一次性付费</a:t>
            </a:r>
            <a:r>
              <a:rPr lang="zh-CN" altLang="en-US" sz="2000">
                <a:solidFill>
                  <a:srgbClr val="FF0000"/>
                </a:solidFill>
              </a:rPr>
              <a:t>398元</a:t>
            </a:r>
            <a:r>
              <a:rPr lang="zh-CN" altLang="en-US"/>
              <a:t>，在线参加本班所有课程的直播，并可获得录像回放和源码资料，享受老师全程跟踪，一对一辅导，详细答疑，布置作业和批改，确保学员真正学懂！</a:t>
            </a:r>
          </a:p>
        </p:txBody>
      </p:sp>
      <p:pic>
        <p:nvPicPr>
          <p:cNvPr id="8" name="图片 7" descr="Wonder路径追踪离线渲染开发培训班群聊二维码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52625" y="1657350"/>
            <a:ext cx="4229100" cy="444246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498590" y="4366895"/>
            <a:ext cx="5492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加入</a:t>
            </a:r>
            <a:r>
              <a:rPr lang="en-US" altLang="zh-CN"/>
              <a:t>QQ</a:t>
            </a:r>
            <a:r>
              <a:rPr lang="zh-CN" altLang="en-US"/>
              <a:t>群后，请阅读群公告，并扫微信或支付宝二维码付款</a:t>
            </a:r>
            <a:r>
              <a:rPr lang="en-US" altLang="zh-CN"/>
              <a:t>~</a:t>
            </a:r>
            <a:r>
              <a:rPr lang="zh-CN" altLang="en-US"/>
              <a:t>感谢</a:t>
            </a:r>
            <a:r>
              <a:rPr lang="en-US" altLang="zh-CN"/>
              <a:t>~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回答问题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7.xml"/><Relationship Id="rId6" Type="http://schemas.openxmlformats.org/officeDocument/2006/relationships/hyperlink" Target="https://github.com/austinEng/webgpu-samples" TargetMode="External"/><Relationship Id="rId5" Type="http://schemas.openxmlformats.org/officeDocument/2006/relationships/hyperlink" Target="https://gpuweb.github.io/gpuweb" TargetMode="External"/><Relationship Id="rId4" Type="http://schemas.openxmlformats.org/officeDocument/2006/relationships/hyperlink" Target="https://blog.csdn.net/caxieyou/article/details/92142390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pm.taobao.org/mirrors/node/latest-v14.x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c-git/PotorealisticRenderEdu-3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haderc#downloa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Relationship Id="rId6" Type="http://schemas.openxmlformats.org/officeDocument/2006/relationships/image" Target="../media/image9.png"/><Relationship Id="rId5" Type="http://schemas.openxmlformats.org/officeDocument/2006/relationships/hyperlink" Target="https://console.cloud.google.com/storage/browser/shaderc/artifacts/prod/graphics_shader_compiler/shaderc;tab=objects?prefix=&amp;forceOnObjectsSortingFiltering=false" TargetMode="External"/><Relationship Id="rId4" Type="http://schemas.openxmlformats.org/officeDocument/2006/relationships/hyperlink" Target="https://github.com/google/shaderc/issues/580#issuecomment-48587389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5.xml"/><Relationship Id="rId4" Type="http://schemas.openxmlformats.org/officeDocument/2006/relationships/hyperlink" Target="https://gpuweb.github.io/gpuweb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008E9-11CB-DE38-0A6E-D7F50397E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6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WebGL</a:t>
            </a:r>
            <a:r>
              <a:rPr lang="zh-CN" altLang="en-US" dirty="0"/>
              <a:t>是什么？</a:t>
            </a:r>
          </a:p>
          <a:p>
            <a:pPr lvl="0"/>
            <a:r>
              <a:rPr lang="zh-CN" altLang="en-US" dirty="0"/>
              <a:t>它对应本地端的什么图形</a:t>
            </a:r>
            <a:r>
              <a:rPr lang="en-US" altLang="zh-CN" dirty="0"/>
              <a:t>API</a:t>
            </a:r>
            <a:r>
              <a:rPr lang="zh-CN" altLang="en-US" dirty="0"/>
              <a:t>？它的版本是如何演进的？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38875" y="1712595"/>
            <a:ext cx="454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 err="1"/>
              <a:t>WebGPU</a:t>
            </a:r>
            <a:r>
              <a:rPr lang="zh-CN" altLang="en-US" dirty="0"/>
              <a:t>一样，都是</a:t>
            </a:r>
            <a:r>
              <a:rPr lang="en-US" altLang="zh-CN" dirty="0"/>
              <a:t>Web</a:t>
            </a:r>
            <a:r>
              <a:rPr lang="zh-CN" altLang="en-US" dirty="0"/>
              <a:t>端图形</a:t>
            </a:r>
            <a:r>
              <a:rPr lang="en-US" altLang="zh-CN" dirty="0"/>
              <a:t>API</a:t>
            </a:r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ebGL版本演进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34490" y="513080"/>
            <a:ext cx="8608695" cy="5831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对比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230120"/>
            <a:ext cx="7461885" cy="412623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WebGL</a:t>
            </a:r>
            <a:r>
              <a:rPr lang="zh-CN" altLang="en-US" dirty="0"/>
              <a:t>和</a:t>
            </a:r>
            <a:r>
              <a:rPr lang="en-US" altLang="zh-CN" dirty="0" err="1"/>
              <a:t>WebGPU</a:t>
            </a:r>
            <a:r>
              <a:rPr lang="zh-CN" altLang="en-US" dirty="0"/>
              <a:t>相比有什么区别？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WebGL</a:t>
            </a:r>
            <a:r>
              <a:rPr lang="zh-CN" altLang="en-US">
                <a:sym typeface="+mn-ea"/>
              </a:rPr>
              <a:t>是什么关系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dirty="0" err="1">
                <a:sym typeface="+mn-ea"/>
              </a:rPr>
              <a:t>WebGPU</a:t>
            </a:r>
            <a:r>
              <a:rPr lang="zh-CN" dirty="0">
                <a:sym typeface="+mn-ea"/>
              </a:rPr>
              <a:t>相比</a:t>
            </a:r>
            <a:r>
              <a:rPr lang="en-US" altLang="zh-CN" dirty="0">
                <a:sym typeface="+mn-ea"/>
              </a:rPr>
              <a:t>WebGL</a:t>
            </a:r>
            <a:r>
              <a:rPr lang="zh-CN" altLang="en-US" dirty="0">
                <a:sym typeface="+mn-ea"/>
              </a:rPr>
              <a:t>有什么优势？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03680" y="3437890"/>
            <a:ext cx="9001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>
                <a:sym typeface="+mn-ea"/>
              </a:rPr>
              <a:t>WebGPU提供了对</a:t>
            </a:r>
            <a:r>
              <a:rPr lang="en-US" altLang="zh-CN" dirty="0" err="1">
                <a:sym typeface="+mn-ea"/>
              </a:rPr>
              <a:t>GPU</a:t>
            </a:r>
            <a:r>
              <a:rPr dirty="0" err="1">
                <a:sym typeface="+mn-ea"/>
              </a:rPr>
              <a:t>更大范围地控制，从而能提高性能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 err="1">
                <a:sym typeface="+mn-ea"/>
              </a:rPr>
              <a:t>更好地支持多线程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>
                <a:sym typeface="+mn-ea"/>
              </a:rPr>
              <a:t>WebGPU支持</a:t>
            </a:r>
            <a:r>
              <a:rPr lang="zh-CN" altLang="en-US" dirty="0">
                <a:sym typeface="+mn-ea"/>
              </a:rPr>
              <a:t>计算管线</a:t>
            </a:r>
            <a:r>
              <a:rPr dirty="0">
                <a:sym typeface="+mn-ea"/>
              </a:rPr>
              <a:t>，</a:t>
            </a:r>
            <a:r>
              <a:rPr dirty="0" err="1">
                <a:sym typeface="+mn-ea"/>
              </a:rPr>
              <a:t>从而让程序员能使用GPU进行计算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WebGPU与WebGL2的区别很大，两者不容易兼容。如果要从WebGL1升级，最好直接升级到WebGPU，一劳永逸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各大浏览器都会支持WebGPU，而</a:t>
            </a:r>
            <a:r>
              <a:rPr lang="en-US" altLang="zh-CN" dirty="0">
                <a:sym typeface="+mn-ea"/>
              </a:rPr>
              <a:t>IOS</a:t>
            </a:r>
            <a:r>
              <a:rPr dirty="0">
                <a:sym typeface="+mn-ea"/>
              </a:rPr>
              <a:t>不支持WebGL2</a:t>
            </a: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>
                <a:sym typeface="+mn-ea"/>
              </a:rPr>
              <a:t>如何学习</a:t>
            </a:r>
            <a:r>
              <a:rPr lang="en-US">
                <a:sym typeface="+mn-ea"/>
              </a:rPr>
              <a:t>WebGPU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  <a:hlinkClick r:id="rId4" action="ppaction://hlinkfile"/>
              </a:rPr>
              <a:t>WebGPU学习中文资料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5" action="ppaction://hlinkfile"/>
              </a:rPr>
              <a:t>WebGPU</a:t>
            </a:r>
            <a:r>
              <a:rPr dirty="0">
                <a:sym typeface="+mn-ea"/>
                <a:hlinkClick r:id="rId5" action="ppaction://hlinkfile"/>
              </a:rPr>
              <a:t>规范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6" action="ppaction://hlinkfile"/>
              </a:rPr>
              <a:t>webgpu-samples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hlinkClick r:id="rId5" action="ppaction://hlinkfile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任务</a:t>
            </a:r>
            <a:r>
              <a:rPr dirty="0">
                <a:sym typeface="+mn-ea"/>
              </a:rPr>
              <a:t>：准备开发环境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dirty="0">
                <a:sym typeface="+mn-ea"/>
              </a:rPr>
              <a:t>开源项目是干什么的？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为什么要用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dirty="0">
                <a:sym typeface="+mn-ea"/>
              </a:rPr>
              <a:t>开源项目</a:t>
            </a:r>
            <a:r>
              <a:rPr lang="zh-CN" altLang="en-US" dirty="0">
                <a:sym typeface="+mn-ea"/>
              </a:rPr>
              <a:t>而不是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</a:t>
            </a:r>
            <a:r>
              <a:rPr dirty="0">
                <a:sym typeface="+mn-ea"/>
              </a:rP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我们使用什么管线？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8980" y="3026410"/>
            <a:ext cx="10793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优点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</a:t>
            </a:r>
            <a:r>
              <a:rPr dirty="0" err="1">
                <a:sym typeface="+mn-ea"/>
              </a:rPr>
              <a:t>目前不支持光追管线，但是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dirty="0" err="1">
                <a:sym typeface="+mn-ea"/>
              </a:rPr>
              <a:t>开源项目支持它（需要</a:t>
            </a:r>
            <a:r>
              <a:rPr lang="en-US" altLang="zh-CN" dirty="0" err="1">
                <a:sym typeface="+mn-ea"/>
              </a:rPr>
              <a:t>RTX</a:t>
            </a:r>
            <a:r>
              <a:rPr dirty="0" err="1">
                <a:sym typeface="+mn-ea"/>
              </a:rPr>
              <a:t>显卡</a:t>
            </a:r>
            <a:r>
              <a:rPr dirty="0">
                <a:sym typeface="+mn-ea"/>
              </a:rPr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标准使用的</a:t>
            </a:r>
            <a:r>
              <a:rPr lang="en-US" altLang="zh-CN" dirty="0">
                <a:sym typeface="+mn-ea"/>
              </a:rPr>
              <a:t>WGSL</a:t>
            </a:r>
            <a:r>
              <a:rPr lang="zh-CN" altLang="en-US" dirty="0">
                <a:sym typeface="+mn-ea"/>
              </a:rPr>
              <a:t>着色器语言缺少很多特性；而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Node</a:t>
            </a:r>
            <a:r>
              <a:rPr dirty="0" err="1">
                <a:sym typeface="+mn-ea"/>
              </a:rPr>
              <a:t>开源项目</a:t>
            </a:r>
            <a:r>
              <a:rPr lang="zh-CN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GLSL</a:t>
            </a:r>
            <a:r>
              <a:rPr lang="zh-CN" altLang="en-US" dirty="0">
                <a:sym typeface="+mn-ea"/>
              </a:rPr>
              <a:t>，更成熟</a:t>
            </a:r>
            <a:endParaRPr dirty="0">
              <a:sym typeface="+mn-ea"/>
            </a:endParaRPr>
          </a:p>
          <a:p>
            <a:pPr marL="285750" indent="-285750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25845" y="1348740"/>
            <a:ext cx="499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运行在</a:t>
            </a:r>
            <a:r>
              <a:rPr lang="en-US" altLang="zh-CN" dirty="0">
                <a:sym typeface="+mn-ea"/>
              </a:rPr>
              <a:t>Node.js</a:t>
            </a:r>
            <a:r>
              <a:rPr lang="zh-CN" altLang="en-US" dirty="0">
                <a:sym typeface="+mn-ea"/>
              </a:rPr>
              <a:t>环境中，底层封装了</a:t>
            </a:r>
            <a:r>
              <a:rPr lang="en-US" altLang="zh-CN" dirty="0">
                <a:sym typeface="+mn-ea"/>
              </a:rPr>
              <a:t>Vulkan</a:t>
            </a:r>
            <a:r>
              <a:rPr lang="zh-CN" altLang="en-US" dirty="0">
                <a:sym typeface="+mn-ea"/>
              </a:rPr>
              <a:t>等本地图形</a:t>
            </a:r>
            <a:r>
              <a:rPr lang="en-US" altLang="zh-CN" dirty="0">
                <a:sym typeface="+mn-ea"/>
              </a:rPr>
              <a:t>API</a:t>
            </a:r>
            <a:r>
              <a:rPr lang="zh-CN" altLang="en-US" dirty="0">
                <a:sym typeface="+mn-ea"/>
              </a:rPr>
              <a:t>，上层提供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50340" y="5257800"/>
            <a:ext cx="8550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err="1">
                <a:sym typeface="+mn-ea"/>
              </a:rPr>
              <a:t>考虑到大多数同学的电脑没有</a:t>
            </a:r>
            <a:r>
              <a:rPr lang="en-US" altLang="zh-CN" dirty="0" err="1">
                <a:sym typeface="+mn-ea"/>
              </a:rPr>
              <a:t>RTX</a:t>
            </a:r>
            <a:r>
              <a:rPr dirty="0" err="1">
                <a:sym typeface="+mn-ea"/>
              </a:rPr>
              <a:t>显卡，所以我们主要使用计算管线而不是光追管线来实现光线追踪</a:t>
            </a:r>
            <a:endParaRPr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9925" y="4065270"/>
            <a:ext cx="7081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Node</a:t>
            </a:r>
            <a:r>
              <a:rPr lang="zh-CN" altLang="en-US" dirty="0">
                <a:sym typeface="+mn-ea"/>
              </a:rPr>
              <a:t>提供的</a:t>
            </a:r>
            <a:r>
              <a:rPr lang="en-US" altLang="zh-CN" dirty="0" err="1">
                <a:sym typeface="+mn-ea"/>
              </a:rPr>
              <a:t>WebGPU</a:t>
            </a:r>
            <a:r>
              <a:rPr lang="en-US" altLang="zh-CN" dirty="0">
                <a:sym typeface="+mn-ea"/>
              </a:rPr>
              <a:t> API</a:t>
            </a:r>
            <a:r>
              <a:rPr lang="zh-CN" altLang="en-US" dirty="0">
                <a:sym typeface="+mn-ea"/>
              </a:rPr>
              <a:t>版本较老（</a:t>
            </a:r>
            <a:r>
              <a:rPr lang="en-US" altLang="zh-CN" dirty="0">
                <a:sym typeface="+mn-ea"/>
              </a:rPr>
              <a:t>2020</a:t>
            </a:r>
            <a:r>
              <a:rPr lang="zh-CN" altLang="en-US" dirty="0">
                <a:sym typeface="+mn-ea"/>
              </a:rPr>
              <a:t>年的版本）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安装</a:t>
            </a:r>
            <a:r>
              <a:rPr lang="en-US" altLang="zh-CN" dirty="0" err="1">
                <a:sym typeface="+mn-ea"/>
              </a:rPr>
              <a:t>nodejs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dirty="0">
                <a:sym typeface="+mn-ea"/>
              </a:rPr>
              <a:t>Node.js 是能够在服务器端运行JavaScript 的开放源代码、跨平台 JavaScript 运行环境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algn="just">
              <a:buFont typeface="Arial" panose="020B0604020202020204" pitchFamily="34" charset="0"/>
            </a:pPr>
            <a:r>
              <a:rPr dirty="0">
                <a:sym typeface="+mn-ea"/>
                <a:hlinkClick r:id="rId3"/>
              </a:rPr>
              <a:t>下载最新版本</a:t>
            </a:r>
            <a:r>
              <a:rPr lang="zh-CN" altLang="en-US" dirty="0">
                <a:sym typeface="+mn-ea"/>
              </a:rPr>
              <a:t>，版本至少为</a:t>
            </a:r>
            <a:r>
              <a:rPr lang="en-US" altLang="zh-CN" dirty="0">
                <a:sym typeface="+mn-ea"/>
              </a:rPr>
              <a:t>13</a:t>
            </a:r>
            <a:r>
              <a:rPr lang="zh-CN" altLang="en-US" dirty="0">
                <a:sym typeface="+mn-ea"/>
              </a:rPr>
              <a:t>及以上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dirty="0">
                <a:sym typeface="+mn-ea"/>
              </a:rPr>
              <a:t>在Windows上安装时务必选择全部组件，包括勾选Add to Path</a:t>
            </a:r>
            <a:endParaRPr lang="zh-CN" altLang="en-US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检查</a:t>
            </a:r>
            <a:r>
              <a:rPr lang="en-US" altLang="zh-CN" dirty="0" err="1">
                <a:sym typeface="+mn-ea"/>
              </a:rPr>
              <a:t>npm</a:t>
            </a:r>
            <a:r>
              <a:rPr dirty="0">
                <a:sym typeface="+mn-ea"/>
              </a:rPr>
              <a:t>：</a:t>
            </a:r>
            <a:r>
              <a:rPr lang="en-US" altLang="zh-CN" dirty="0" err="1">
                <a:sym typeface="+mn-ea"/>
              </a:rPr>
              <a:t>npm</a:t>
            </a:r>
            <a:r>
              <a:rPr lang="en-US" altLang="zh-CN" dirty="0">
                <a:sym typeface="+mn-ea"/>
              </a:rPr>
              <a:t> -v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 err="1">
                <a:sym typeface="+mn-ea"/>
              </a:rPr>
              <a:t>npm是Node.js的包管理工具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zh-CN" altLang="en-US" dirty="0"/>
            </a:br>
            <a:r>
              <a:rPr dirty="0">
                <a:sym typeface="+mn-ea"/>
              </a:rPr>
              <a:t>WebGPU介绍和使用光栅化管线绘制一个三角形</a:t>
            </a:r>
            <a:br>
              <a:rPr lang="zh-CN" altLang="en-US" dirty="0"/>
            </a:b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[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 dirty="0"/>
              <a:t>进入</a:t>
            </a:r>
            <a:r>
              <a:rPr lang="zh-CN" altLang="en-US" dirty="0">
                <a:hlinkClick r:id="rId3" action="ppaction://hlinkfile"/>
              </a:rPr>
              <a:t>官网</a:t>
            </a:r>
            <a:r>
              <a:rPr lang="zh-CN" altLang="en-US" dirty="0"/>
              <a:t>下载并安装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准备项目代码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  <a:r>
              <a:rPr lang="zh-CN" altLang="en-US" dirty="0"/>
              <a:t>本课程的</a:t>
            </a:r>
            <a:r>
              <a:rPr lang="en-US" altLang="zh-CN" dirty="0" err="1"/>
              <a:t>Github</a:t>
            </a:r>
            <a:r>
              <a:rPr lang="zh-CN" altLang="en-US" dirty="0"/>
              <a:t>项目</a:t>
            </a:r>
            <a:r>
              <a:rPr lang="en-US" altLang="zh-CN" dirty="0"/>
              <a:t>(HTTPS clone)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dirty="0">
                <a:hlinkClick r:id="rId3"/>
              </a:rPr>
              <a:t>https://github.com/yyc-git/PotorealisticRenderEdu-3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clone </a:t>
            </a:r>
            <a:r>
              <a:rPr lang="zh-CN" altLang="en-US" dirty="0"/>
              <a:t>后，请在根目录上执行：</a:t>
            </a:r>
            <a:r>
              <a:rPr lang="en" dirty="0"/>
              <a:t>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en" dirty="0"/>
              <a:t>yarn</a:t>
            </a:r>
            <a:r>
              <a:rPr lang="zh-CN" altLang="en-US" dirty="0"/>
              <a:t>的同学请先执行：</a:t>
            </a:r>
            <a:r>
              <a:rPr lang="en" dirty="0" err="1"/>
              <a:t>npm</a:t>
            </a:r>
            <a:r>
              <a:rPr lang="en" dirty="0"/>
              <a:t> install --global 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 err="1"/>
              <a:t>每个同学可以在项目中新建</a:t>
            </a:r>
            <a:r>
              <a:rPr lang="zh-CN" altLang="en-US" dirty="0"/>
              <a:t>“</a:t>
            </a:r>
            <a:r>
              <a:rPr lang="en" dirty="0"/>
              <a:t>mine/</a:t>
            </a:r>
            <a:r>
              <a:rPr lang="zh-CN" altLang="en-US" dirty="0"/>
              <a:t>”</a:t>
            </a:r>
            <a:r>
              <a:rPr lang="en" dirty="0" err="1"/>
              <a:t>文件夹</a:t>
            </a:r>
            <a:r>
              <a:rPr lang="zh-CN" altLang="en-US" dirty="0"/>
              <a:t>（已经被</a:t>
            </a:r>
            <a:r>
              <a:rPr lang="en-US" altLang="zh-CN" dirty="0"/>
              <a:t>git ignore</a:t>
            </a:r>
            <a:r>
              <a:rPr lang="zh-CN" altLang="en-US" dirty="0"/>
              <a:t>），用于存放自己的文件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在项目根目录下，输入：</a:t>
            </a:r>
            <a:r>
              <a:rPr lang="en" dirty="0"/>
              <a:t>node lessons/2_triangle/code/</a:t>
            </a:r>
            <a:r>
              <a:rPr lang="en" dirty="0" err="1"/>
              <a:t>index.js</a:t>
            </a:r>
            <a:r>
              <a:rPr lang="en" dirty="0"/>
              <a:t> </a:t>
            </a:r>
            <a:r>
              <a:rPr lang="zh-CN" altLang="en-US" dirty="0"/>
              <a:t>，应该能看到运行结果：</a:t>
            </a:r>
          </a:p>
          <a:p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 descr="视频封面">
            <a:extLst>
              <a:ext uri="{FF2B5EF4-FFF2-40B4-BE49-F238E27FC236}">
                <a16:creationId xmlns:a16="http://schemas.microsoft.com/office/drawing/2014/main" id="{A109D34C-82CE-D839-3947-11958EC3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697" y="718924"/>
            <a:ext cx="3374376" cy="2710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81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Shader languages support for VS Code</a:t>
            </a:r>
            <a:r>
              <a:rPr lang="zh-CN" altLang="en-US" dirty="0">
                <a:sym typeface="+mn-ea"/>
              </a:rPr>
              <a:t>（高亮）</a:t>
            </a:r>
          </a:p>
          <a:p>
            <a:pPr lvl="0"/>
            <a:br>
              <a:rPr lang="en-US" altLang="zh-CN" dirty="0">
                <a:sym typeface="+mn-ea"/>
              </a:rPr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zh-CN" altLang="en-US" dirty="0">
                <a:sym typeface="+mn-ea"/>
              </a:rPr>
              <a:t>：准备开发环境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Shaderc GLSL Linter（自动编译检查）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下载</a:t>
            </a:r>
            <a:r>
              <a:rPr lang="en-US" altLang="zh-CN" dirty="0">
                <a:hlinkClick r:id="rId3"/>
              </a:rPr>
              <a:t>shaderc</a:t>
            </a:r>
            <a:r>
              <a:rPr dirty="0">
                <a:hlinkClick r:id="rId3"/>
              </a:rPr>
              <a:t>，</a:t>
            </a:r>
            <a:r>
              <a:rPr dirty="0"/>
              <a:t>选择</a:t>
            </a:r>
            <a:r>
              <a:rPr lang="zh-CN" altLang="en-US" dirty="0"/>
              <a:t>对应的操作系统的版本</a:t>
            </a:r>
            <a:r>
              <a:rPr dirty="0"/>
              <a:t>，解压；</a:t>
            </a:r>
            <a:br>
              <a:rPr lang="en-US" dirty="0"/>
            </a:br>
            <a:r>
              <a:rPr lang="zh-CN" altLang="en-US" dirty="0"/>
              <a:t>（在</a:t>
            </a:r>
            <a:r>
              <a:rPr lang="en" altLang="zh-CN" dirty="0">
                <a:hlinkClick r:id="rId4"/>
              </a:rPr>
              <a:t>issue</a:t>
            </a:r>
            <a:r>
              <a:rPr lang="en" altLang="zh-CN" dirty="0"/>
              <a:t> -&gt;</a:t>
            </a:r>
            <a:r>
              <a:rPr lang="en" altLang="zh-CN" dirty="0">
                <a:hlinkClick r:id="rId5"/>
              </a:rPr>
              <a:t>cloud storage</a:t>
            </a:r>
            <a:r>
              <a:rPr lang="zh-CN" altLang="en" dirty="0"/>
              <a:t>中</a:t>
            </a:r>
            <a:r>
              <a:rPr lang="zh-CN" altLang="en-US" dirty="0"/>
              <a:t>，可以找到历史版本）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Shaderc GLSL Linter</a:t>
            </a:r>
            <a:r>
              <a:rPr dirty="0"/>
              <a:t>插件；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设置它：</a:t>
            </a:r>
            <a:br>
              <a:rPr lang="en-US" altLang="zh-CN" dirty="0"/>
            </a:br>
            <a:r>
              <a:rPr lang="en-US" altLang="zh-CN" dirty="0"/>
              <a:t>"</a:t>
            </a:r>
            <a:r>
              <a:rPr lang="en-US" altLang="zh-CN" dirty="0" err="1"/>
              <a:t>glslcPath</a:t>
            </a:r>
            <a:r>
              <a:rPr lang="en-US" altLang="zh-CN" dirty="0"/>
              <a:t>": "your-install-</a:t>
            </a:r>
            <a:r>
              <a:rPr lang="en-US" altLang="zh-CN" dirty="0" err="1"/>
              <a:t>dir</a:t>
            </a:r>
            <a:r>
              <a:rPr lang="en-US" altLang="zh-CN" dirty="0"/>
              <a:t>/bin/</a:t>
            </a:r>
            <a:r>
              <a:rPr lang="en-US" altLang="zh-CN" dirty="0" err="1"/>
              <a:t>glslc</a:t>
            </a:r>
            <a:r>
              <a:rPr lang="en-US" altLang="zh-CN" dirty="0"/>
              <a:t>",</a:t>
            </a:r>
            <a:br>
              <a:rPr lang="en-US" altLang="zh-CN" dirty="0"/>
            </a:br>
            <a:r>
              <a:rPr dirty="0"/>
              <a:t>"glslcArgs": "--target-env=vulkan1.2",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验证：打开项目的</a:t>
            </a:r>
            <a:r>
              <a:rPr lang="en" dirty="0" err="1"/>
              <a:t>scene.vert</a:t>
            </a:r>
            <a:r>
              <a:rPr lang="zh-CN" altLang="en-US" dirty="0"/>
              <a:t>文件，随便写一些错误的</a:t>
            </a:r>
            <a:r>
              <a:rPr lang="en" dirty="0" err="1"/>
              <a:t>glsl</a:t>
            </a:r>
            <a:r>
              <a:rPr lang="zh-CN" altLang="en-US" dirty="0"/>
              <a:t>代码，应该会有红线出现，按</a:t>
            </a:r>
            <a:r>
              <a:rPr lang="en" dirty="0"/>
              <a:t>f8</a:t>
            </a:r>
            <a:r>
              <a:rPr lang="zh-CN" altLang="en-US" dirty="0"/>
              <a:t>后出现错误信息，如下图所示：</a:t>
            </a:r>
            <a:br>
              <a:rPr lang="en-US" altLang="zh-CN"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32BC62-DCE6-4E5C-5548-0E1391A7C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997450"/>
            <a:ext cx="4152900" cy="1574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55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任务：准备开发环境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/>
              <a:t>Clang-Format</a:t>
            </a:r>
            <a:r>
              <a:rPr lang="zh-CN" altLang="en-US" dirty="0"/>
              <a:t> （格式化）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npm install -g clang-format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dirty="0"/>
              <a:t>安装</a:t>
            </a:r>
            <a:r>
              <a:rPr dirty="0">
                <a:sym typeface="+mn-ea"/>
              </a:rPr>
              <a:t>Clang-Format</a:t>
            </a:r>
            <a:r>
              <a:rPr dirty="0"/>
              <a:t>插件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设置它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"executable": "your-global-</a:t>
            </a:r>
            <a:r>
              <a:rPr lang="en-US" altLang="zh-CN" dirty="0" err="1"/>
              <a:t>node_module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/clang-format/bin/your-</a:t>
            </a:r>
            <a:r>
              <a:rPr lang="en-US" altLang="zh-CN" dirty="0" err="1"/>
              <a:t>os</a:t>
            </a:r>
            <a:r>
              <a:rPr lang="en-US" altLang="zh-CN" dirty="0"/>
              <a:t>-</a:t>
            </a:r>
            <a:r>
              <a:rPr lang="en-US" altLang="zh-CN" dirty="0" err="1"/>
              <a:t>dir</a:t>
            </a:r>
            <a:r>
              <a:rPr lang="en-US" altLang="zh-CN" dirty="0"/>
              <a:t>/clang-format”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验证：打开项目的</a:t>
            </a:r>
            <a:r>
              <a:rPr lang="en" dirty="0" err="1"/>
              <a:t>scene.vert</a:t>
            </a:r>
            <a:r>
              <a:rPr lang="zh-CN" altLang="en-US" dirty="0"/>
              <a:t>文件，把格式打乱（如缩进代码）；然后格式化代码，应该能够正确格式化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lang="en-US" altLang="zh-CN" dirty="0"/>
            </a:br>
            <a:endParaRPr lang="en-US" altLang="zh-CN" dirty="0"/>
          </a:p>
          <a:p>
            <a:pPr>
              <a:buFont typeface="Arial" panose="020B0604020202020204" pitchFamily="34" charset="0"/>
            </a:pPr>
            <a:endParaRPr lang="en-US" altLang="zh-CN" dirty="0"/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8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右手坐标系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坐标系介绍</a:t>
            </a:r>
            <a:endParaRPr lang="zh-CN" altLang="en-US" dirty="0"/>
          </a:p>
        </p:txBody>
      </p:sp>
      <p:pic>
        <p:nvPicPr>
          <p:cNvPr id="5" name="图片 4" descr="右手坐标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5" y="1896745"/>
            <a:ext cx="330581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dirty="0">
                <a:sym typeface="+mn-ea"/>
              </a:rPr>
              <a:t>主问题：如何使用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已知一个三角形的三个顶点（</a:t>
            </a:r>
            <a:r>
              <a:rPr lang="en-US" altLang="zh-CN" dirty="0"/>
              <a:t>2D</a:t>
            </a:r>
            <a:r>
              <a:rPr lang="zh-CN" altLang="en-US" dirty="0"/>
              <a:t>坐标，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），如何通过光栅化管线渲染出一个三角形？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dirty="0" err="1">
                <a:sym typeface="+mn-ea"/>
              </a:rPr>
              <a:t>自学</a:t>
            </a:r>
            <a:r>
              <a:rPr lang="zh-CN" dirty="0">
                <a:sym typeface="+mn-ea"/>
              </a:rPr>
              <a:t>、互学、</a:t>
            </a:r>
            <a:r>
              <a:rPr dirty="0" err="1">
                <a:sym typeface="+mn-ea"/>
              </a:rPr>
              <a:t>展学</a:t>
            </a:r>
            <a:endParaRPr lang="zh-CN" dirty="0">
              <a:sym typeface="+mn-ea"/>
            </a:endParaRPr>
          </a:p>
          <a:p>
            <a:endParaRPr lang="zh-CN" altLang="en-US" dirty="0"/>
          </a:p>
        </p:txBody>
      </p:sp>
      <p:pic>
        <p:nvPicPr>
          <p:cNvPr id="5" name="内容占位符 4" descr="顶点着色器和片元着色器之间的步骤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64615" y="2626995"/>
            <a:ext cx="9344025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如何通过光栅化管线渲染出一个三角形？</a:t>
            </a:r>
          </a:p>
          <a:p>
            <a:pPr>
              <a:buFont typeface="Arial" panose="020B0604020202020204" pitchFamily="34" charset="0"/>
            </a:pPr>
            <a:br>
              <a:rPr dirty="0">
                <a:sym typeface="+mn-ea"/>
              </a:rPr>
            </a:b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结学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任务：使用光栅化管线实现“绘制一个三角形”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1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为什么要学习本课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主问题：如何渲染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是什么关系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主问题：如何学习</a:t>
            </a:r>
            <a:r>
              <a:rPr lang="en-US" dirty="0" err="1">
                <a:sym typeface="+mn-ea"/>
              </a:rPr>
              <a:t>WebGPU</a:t>
            </a: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</a:t>
            </a:r>
            <a:r>
              <a:rPr dirty="0">
                <a:sym typeface="+mn-ea"/>
              </a:rPr>
              <a:t>：准备开发环境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主问题：如何使用光栅化管线实现“绘制一个三角形”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任务：使用光栅化管线实现“绘制一个三角形”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：使用</a:t>
            </a:r>
            <a:r>
              <a:rPr lang="zh-CN" altLang="en-US" dirty="0">
                <a:sym typeface="+mn-ea"/>
              </a:rPr>
              <a:t>光栅化管线</a:t>
            </a:r>
            <a:r>
              <a:rPr dirty="0">
                <a:sym typeface="+mn-ea"/>
              </a:rPr>
              <a:t>实现</a:t>
            </a:r>
            <a:r>
              <a:rPr lang="en-US" altLang="zh-CN" dirty="0">
                <a:sym typeface="+mn-ea"/>
              </a:rPr>
              <a:t>“</a:t>
            </a:r>
            <a:r>
              <a:rPr dirty="0">
                <a:sym typeface="+mn-ea"/>
              </a:rPr>
              <a:t>绘制一个三角形</a:t>
            </a:r>
            <a:r>
              <a:rPr lang="en-US" altLang="zh-CN" dirty="0">
                <a:sym typeface="+mn-ea"/>
              </a:rPr>
              <a:t>”</a:t>
            </a:r>
            <a:endParaRPr 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请实现代码</a:t>
            </a:r>
            <a:endParaRPr lang="en-US" altLang="zh-CN" dirty="0"/>
          </a:p>
          <a:p>
            <a:r>
              <a:rPr lang="zh-CN" altLang="en-US" dirty="0"/>
              <a:t>介绍代码实现</a:t>
            </a:r>
            <a:endParaRPr lang="en-US" altLang="zh-CN" dirty="0"/>
          </a:p>
          <a:p>
            <a:r>
              <a:rPr lang="zh-CN" altLang="en-US" dirty="0"/>
              <a:t>请每个同学运行代码，渲染出一个三角形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移植该程序到</a:t>
            </a:r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标准需要哪些修改？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 descr="视频封面">
            <a:extLst>
              <a:ext uri="{FF2B5EF4-FFF2-40B4-BE49-F238E27FC236}">
                <a16:creationId xmlns:a16="http://schemas.microsoft.com/office/drawing/2014/main" id="{33592842-5C92-4E98-E112-47DAAFCD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65" y="2325211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+mn-ea"/>
              </a:rPr>
              <a:t>请回顾本节课的内容</a:t>
            </a:r>
            <a:r>
              <a:rPr lang="zh-CN" altLang="en-US" dirty="0">
                <a:sym typeface="+mn-ea"/>
              </a:rPr>
              <a:t>？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回答开始的问题？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  <a:hlinkClick r:id="rId3" action="ppaction://hlinkfile"/>
              </a:rPr>
              <a:t>WebGPU学习系列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《</a:t>
            </a:r>
            <a:r>
              <a:rPr lang="en-US" altLang="zh-CN" dirty="0"/>
              <a:t>WebGL</a:t>
            </a:r>
            <a:r>
              <a:rPr dirty="0"/>
              <a:t>编程指南</a:t>
            </a:r>
            <a:r>
              <a:rPr lang="zh-CN" altLang="en-US" dirty="0"/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4" action="ppaction://hlinkfile"/>
              </a:rPr>
              <a:t>WebGPU</a:t>
            </a:r>
            <a:r>
              <a:rPr dirty="0">
                <a:hlinkClick r:id="rId4" action="ppaction://hlinkfile"/>
              </a:rPr>
              <a:t>规范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无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三角函数、向量和矩阵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31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课上</a:t>
            </a:r>
            <a:r>
              <a:rPr lang="zh-CN" altLang="en" dirty="0"/>
              <a:t>写</a:t>
            </a:r>
            <a:r>
              <a:rPr lang="zh-CN" altLang="en-US" dirty="0"/>
              <a:t>伪代码，课后写实际代码，下节课演示课后代码</a:t>
            </a: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为什么要学习</a:t>
            </a:r>
            <a:r>
              <a:rPr lang="zh-CN" altLang="en-US" dirty="0">
                <a:sym typeface="+mn-ea"/>
              </a:rPr>
              <a:t>真实感</a:t>
            </a:r>
            <a:r>
              <a:rPr dirty="0">
                <a:sym typeface="+mn-ea"/>
              </a:rPr>
              <a:t>渲染？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是什么？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WebGL</a:t>
            </a:r>
            <a:r>
              <a:rPr dirty="0">
                <a:sym typeface="+mn-ea"/>
              </a:rPr>
              <a:t>和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相比有什么区别？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如何用</a:t>
            </a:r>
            <a:r>
              <a:rPr lang="en-US" altLang="zh-CN" dirty="0" err="1">
                <a:sym typeface="+mn-ea"/>
              </a:rPr>
              <a:t>WebGPU</a:t>
            </a:r>
            <a:r>
              <a:rPr dirty="0">
                <a:sym typeface="+mn-ea"/>
              </a:rPr>
              <a:t>绘制一个三角形？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为什么要学习本课</a:t>
            </a:r>
            <a:endParaRPr lang="zh-CN" altLang="en-US" dirty="0"/>
          </a:p>
        </p:txBody>
      </p:sp>
      <p:pic>
        <p:nvPicPr>
          <p:cNvPr id="5" name="图片 4" descr="视频封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65" y="2345690"/>
            <a:ext cx="4173855" cy="33521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WebGPU</a:t>
            </a:r>
            <a:r>
              <a:rPr dirty="0">
                <a:sym typeface="+mn-ea"/>
              </a:rPr>
              <a:t>是什么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en-US">
                <a:sym typeface="+mn-ea"/>
              </a:rPr>
              <a:t>WebGPU</a:t>
            </a:r>
            <a:r>
              <a:rPr lang="zh-CN" altLang="en-US">
                <a:sym typeface="+mn-ea"/>
              </a:rPr>
              <a:t>是什么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>
                <a:sym typeface="+mn-ea"/>
              </a:rPr>
              <a:t>WebGPU</a:t>
            </a:r>
            <a:r>
              <a:rPr lang="zh-CN" altLang="en-US" dirty="0">
                <a:sym typeface="+mn-ea"/>
              </a:rPr>
              <a:t>是什么？</a:t>
            </a:r>
            <a:endParaRPr lang="zh-CN" altLang="en-US" dirty="0"/>
          </a:p>
          <a:p>
            <a:pPr lvl="0"/>
            <a:r>
              <a:rPr lang="zh-CN" altLang="en-US" dirty="0"/>
              <a:t>它有什么用？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64400" y="1741805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端图形</a:t>
            </a:r>
            <a:r>
              <a:rPr lang="en-US" altLang="zh-CN" dirty="0"/>
              <a:t>API</a:t>
            </a:r>
          </a:p>
          <a:p>
            <a:endParaRPr lang="en-US" altLang="zh-CN" dirty="0"/>
          </a:p>
          <a:p>
            <a:r>
              <a:rPr lang="zh-CN" altLang="en-US" dirty="0"/>
              <a:t>浏览器封装了现代图形API（Dx12、Vulkan、Metal），提供给Web 3D程序员WebGPU API。</a:t>
            </a:r>
          </a:p>
          <a:p>
            <a:endParaRPr lang="en-US" altLang="zh-CN" dirty="0"/>
          </a:p>
        </p:txBody>
      </p:sp>
      <p:pic>
        <p:nvPicPr>
          <p:cNvPr id="7" name="图片 6" descr="调用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55" y="4441428"/>
            <a:ext cx="4581525" cy="4953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主问题：如何渲染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>
                <a:sym typeface="+mn-ea"/>
              </a:rPr>
              <a:t>主问题：</a:t>
            </a:r>
            <a:r>
              <a:rPr lang="zh-CN" altLang="en-US">
                <a:sym typeface="+mn-ea"/>
              </a:rPr>
              <a:t>如何渲染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在哪里渲染？</a:t>
            </a:r>
          </a:p>
          <a:p>
            <a:r>
              <a:rPr lang="zh-CN" altLang="en-US" dirty="0"/>
              <a:t>有哪些渲染管线？</a:t>
            </a:r>
          </a:p>
          <a:p>
            <a:r>
              <a:rPr lang="zh-CN" altLang="en-US" dirty="0"/>
              <a:t>每个渲染管线分别用于什么用途？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16775" y="1837690"/>
            <a:ext cx="220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</a:t>
            </a:r>
          </a:p>
        </p:txBody>
      </p:sp>
      <p:pic>
        <p:nvPicPr>
          <p:cNvPr id="5" name="图片 4" descr="渲染管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2646045"/>
            <a:ext cx="1914525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87,&quot;width&quot;:9871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005,&quot;width&quot;:1471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914</Words>
  <Application>Microsoft Macintosh PowerPoint</Application>
  <PresentationFormat>宽屏</PresentationFormat>
  <Paragraphs>138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微软雅黑</vt:lpstr>
      <vt:lpstr>Arial</vt:lpstr>
      <vt:lpstr>Office 主题​​</vt:lpstr>
      <vt:lpstr>Equation.KSEE3</vt:lpstr>
      <vt:lpstr>PowerPoint 演示文稿</vt:lpstr>
      <vt:lpstr>第二节课： WebGPU介绍和使用光栅化管线绘制一个三角形 </vt:lpstr>
      <vt:lpstr>内容预览</vt:lpstr>
      <vt:lpstr>回顾相关课程内容</vt:lpstr>
      <vt:lpstr>为什么要学习本课</vt:lpstr>
      <vt:lpstr>主问题：WebGPU是什么</vt:lpstr>
      <vt:lpstr>主问题：WebGPU是什么</vt:lpstr>
      <vt:lpstr>主问题：如何渲染</vt:lpstr>
      <vt:lpstr>主问题：如何渲染</vt:lpstr>
      <vt:lpstr>主问题：WebGPU和WebGL是什么关系</vt:lpstr>
      <vt:lpstr>主问题：WebGPU和WebGL是什么关系</vt:lpstr>
      <vt:lpstr>PowerPoint 演示文稿</vt:lpstr>
      <vt:lpstr>主问题：WebGPU和WebGL是什么关系</vt:lpstr>
      <vt:lpstr>主问题：WebGPU和WebGL是什么关系</vt:lpstr>
      <vt:lpstr>主问题：如何学习WebGPU</vt:lpstr>
      <vt:lpstr>主问题：如何学习WebGPU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任务：准备开发环境</vt:lpstr>
      <vt:lpstr>主问题：如何使用光栅化管线实现“绘制一个三角形”</vt:lpstr>
      <vt:lpstr>WebGPU坐标系介绍</vt:lpstr>
      <vt:lpstr>主问题：如何使用光栅化管线实现“绘制一个三角形”</vt:lpstr>
      <vt:lpstr>结学</vt:lpstr>
      <vt:lpstr>任务：使用光栅化管线实现“绘制一个三角形”</vt:lpstr>
      <vt:lpstr>任务：使用光栅化管线实现“绘制一个三角形”</vt:lpstr>
      <vt:lpstr>总结</vt:lpstr>
      <vt:lpstr>总结</vt:lpstr>
      <vt:lpstr>PowerPoint 演示文稿</vt:lpstr>
      <vt:lpstr>PowerPoint 演示文稿</vt:lpstr>
      <vt:lpstr>下节课预告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150</cp:revision>
  <dcterms:created xsi:type="dcterms:W3CDTF">2020-12-22T12:16:00Z</dcterms:created>
  <dcterms:modified xsi:type="dcterms:W3CDTF">2022-11-29T22:26:14Z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9129B7EA2F2E4674942DB0940715471D</vt:lpwstr>
  </property>
</Properties>
</file>