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1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841" r:id="rId2"/>
    <p:sldId id="308" r:id="rId3"/>
    <p:sldId id="844" r:id="rId4"/>
    <p:sldId id="846" r:id="rId5"/>
    <p:sldId id="847" r:id="rId6"/>
    <p:sldId id="849" r:id="rId7"/>
    <p:sldId id="852" r:id="rId8"/>
    <p:sldId id="877" r:id="rId9"/>
    <p:sldId id="854" r:id="rId10"/>
    <p:sldId id="855" r:id="rId11"/>
    <p:sldId id="856" r:id="rId12"/>
    <p:sldId id="857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78" r:id="rId21"/>
    <p:sldId id="867" r:id="rId22"/>
    <p:sldId id="868" r:id="rId23"/>
    <p:sldId id="869" r:id="rId24"/>
    <p:sldId id="870" r:id="rId25"/>
    <p:sldId id="871" r:id="rId26"/>
    <p:sldId id="872" r:id="rId27"/>
    <p:sldId id="873" r:id="rId28"/>
    <p:sldId id="874" r:id="rId29"/>
    <p:sldId id="879" r:id="rId30"/>
    <p:sldId id="876" r:id="rId31"/>
    <p:sldId id="881" r:id="rId32"/>
    <p:sldId id="882" r:id="rId33"/>
    <p:sldId id="410" r:id="rId34"/>
    <p:sldId id="425" r:id="rId35"/>
    <p:sldId id="885" r:id="rId36"/>
    <p:sldId id="886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2" y="8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16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4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9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5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6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8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9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0.xml"/><Relationship Id="rId5" Type="http://schemas.openxmlformats.org/officeDocument/2006/relationships/image" Target="../media/image28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3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Jo4y1Z7ty?p=4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Relationship Id="rId4" Type="http://schemas.openxmlformats.org/officeDocument/2006/relationships/hyperlink" Target="https://sites.cs.ucsb.edu/~lingqi/teaching/resources/GAMES101_Lecture_02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9.xml"/><Relationship Id="rId5" Type="http://schemas.openxmlformats.org/officeDocument/2006/relationships/image" Target="../media/image4.pn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21.xml"/><Relationship Id="rId7" Type="http://schemas.openxmlformats.org/officeDocument/2006/relationships/oleObject" Target="../embeddings/oleObject3.bin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90011-ADDB-E214-7C20-9C559FED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4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>
                <a:sym typeface="+mn-ea"/>
              </a:rPr>
              <a:t>如何</a:t>
            </a:r>
            <a:r>
              <a:rPr>
                <a:sym typeface="+mn-ea"/>
              </a:rPr>
              <a:t>用代数表示向量</a:t>
            </a:r>
            <a:r>
              <a:rPr lang="zh-CN">
                <a:sym typeface="+mn-ea"/>
              </a:rPr>
              <a:t>？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55" y="1252220"/>
            <a:ext cx="5114925" cy="2667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0" y="4845685"/>
            <a:ext cx="6877050" cy="1057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ym typeface="+mn-ea"/>
              </a:rPr>
              <a:t>用什么符号表示向量的长度？</a:t>
            </a:r>
          </a:p>
          <a:p>
            <a:pPr lvl="0"/>
            <a:r>
              <a:rPr lang="zh-CN" altLang="en-US">
                <a:sym typeface="+mn-ea"/>
              </a:rPr>
              <a:t>什么是单位向量？</a:t>
            </a:r>
            <a:endParaRPr lang="zh-CN" altLang="en-US"/>
          </a:p>
          <a:p>
            <a:pPr lvl="0"/>
            <a:r>
              <a:rPr lang="zh-CN" altLang="en-US"/>
              <a:t>如何计算一个向量的单位向量（向量正交化）？</a:t>
            </a:r>
          </a:p>
          <a:p>
            <a:pPr lvl="0"/>
            <a:r>
              <a:rPr lang="zh-CN" altLang="en-US"/>
              <a:t>如何应用单位向量？</a:t>
            </a:r>
          </a:p>
          <a:p>
            <a:pPr lvl="0"/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1810" y="1825308"/>
          <a:ext cx="3429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2900" imgH="405765" progId="Equation.KSEE3">
                  <p:embed/>
                </p:oleObj>
              </mc:Choice>
              <mc:Fallback>
                <p:oleObj r:id="rId3" imgW="342900" imgH="4057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1810" y="1825308"/>
                        <a:ext cx="3429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47920" y="2231390"/>
            <a:ext cx="191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长度为</a:t>
            </a:r>
            <a:r>
              <a:rPr lang="en-US" altLang="zh-CN"/>
              <a:t>1</a:t>
            </a:r>
            <a:r>
              <a:rPr lang="zh-CN" altLang="en-US"/>
              <a:t>的向量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270" y="2599690"/>
            <a:ext cx="1818640" cy="709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6055" y="3705860"/>
            <a:ext cx="500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用来表示方向，如法线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如何计算向量的加法？</a:t>
            </a:r>
          </a:p>
          <a:p>
            <a:pPr lvl="1"/>
            <a:r>
              <a:rPr lang="zh-CN" altLang="en-US"/>
              <a:t>几何上</a:t>
            </a:r>
          </a:p>
          <a:p>
            <a:pPr lvl="1"/>
            <a:r>
              <a:rPr lang="zh-CN" altLang="en-US"/>
              <a:t>代数上</a:t>
            </a:r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35" y="2499360"/>
            <a:ext cx="5362575" cy="221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向量的点积的定义是什么？</a:t>
            </a:r>
          </a:p>
          <a:p>
            <a:pPr lvl="0"/>
            <a:r>
              <a:rPr lang="zh-CN" altLang="en-US"/>
              <a:t>对于两个单位向量，点积是多少？</a:t>
            </a:r>
          </a:p>
          <a:p>
            <a:pPr lvl="0"/>
            <a:r>
              <a:rPr lang="zh-CN" altLang="en-US"/>
              <a:t>点积满足什么运算法则？</a:t>
            </a:r>
          </a:p>
          <a:p>
            <a:pPr lvl="0"/>
            <a:r>
              <a:rPr lang="zh-CN" altLang="en-US"/>
              <a:t>如何进行点积的代数运算？</a:t>
            </a:r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0" y="1076960"/>
            <a:ext cx="2676525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2592070"/>
            <a:ext cx="2495550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035" y="2773045"/>
            <a:ext cx="14859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070" y="4219575"/>
            <a:ext cx="2983865" cy="1429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625" y="4228465"/>
            <a:ext cx="3432810" cy="1758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ym typeface="+mn-ea"/>
              </a:rPr>
              <a:t>点积在图形学中有哪些应用？</a:t>
            </a:r>
          </a:p>
          <a:p>
            <a:pPr lvl="1"/>
            <a:r>
              <a:rPr lang="zh-CN" altLang="en-US">
                <a:sym typeface="+mn-ea"/>
              </a:rPr>
              <a:t>计算两个向量的夹角</a:t>
            </a:r>
          </a:p>
          <a:p>
            <a:pPr lvl="1"/>
            <a:r>
              <a:rPr lang="zh-CN" altLang="en-US">
                <a:sym typeface="+mn-ea"/>
              </a:rPr>
              <a:t>计算一个向量到另一个向量的投影</a:t>
            </a:r>
          </a:p>
          <a:p>
            <a:pPr lvl="1"/>
            <a:r>
              <a:rPr lang="zh-CN" altLang="en-US">
                <a:sym typeface="+mn-ea"/>
              </a:rPr>
              <a:t>分解一个向量</a:t>
            </a:r>
          </a:p>
          <a:p>
            <a:pPr lvl="1"/>
            <a:r>
              <a:rPr lang="zh-CN" altLang="en-US">
                <a:sym typeface="+mn-ea"/>
              </a:rPr>
              <a:t>决定向量的前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后关系</a:t>
            </a:r>
          </a:p>
          <a:p>
            <a:pPr lvl="1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47435" y="1892300"/>
            <a:ext cx="500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比如计算光源方向和表面法线的夹角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55" y="2632075"/>
            <a:ext cx="1610360" cy="1195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495" y="2851785"/>
            <a:ext cx="2011680" cy="1461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430" y="3601085"/>
            <a:ext cx="1892935" cy="1220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595" y="4223385"/>
            <a:ext cx="2153285" cy="1953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6780" y="1152525"/>
            <a:ext cx="602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“</a:t>
            </a:r>
            <a:r>
              <a:rPr lang="zh-CN" altLang="en-US"/>
              <a:t>两个单位向量的点积</a:t>
            </a:r>
            <a:r>
              <a:rPr lang="en-US" altLang="zh-CN"/>
              <a:t>”</a:t>
            </a:r>
            <a:r>
              <a:rPr lang="zh-CN" altLang="en-US"/>
              <a:t>，得到</a:t>
            </a:r>
            <a:r>
              <a:rPr lang="en-US" altLang="zh-CN"/>
              <a:t>           </a:t>
            </a:r>
            <a:r>
              <a:rPr lang="zh-CN" altLang="en-US"/>
              <a:t>，然后就可以：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48325" y="1196975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47700" imgH="279400" progId="Equation.KSEE3">
                  <p:embed/>
                </p:oleObj>
              </mc:Choice>
              <mc:Fallback>
                <p:oleObj r:id="rId7" imgW="6477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8325" y="1196975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ym typeface="+mn-ea"/>
              </a:rPr>
              <a:t>向量的叉积的定义是什么？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30" y="2923540"/>
            <a:ext cx="3867150" cy="275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" y="3284855"/>
            <a:ext cx="5191125" cy="1676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ym typeface="+mn-ea"/>
              </a:rPr>
              <a:t>叉积满足什么运算法则？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如何进行叉积的代数运算？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725295"/>
            <a:ext cx="282638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05" y="3903345"/>
            <a:ext cx="4655820" cy="193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lang="zh-CN" sz="1600">
                <a:sym typeface="+mn-ea"/>
              </a:rPr>
              <a:t>叉积在图形学中有哪些应用？</a:t>
            </a:r>
          </a:p>
          <a:p>
            <a:pPr lvl="1" algn="l">
              <a:buClrTx/>
              <a:buSzTx/>
            </a:pPr>
            <a:r>
              <a:rPr lang="zh-CN" sz="1600">
                <a:sym typeface="+mn-ea"/>
              </a:rPr>
              <a:t>构建坐标系</a:t>
            </a:r>
          </a:p>
          <a:p>
            <a:pPr lvl="0"/>
            <a:endParaRPr lang="zh-CN" altLang="en-US"/>
          </a:p>
          <a:p>
            <a:pPr lvl="0"/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6160" y="2354580"/>
            <a:ext cx="193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右手坐标系：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60" y="2828290"/>
            <a:ext cx="1798955" cy="2937510"/>
          </a:xfrm>
          <a:prstGeom prst="rect">
            <a:avLst/>
          </a:prstGeom>
        </p:spPr>
      </p:pic>
      <p:pic>
        <p:nvPicPr>
          <p:cNvPr id="6" name="图片 5" descr="右手坐标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85" y="2684780"/>
            <a:ext cx="2573655" cy="3126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buClrTx/>
              <a:buSzTx/>
            </a:pPr>
            <a:r>
              <a:rPr lang="zh-CN" sz="1600">
                <a:sym typeface="+mn-ea"/>
              </a:rPr>
              <a:t>叉积在图形学中有哪些应用？</a:t>
            </a:r>
          </a:p>
          <a:p>
            <a:pPr lvl="1"/>
            <a:r>
              <a:rPr lang="zh-CN" altLang="en-US"/>
              <a:t>决定向量的左</a:t>
            </a:r>
            <a:r>
              <a:rPr lang="en-US" altLang="zh-CN"/>
              <a:t>/</a:t>
            </a:r>
            <a:r>
              <a:rPr lang="zh-CN" altLang="en-US"/>
              <a:t>右关系</a:t>
            </a:r>
          </a:p>
          <a:p>
            <a:pPr lvl="1"/>
            <a:r>
              <a:rPr lang="zh-CN" altLang="en-US"/>
              <a:t>判断一个点是否在三角形内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20" y="1825625"/>
            <a:ext cx="2708910" cy="1814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65" y="3640455"/>
            <a:ext cx="2513965" cy="2469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17765" y="4537075"/>
            <a:ext cx="1271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分别判断：</a:t>
            </a:r>
          </a:p>
          <a:p>
            <a:r>
              <a:rPr lang="en-US" altLang="zh-CN"/>
              <a:t>AB</a:t>
            </a:r>
            <a:r>
              <a:rPr lang="zh-CN" altLang="en-US"/>
              <a:t>和</a:t>
            </a:r>
            <a:r>
              <a:rPr lang="en-US" altLang="zh-CN"/>
              <a:t>AP</a:t>
            </a:r>
            <a:r>
              <a:rPr lang="zh-CN" altLang="en-US"/>
              <a:t>、</a:t>
            </a:r>
            <a:r>
              <a:rPr lang="en-US" altLang="zh-CN"/>
              <a:t>BC</a:t>
            </a:r>
            <a:r>
              <a:rPr lang="zh-CN" altLang="en-US"/>
              <a:t>和</a:t>
            </a:r>
            <a:r>
              <a:rPr lang="en-US" altLang="zh-CN"/>
              <a:t>BP</a:t>
            </a:r>
            <a:r>
              <a:rPr lang="zh-CN" altLang="en-US"/>
              <a:t>、</a:t>
            </a:r>
            <a:r>
              <a:rPr lang="en-US" altLang="zh-CN"/>
              <a:t>CA</a:t>
            </a:r>
            <a:r>
              <a:rPr lang="zh-CN" altLang="en-US"/>
              <a:t>和</a:t>
            </a:r>
            <a:r>
              <a:rPr lang="en-US" altLang="zh-CN"/>
              <a:t>CP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结学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什么是向量？</a:t>
            </a:r>
          </a:p>
          <a:p>
            <a:r>
              <a:rPr lang="zh-CN" altLang="en-US">
                <a:sym typeface="+mn-ea"/>
              </a:rPr>
              <a:t>向量有什么特性？</a:t>
            </a:r>
          </a:p>
          <a:p>
            <a:r>
              <a:rPr lang="zh-CN" altLang="en-US">
                <a:sym typeface="+mn-ea"/>
              </a:rPr>
              <a:t>点积在图形学中有哪些应用？</a:t>
            </a:r>
          </a:p>
          <a:p>
            <a:r>
              <a:rPr lang="zh-CN" altLang="en-US">
                <a:sym typeface="+mn-ea"/>
              </a:rPr>
              <a:t>叉积在图形学中有哪些应用？</a:t>
            </a:r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dirty="0">
                <a:sym typeface="+mn-ea"/>
              </a:rPr>
              <a:t>第</a:t>
            </a:r>
            <a:r>
              <a:rPr lang="zh-CN" altLang="en-US" dirty="0">
                <a:sym typeface="+mn-ea"/>
              </a:rPr>
              <a:t>三</a:t>
            </a:r>
            <a:r>
              <a:rPr dirty="0">
                <a:sym typeface="+mn-ea"/>
              </a:rPr>
              <a:t>节课：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三角函数、向量和矩阵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主问题：什么是矩阵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为什么要学习矩阵？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>
                <a:sym typeface="+mn-ea"/>
              </a:rPr>
              <a:t>在图形学中，</a:t>
            </a:r>
            <a:r>
              <a:rPr lang="zh-CN">
                <a:sym typeface="+mn-ea"/>
              </a:rPr>
              <a:t>矩阵有哪些应用？</a:t>
            </a:r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79975" y="2500630"/>
            <a:ext cx="464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>
                <a:sym typeface="+mn-ea"/>
              </a:rPr>
              <a:t>用于坐标变换，如位移、旋转、缩放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什么是矩阵？</a:t>
            </a:r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5050" y="2113915"/>
            <a:ext cx="341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可以看成是一个包含数字的数组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0" y="2482215"/>
            <a:ext cx="2326640" cy="30543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82590" y="3397885"/>
          <a:ext cx="1567180" cy="232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9000" imgH="1320165" progId="Equation.KSEE3">
                  <p:embed/>
                </p:oleObj>
              </mc:Choice>
              <mc:Fallback>
                <p:oleObj r:id="rId4" imgW="889000" imgH="1320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2590" y="3397885"/>
                        <a:ext cx="1567180" cy="232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>
                <a:sym typeface="+mn-ea"/>
              </a:rPr>
              <a:t>如何进行</a:t>
            </a:r>
            <a:r>
              <a:rPr>
                <a:sym typeface="+mn-ea"/>
              </a:rPr>
              <a:t>矩阵与标量相乘的代数计算</a:t>
            </a:r>
            <a:r>
              <a:rPr lang="zh-CN">
                <a:sym typeface="+mn-ea"/>
              </a:rPr>
              <a:t>？</a:t>
            </a:r>
          </a:p>
          <a:p>
            <a:pPr lvl="0"/>
            <a:r>
              <a:rPr lang="en-US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矩阵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相乘</a:t>
            </a:r>
            <a:r>
              <a:rPr lang="zh-CN">
                <a:sym typeface="+mn-ea"/>
              </a:rPr>
              <a:t>有什么约束？</a:t>
            </a:r>
          </a:p>
          <a:p>
            <a:pPr lvl="0"/>
            <a:r>
              <a:rPr lang="zh-CN">
                <a:sym typeface="+mn-ea"/>
              </a:rPr>
              <a:t>如何进行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矩阵</a:t>
            </a:r>
            <a:r>
              <a:rPr>
                <a:sym typeface="+mn-ea"/>
              </a:rPr>
              <a:t>相乘的代数计算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8740" y="1825625"/>
            <a:ext cx="3230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矩阵的每个元素乘以该标量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210" y="2204720"/>
            <a:ext cx="1990725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98825" y="4862830"/>
            <a:ext cx="741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乘积中的第</a:t>
            </a:r>
            <a:r>
              <a:rPr lang="en-US" altLang="zh-CN"/>
              <a:t>(i, j)</a:t>
            </a:r>
            <a:r>
              <a:rPr lang="zh-CN" altLang="en-US"/>
              <a:t>个元素</a:t>
            </a:r>
            <a:r>
              <a:rPr lang="en-US" altLang="zh-CN"/>
              <a:t>=</a:t>
            </a:r>
            <a:r>
              <a:rPr lang="zh-CN" altLang="en-US"/>
              <a:t>第一个矩阵的第</a:t>
            </a:r>
            <a:r>
              <a:rPr lang="en-US" altLang="zh-CN"/>
              <a:t>i</a:t>
            </a:r>
            <a:r>
              <a:rPr lang="zh-CN" altLang="en-US"/>
              <a:t>行与第二个矩阵的第</a:t>
            </a:r>
            <a:r>
              <a:rPr lang="en-US" altLang="zh-CN"/>
              <a:t>j</a:t>
            </a:r>
            <a:r>
              <a:rPr lang="zh-CN" altLang="en-US"/>
              <a:t>列的点积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24070" y="3238183"/>
          <a:ext cx="4165600" cy="132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65600" imgH="1320165" progId="Equation.KSEE3">
                  <p:embed/>
                </p:oleObj>
              </mc:Choice>
              <mc:Fallback>
                <p:oleObj r:id="rId4" imgW="4165600" imgH="1320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4070" y="3238183"/>
                        <a:ext cx="4165600" cy="132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>
                <a:sym typeface="+mn-ea"/>
              </a:rPr>
              <a:t>矩阵与矩阵相乘</a:t>
            </a:r>
            <a:r>
              <a:rPr lang="zh-CN">
                <a:sym typeface="+mn-ea"/>
              </a:rPr>
              <a:t>满足什么</a:t>
            </a:r>
            <a:r>
              <a:rPr>
                <a:sym typeface="+mn-ea"/>
              </a:rPr>
              <a:t>运算法则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pPr lvl="0"/>
            <a:r>
              <a:rPr lang="en-US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相乘</a:t>
            </a:r>
            <a:r>
              <a:rPr lang="zh-CN">
                <a:sym typeface="+mn-ea"/>
              </a:rPr>
              <a:t>有什么约束？</a:t>
            </a:r>
          </a:p>
          <a:p>
            <a:pPr lvl="0"/>
            <a:r>
              <a:rPr lang="zh-CN">
                <a:sym typeface="+mn-ea"/>
              </a:rPr>
              <a:t>如何进行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>
                <a:sym typeface="+mn-ea"/>
              </a:rPr>
              <a:t>相乘的代数计算</a:t>
            </a:r>
            <a:r>
              <a:rPr lang="zh-CN">
                <a:sym typeface="+mn-ea"/>
              </a:rPr>
              <a:t>？</a:t>
            </a:r>
          </a:p>
          <a:p>
            <a:pPr lvl="0"/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>
                <a:sym typeface="+mn-ea"/>
              </a:rPr>
              <a:t>相乘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在图形学中有哪些应用？</a:t>
            </a:r>
          </a:p>
          <a:p>
            <a:pPr lvl="1"/>
            <a:r>
              <a:rPr>
                <a:sym typeface="+mn-ea"/>
              </a:rPr>
              <a:t>变换一个点</a:t>
            </a:r>
          </a:p>
          <a:p>
            <a:pPr lvl="1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81950" y="1906905"/>
            <a:ext cx="330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不满足交换律；</a:t>
            </a:r>
          </a:p>
          <a:p>
            <a:r>
              <a:rPr lang="zh-CN" altLang="en-US"/>
              <a:t>满足结合律和分配律：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070" y="2596515"/>
            <a:ext cx="2103120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895" y="4116070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矩阵（</a:t>
            </a:r>
            <a:r>
              <a:rPr lang="en-US" altLang="zh-CN">
                <a:sym typeface="+mn-ea"/>
              </a:rPr>
              <a:t>mxn</a:t>
            </a:r>
            <a:r>
              <a:rPr>
                <a:sym typeface="+mn-ea"/>
              </a:rPr>
              <a:t>）乘以向量（</a:t>
            </a:r>
            <a:r>
              <a:rPr lang="en-US">
                <a:sym typeface="+mn-ea"/>
              </a:rPr>
              <a:t>n</a:t>
            </a:r>
            <a:r>
              <a:rPr lang="en-US" altLang="zh-CN">
                <a:sym typeface="+mn-ea"/>
              </a:rPr>
              <a:t>x1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48500" y="4755515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43100" imgH="838200" progId="Equation.KSEE3">
                  <p:embed/>
                </p:oleObj>
              </mc:Choice>
              <mc:Fallback>
                <p:oleObj r:id="rId4" imgW="1943100" imgH="838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8500" y="4755515"/>
                        <a:ext cx="1943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246755" y="4313555"/>
            <a:ext cx="327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如将一个点沿</a:t>
            </a:r>
            <a:r>
              <a:rPr lang="en-US" altLang="zh-CN">
                <a:sym typeface="+mn-ea"/>
              </a:rPr>
              <a:t>y</a:t>
            </a:r>
            <a:r>
              <a:rPr>
                <a:sym typeface="+mn-ea"/>
              </a:rPr>
              <a:t>轴镜像变换</a:t>
            </a:r>
            <a:r>
              <a:rPr lang="en-US">
                <a:sym typeface="+mn-ea"/>
              </a:rPr>
              <a:t>:</a:t>
            </a:r>
            <a:endParaRPr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50895" y="4755515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25700" imgH="838200" progId="Equation.KSEE3">
                  <p:embed/>
                </p:oleObj>
              </mc:Choice>
              <mc:Fallback>
                <p:oleObj r:id="rId6" imgW="2425700" imgH="838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0895" y="4755515"/>
                        <a:ext cx="2425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什么是矩阵转置？</a:t>
            </a:r>
          </a:p>
          <a:p>
            <a:pPr lvl="0"/>
            <a:r>
              <a:rPr lang="zh-CN" altLang="en-US">
                <a:sym typeface="+mn-ea"/>
              </a:rPr>
              <a:t>矩阵转置满足什么运算法则？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15455" y="1691005"/>
          <a:ext cx="144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47800" imgH="1384300" progId="Equation.KSEE3">
                  <p:embed/>
                </p:oleObj>
              </mc:Choice>
              <mc:Fallback>
                <p:oleObj r:id="rId3" imgW="1447800" imgH="13843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5455" y="1691005"/>
                        <a:ext cx="14478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06558" y="2788603"/>
          <a:ext cx="12312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1265" imgH="405765" progId="Equation.KSEE3">
                  <p:embed/>
                </p:oleObj>
              </mc:Choice>
              <mc:Fallback>
                <p:oleObj r:id="rId5" imgW="1231265" imgH="4057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6558" y="2788603"/>
                        <a:ext cx="123126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什么是</a:t>
            </a:r>
            <a:r>
              <a:rPr>
                <a:sym typeface="+mn-ea"/>
              </a:rPr>
              <a:t>单位矩阵</a:t>
            </a:r>
            <a:r>
              <a:rPr lang="zh-CN">
                <a:sym typeface="+mn-ea"/>
              </a:rPr>
              <a:t>？</a:t>
            </a:r>
          </a:p>
          <a:p>
            <a:pPr lvl="0"/>
            <a:r>
              <a:rPr lang="zh-CN">
                <a:sym typeface="+mn-ea"/>
              </a:rPr>
              <a:t>什么是逆矩阵？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0" y="1484630"/>
            <a:ext cx="3512820" cy="1859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645" y="3550920"/>
            <a:ext cx="3141345" cy="1553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如何用矩阵表示向量的点积？</a:t>
            </a:r>
          </a:p>
          <a:p>
            <a:pPr lvl="0"/>
            <a:r>
              <a:rPr lang="zh-CN" altLang="en-US">
                <a:sym typeface="+mn-ea"/>
              </a:rPr>
              <a:t>如何用矩阵表示向量的叉积？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05" y="1742440"/>
            <a:ext cx="5629910" cy="1414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0" y="4736465"/>
            <a:ext cx="5676900" cy="1335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800" y="3177540"/>
            <a:ext cx="3710305" cy="15386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结学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什么是矩阵？</a:t>
            </a:r>
            <a:endParaRPr lang="zh-CN" altLang="en-US"/>
          </a:p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矩阵与</a:t>
            </a:r>
            <a:r>
              <a:rPr lang="zh-CN">
                <a:sym typeface="+mn-ea"/>
              </a:rPr>
              <a:t>向量</a:t>
            </a:r>
            <a:r>
              <a:rPr>
                <a:sym typeface="+mn-ea"/>
              </a:rPr>
              <a:t>相乘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在图形学中有哪些应用？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主问题：什么是三角函数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主问题：什么是向量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主问题：什么是矩阵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离线渲染（一期）&gt;第四节课</a:t>
            </a:r>
            <a:endParaRPr lang="zh-CN" altLang="en-US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4" action="ppaction://hlinkfile"/>
              </a:rPr>
              <a:t>闫令琪-向量与线性代数</a:t>
            </a:r>
            <a:endParaRPr>
              <a:hlinkClick r:id="rId4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4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变换（二维和三维）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如何在几何上表示向量的加法？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如何在代数上计算向量的加法？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三角函数、向量、矩阵在图形学中有哪些应用？</a:t>
            </a:r>
          </a:p>
          <a:p>
            <a:pPr lvl="0"/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主问题：什么是三角函数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</a:t>
            </a:r>
            <a:r>
              <a:rPr lang="zh-CN" altLang="en-US">
                <a:sym typeface="+mn-ea"/>
              </a:rPr>
              <a:t>三角函数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对直角三角形</a:t>
            </a:r>
            <a:r>
              <a:rPr 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而言，下面的三角函数的值分别是多少？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sin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cos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tan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cot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对任意三角形</a:t>
            </a:r>
            <a:r>
              <a:rPr 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而言呢？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6" name="图片 5" descr="三角函数几何意义（直角三角形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20" y="2352040"/>
            <a:ext cx="1152525" cy="1057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</a:t>
            </a:r>
            <a:r>
              <a:rPr lang="zh-CN" altLang="en-US">
                <a:sym typeface="+mn-ea"/>
              </a:rPr>
              <a:t>三角函数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ym typeface="+mn-ea"/>
              </a:rPr>
              <a:t>三角函数在图形学中有哪些应用？</a:t>
            </a:r>
          </a:p>
          <a:p>
            <a:pPr lvl="1"/>
            <a:r>
              <a:rPr lang="zh-CN">
                <a:sym typeface="+mn-ea"/>
              </a:rPr>
              <a:t>已知三角函数的值后，可以</a:t>
            </a:r>
            <a:r>
              <a:rPr>
                <a:sym typeface="+mn-ea"/>
              </a:rPr>
              <a:t>计算</a:t>
            </a:r>
            <a:r>
              <a:rPr lang="zh-CN">
                <a:sym typeface="+mn-ea"/>
              </a:rPr>
              <a:t>出</a:t>
            </a:r>
            <a:r>
              <a:rPr>
                <a:sym typeface="+mn-ea"/>
              </a:rPr>
              <a:t>角度</a:t>
            </a:r>
          </a:p>
          <a:p>
            <a:pPr lvl="1"/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已知</a:t>
            </a:r>
            <a:r>
              <a:rPr lang="zh-CN">
                <a:sym typeface="+mn-ea"/>
              </a:rPr>
              <a:t>直角</a:t>
            </a:r>
            <a:r>
              <a:rPr>
                <a:sym typeface="+mn-ea"/>
              </a:rPr>
              <a:t>三角形的一边和一个角度，可以计算另外一边</a:t>
            </a:r>
          </a:p>
          <a:p>
            <a:pPr lvl="1"/>
            <a:endParaRPr lang="zh-CN" altLang="en-US"/>
          </a:p>
          <a:p>
            <a:pPr lvl="0"/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90675" y="2623820"/>
          <a:ext cx="1714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0" imgH="711200" progId="Equation.KSEE3">
                  <p:embed/>
                </p:oleObj>
              </mc:Choice>
              <mc:Fallback>
                <p:oleObj r:id="rId3" imgW="1714500" imgH="711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675" y="2623820"/>
                        <a:ext cx="1714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三角函数几何意义（直角三角形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810" y="4036695"/>
            <a:ext cx="1152525" cy="1057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主问题：什么是向量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什么是向量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用什么符号表示向量？</a:t>
            </a:r>
          </a:p>
          <a:p>
            <a:pPr lvl="0"/>
            <a:r>
              <a:rPr lang="zh-CN" altLang="en-US"/>
              <a:t>向量有什么特性？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08420" y="1825625"/>
            <a:ext cx="1301750" cy="107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8420" y="3609975"/>
            <a:ext cx="334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     </a:t>
            </a:r>
            <a:r>
              <a:rPr lang="zh-CN" altLang="en-US"/>
              <a:t>或者粗体</a:t>
            </a:r>
            <a:r>
              <a:rPr lang="en-US" altLang="zh-CN"/>
              <a:t>     </a:t>
            </a:r>
            <a:r>
              <a:rPr lang="zh-CN" altLang="en-US"/>
              <a:t>表示；</a:t>
            </a:r>
          </a:p>
          <a:p>
            <a:r>
              <a:rPr lang="zh-CN" altLang="en-US"/>
              <a:t>或者用起点和终点表示：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64680" y="366077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3200" imgH="266700" progId="Equation.KSEE3">
                  <p:embed/>
                </p:oleObj>
              </mc:Choice>
              <mc:Fallback>
                <p:oleObj r:id="rId5" imgW="2032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4680" y="3660775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15630" y="3692525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03200" imgH="203200" progId="Equation.KSEE3">
                  <p:embed/>
                </p:oleObj>
              </mc:Choice>
              <mc:Fallback>
                <p:oleObj r:id="rId7" imgW="203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5630" y="3692525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72550" y="3927475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22400" imgH="330200" progId="Equation.KSEE3">
                  <p:embed/>
                </p:oleObj>
              </mc:Choice>
              <mc:Fallback>
                <p:oleObj r:id="rId9" imgW="14224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2550" y="3927475"/>
                        <a:ext cx="1422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23330" y="4777740"/>
            <a:ext cx="2157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具有方向和长度；</a:t>
            </a:r>
          </a:p>
          <a:p>
            <a:r>
              <a:rPr lang="zh-CN" altLang="en-US"/>
              <a:t>没有绝对的起点；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85,&quot;width&quot;:36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728</Words>
  <Application>Microsoft Macintosh PowerPoint</Application>
  <PresentationFormat>宽屏</PresentationFormat>
  <Paragraphs>158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微软雅黑</vt:lpstr>
      <vt:lpstr>Arial</vt:lpstr>
      <vt:lpstr>Office 主题​​</vt:lpstr>
      <vt:lpstr>Equation.KSEE3</vt:lpstr>
      <vt:lpstr>PowerPoint 演示文稿</vt:lpstr>
      <vt:lpstr>第三节课： 三角函数、向量和矩阵</vt:lpstr>
      <vt:lpstr>内容预览</vt:lpstr>
      <vt:lpstr>为什么要学习本课</vt:lpstr>
      <vt:lpstr>主问题：什么是三角函数</vt:lpstr>
      <vt:lpstr>主问题：什么是三角函数</vt:lpstr>
      <vt:lpstr>主问题：什么是三角函数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主问题：什么是向量</vt:lpstr>
      <vt:lpstr>结学</vt:lpstr>
      <vt:lpstr>主问题：什么是矩阵</vt:lpstr>
      <vt:lpstr>为什么要学习矩阵？</vt:lpstr>
      <vt:lpstr>主问题：什么是矩阵</vt:lpstr>
      <vt:lpstr>主问题：什么是矩阵</vt:lpstr>
      <vt:lpstr>主问题：什么是矩阵</vt:lpstr>
      <vt:lpstr>主问题：什么是矩阵</vt:lpstr>
      <vt:lpstr>主问题：什么是矩阵</vt:lpstr>
      <vt:lpstr>主问题：什么是矩阵</vt:lpstr>
      <vt:lpstr>结学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817</cp:revision>
  <dcterms:created xsi:type="dcterms:W3CDTF">2020-12-22T12:16:00Z</dcterms:created>
  <dcterms:modified xsi:type="dcterms:W3CDTF">2022-11-28T08:29:11Z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