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7" r:id="rId5"/>
    <p:sldId id="284" r:id="rId6"/>
    <p:sldId id="283" r:id="rId7"/>
    <p:sldId id="274" r:id="rId8"/>
    <p:sldId id="309" r:id="rId9"/>
    <p:sldId id="267" r:id="rId10"/>
    <p:sldId id="285" r:id="rId11"/>
    <p:sldId id="276" r:id="rId12"/>
    <p:sldId id="278" r:id="rId13"/>
    <p:sldId id="277" r:id="rId14"/>
    <p:sldId id="279" r:id="rId15"/>
    <p:sldId id="281" r:id="rId16"/>
    <p:sldId id="282" r:id="rId17"/>
    <p:sldId id="310" r:id="rId18"/>
    <p:sldId id="288" r:id="rId19"/>
    <p:sldId id="289" r:id="rId20"/>
    <p:sldId id="290" r:id="rId21"/>
    <p:sldId id="307" r:id="rId22"/>
    <p:sldId id="326" r:id="rId23"/>
    <p:sldId id="3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  <a:endParaRPr lang="zh-CN" altLang="en-US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</a:t>
            </a:r>
            <a:r>
              <a:rPr lang="zh-CN" altLang="en-US" sz="3600">
                <a:latin typeface="+mj-ea"/>
                <a:ea typeface="+mj-ea"/>
                <a:cs typeface="+mj-ea"/>
              </a:rPr>
              <a:t>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本课程完全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pic>
        <p:nvPicPr>
          <p:cNvPr id="2" name="图片 1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2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hyperlink" Target="http://www.pbr-book.org/3ed-2018/contents.html" TargetMode="External"/><Relationship Id="rId4" Type="http://schemas.openxmlformats.org/officeDocument/2006/relationships/hyperlink" Target="https://www.zhihu.com/question/41468803" TargetMode="External"/><Relationship Id="rId3" Type="http://schemas.openxmlformats.org/officeDocument/2006/relationships/hyperlink" Target="https://sites.cs.ucsb.edu/~lingqi/teaching/games101.html" TargetMode="External"/><Relationship Id="rId2" Type="http://schemas.openxmlformats.org/officeDocument/2006/relationships/hyperlink" Target="http://www.thegibook.com/" TargetMode="External"/><Relationship Id="rId1" Type="http://schemas.openxmlformats.org/officeDocument/2006/relationships/hyperlink" Target="https://www.cnblogs.com/lv-anchoret/category/1368696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image" Target="../media/image6.jpeg"/><Relationship Id="rId2" Type="http://schemas.openxmlformats.org/officeDocument/2006/relationships/hyperlink" Target="https://space.bilibili.com/406848407/channel/detail?cid=162374" TargetMode="External"/><Relationship Id="rId1" Type="http://schemas.openxmlformats.org/officeDocument/2006/relationships/hyperlink" Target="https://ldr1-18716f-1302358347.tcloudbaseap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2475" cy="6858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"/>
            <a:ext cx="12209780" cy="6857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渲染效果图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outdo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940" y="1165860"/>
            <a:ext cx="6148705" cy="5097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渲染效果图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7" name="图片 6" descr="outdoo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045" y="1289050"/>
            <a:ext cx="5887720" cy="4851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Javascript语言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GLSL着色器语言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掌握离线渲染器的核心技术，</a:t>
            </a:r>
            <a:r>
              <a:rPr lang="zh-CN" altLang="en-US"/>
              <a:t>能够开发路径追踪离线渲染器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既搞懂数学公式，又学习代码思路，还掌握具体实现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学习最新的</a:t>
            </a:r>
            <a:r>
              <a:rPr lang="en-US" altLang="zh-CN"/>
              <a:t>RTX</a:t>
            </a:r>
            <a:r>
              <a:rPr lang="zh-CN" altLang="en-US"/>
              <a:t>光线追踪管线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了解</a:t>
            </a:r>
            <a:r>
              <a:rPr lang="en-US" altLang="zh-CN"/>
              <a:t>WebGPU</a:t>
            </a:r>
            <a:r>
              <a:t>相关的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WebGPU介绍和使用</a:t>
            </a:r>
            <a:r>
              <a:rPr lang="zh-CN" altLang="en-US"/>
              <a:t>渲染管线绘制一个三角形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重构和进行初步设计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三角函数、向量和矩阵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变换（二维和</a:t>
            </a:r>
            <a:r>
              <a:rPr lang="zh-CN" altLang="en-US"/>
              <a:t>三维）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模型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视图变换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投影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视口</a:t>
            </a:r>
            <a:r>
              <a:rPr lang="zh-CN" altLang="en-US"/>
              <a:t>变换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使用光追管线绘制一个三角形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射线与表面的</a:t>
            </a:r>
            <a:r>
              <a:t>相交计算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射线与包围盒的相交</a:t>
            </a:r>
            <a:r>
              <a:t>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使用计算管线绘制一个</a:t>
            </a:r>
            <a:r>
              <a:t>三角形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zh-CN" altLang="en-US"/>
              <a:t>、理论准备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辐射度量学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渲染方程推导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光线投射、Whitted光线追踪、分布式光线追踪理论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使用数值分析的方法计算积分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概率论基础与</a:t>
            </a:r>
            <a:r>
              <a:rPr lang="en-US" altLang="zh-CN"/>
              <a:t>蒙特卡洛积分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用逆变换算法采样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重要性采样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路径追踪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三、最小实现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构建</a:t>
            </a:r>
            <a:r>
              <a:rPr lang="en-US" altLang="zh-CN"/>
              <a:t>Corner Box</a:t>
            </a:r>
            <a:r>
              <a:t>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半球内</a:t>
            </a:r>
            <a:r>
              <a:rPr lang="zh-CN" altLang="en-US"/>
              <a:t>生成随机方向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Lambertian反射</a:t>
            </a:r>
            <a:r>
              <a:rPr lang="zh-CN" altLang="en-US"/>
              <a:t>模型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实现路径</a:t>
            </a:r>
            <a:r>
              <a:rPr lang="zh-CN" altLang="en-US"/>
              <a:t>追踪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zh-CN" altLang="en-US"/>
              <a:t>、进一步完善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完美镜面反射模型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微表面模型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【Ray Tracing The Next Week 超详解】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>
                <a:hlinkClick r:id="rId2"/>
              </a:rPr>
              <a:t>《全局光照技术：从离线到实时渲染》</a:t>
            </a:r>
            <a:endParaRPr lang="zh-CN" altLang="en-US"/>
          </a:p>
          <a:p>
            <a:r>
              <a:rPr lang="zh-CN" altLang="en-US">
                <a:hlinkClick r:id="rId3" action="ppaction://hlinkfile"/>
              </a:rPr>
              <a:t>GAMES101: 现代计算机图形学入门</a:t>
            </a:r>
            <a:endParaRPr lang="zh-CN" altLang="en-US"/>
          </a:p>
          <a:p>
            <a:r>
              <a:rPr lang="zh-CN" altLang="en-US">
                <a:hlinkClick r:id="rId4" action="ppaction://hlinkfile"/>
              </a:rPr>
              <a:t>零基础如何学习计算机图形学？</a:t>
            </a:r>
            <a:endParaRPr lang="zh-CN" altLang="en-US">
              <a:hlinkClick r:id="rId4" action="ppaction://hlinkfile"/>
            </a:endParaRPr>
          </a:p>
          <a:p>
            <a:r>
              <a:rPr lang="zh-CN" altLang="en-US">
                <a:hlinkClick r:id="rId5"/>
              </a:rPr>
              <a:t>基于物理的渲染（</a:t>
            </a:r>
            <a:r>
              <a:rPr lang="en-US" altLang="zh-CN">
                <a:hlinkClick r:id="rId5"/>
              </a:rPr>
              <a:t>pbrt</a:t>
            </a:r>
            <a:r>
              <a:rPr lang="zh-CN" altLang="en-US">
                <a:hlinkClick r:id="rId5"/>
              </a:rPr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相关的学习资源</a:t>
            </a: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WebGPU介绍和使用渲染管线绘制一个三角形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课程主题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光线追踪管线</a:t>
            </a:r>
            <a:r>
              <a:rPr>
                <a:sym typeface="+mn-ea"/>
              </a:rPr>
              <a:t>、计算管线实现的区别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+mj-ea"/>
                <a:cs typeface="+mj-ea"/>
                <a:sym typeface="+mn-ea"/>
              </a:rPr>
              <a:t>Wonder </a:t>
            </a:r>
            <a:r>
              <a:rPr lang="en-US" altLang="zh-CN">
                <a:latin typeface="+mj-ea"/>
                <a:cs typeface="+mj-ea"/>
                <a:sym typeface="+mn-ea"/>
              </a:rPr>
              <a:t>v1.1</a:t>
            </a:r>
            <a:r>
              <a:rPr>
                <a:latin typeface="+mj-ea"/>
                <a:cs typeface="+mj-ea"/>
                <a:sym typeface="+mn-ea"/>
              </a:rPr>
              <a:t>(WebGL 3D引擎和编辑器)</a:t>
            </a:r>
            <a:r>
              <a:rPr>
                <a:latin typeface="+mj-ea"/>
                <a:cs typeface="+mj-ea"/>
                <a:sym typeface="+mn-ea"/>
              </a:rPr>
              <a:t>演示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渲染效果图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技术栈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相关的学习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8800" y="3053715"/>
            <a:ext cx="4772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杨元超，6年</a:t>
            </a:r>
            <a:r>
              <a:rPr lang="en-US" altLang="zh-CN"/>
              <a:t>Web </a:t>
            </a:r>
            <a:r>
              <a:rPr lang="zh-CN" altLang="en-US"/>
              <a:t>3D引擎开发经验，Wonder(WebGL 3D引擎和编辑器)核心开发者，曾就职于阿里巴巴、腾讯</a:t>
            </a:r>
            <a:endParaRPr lang="zh-CN" altLang="en-US"/>
          </a:p>
          <a:p>
            <a:pPr algn="l"/>
            <a:r>
              <a:rPr lang="zh-CN" altLang="en-US"/>
              <a:t>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本</a:t>
            </a:r>
            <a:r>
              <a:t>课程是基于</a:t>
            </a:r>
            <a:r>
              <a:rPr lang="en-US" altLang="zh-CN"/>
              <a:t>”路径追踪“</a:t>
            </a:r>
            <a:r>
              <a:t>技术的离线渲染器零基础</a:t>
            </a:r>
            <a:r>
              <a:t>实战开发的基础</a:t>
            </a:r>
            <a:r>
              <a:t>课程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t>在课程中，我们会介绍相关的图形学和数学基础，</a:t>
            </a:r>
            <a:r>
              <a:rPr lang="en-US" altLang="zh-CN"/>
              <a:t>给出详细的数学推导</a:t>
            </a:r>
            <a:r>
              <a:t>、</a:t>
            </a:r>
            <a:r>
              <a:rPr lang="en-US" altLang="zh-CN"/>
              <a:t>伪代码</a:t>
            </a:r>
            <a:r>
              <a:t>和实现代码</a:t>
            </a:r>
            <a:r>
              <a:rPr lang="en-US" altLang="zh-CN"/>
              <a:t>，最终带领大家使用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最新的RTX</a:t>
            </a:r>
            <a:r>
              <a:rPr b="1">
                <a:solidFill>
                  <a:srgbClr val="FF0000"/>
                </a:solidFill>
                <a:sym typeface="+mn-ea"/>
              </a:rPr>
              <a:t>显卡的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光线追踪管线</a:t>
            </a:r>
            <a:r>
              <a:rPr>
                <a:solidFill>
                  <a:schemeClr val="tx1"/>
                </a:solidFill>
                <a:sym typeface="+mn-ea"/>
              </a:rPr>
              <a:t>以及</a:t>
            </a:r>
            <a:r>
              <a:rPr lang="en-US" altLang="zh-CN" b="1">
                <a:solidFill>
                  <a:srgbClr val="FF0000"/>
                </a:solidFill>
              </a:rPr>
              <a:t>计算</a:t>
            </a:r>
            <a:r>
              <a:rPr b="1">
                <a:solidFill>
                  <a:srgbClr val="FF0000"/>
                </a:solidFill>
              </a:rPr>
              <a:t>管线的计算着色器</a:t>
            </a:r>
            <a:r>
              <a:t>，</a:t>
            </a:r>
            <a:r>
              <a:rPr lang="en-US" altLang="zh-CN"/>
              <a:t>做出一个可以运行的路径追踪离线渲染器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课程主</a:t>
            </a:r>
            <a:r>
              <a:rPr lang="en-US" altLang="zh-CN">
                <a:sym typeface="+mn-ea"/>
              </a:rPr>
              <a:t>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考虑到目前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显卡太少，所以本课程主要使用</a:t>
            </a:r>
            <a:r>
              <a:rPr>
                <a:sym typeface="+mn-ea"/>
              </a:rPr>
              <a:t>计算管线的</a:t>
            </a:r>
            <a:r>
              <a:rPr>
                <a:solidFill>
                  <a:srgbClr val="FF0000"/>
                </a:solidFill>
                <a:sym typeface="+mn-ea"/>
              </a:rPr>
              <a:t>计算着色器</a:t>
            </a:r>
            <a:r>
              <a:rPr>
                <a:sym typeface="+mn-ea"/>
              </a:rPr>
              <a:t>来实现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相对于光线追踪管线，</a:t>
            </a:r>
            <a:r>
              <a:rPr>
                <a:sym typeface="+mn-ea"/>
              </a:rPr>
              <a:t>计算管线的实现增加了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射线与场景相交计算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的逻辑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所以计算管线的实现代码在去除该逻辑后只需稍加修改，即可运行在光线追踪管线</a:t>
            </a:r>
            <a:r>
              <a:rPr>
                <a:sym typeface="+mn-ea"/>
              </a:rPr>
              <a:t>中！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光线追踪管线</a:t>
            </a:r>
            <a:r>
              <a:rPr>
                <a:solidFill>
                  <a:schemeClr val="tx1"/>
                </a:solidFill>
                <a:sym typeface="+mn-ea"/>
              </a:rPr>
              <a:t>、计算管线实现的区别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该产品</a:t>
            </a:r>
            <a:r>
              <a:rPr lang="zh-CN" altLang="en-US"/>
              <a:t>已停止维护，仅供演示，请勿使用</a:t>
            </a:r>
            <a:endParaRPr lang="zh-CN" altLang="en-US"/>
          </a:p>
          <a:p>
            <a:endParaRPr lang="zh-CN" altLang="en-US">
              <a:hlinkClick r:id="rId1" tooltip="" action="ppaction://hlinkfile"/>
            </a:endParaRPr>
          </a:p>
          <a:p>
            <a:r>
              <a:rPr lang="zh-CN" altLang="en-US">
                <a:hlinkClick r:id="rId1" tooltip="" action="ppaction://hlinkfile"/>
              </a:rPr>
              <a:t>官网</a:t>
            </a:r>
            <a:endParaRPr lang="zh-CN" altLang="en-US">
              <a:hlinkClick r:id="rId1" tooltip="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演示视频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+mj-ea"/>
                <a:cs typeface="+mj-ea"/>
                <a:sym typeface="+mn-ea"/>
              </a:rPr>
              <a:t>Wonder </a:t>
            </a:r>
            <a:r>
              <a:rPr lang="en-US" altLang="zh-CN" sz="2000">
                <a:latin typeface="+mj-ea"/>
                <a:cs typeface="+mj-ea"/>
                <a:sym typeface="+mn-ea"/>
              </a:rPr>
              <a:t>v1.1</a:t>
            </a:r>
            <a:r>
              <a:rPr sz="2000">
                <a:latin typeface="+mj-ea"/>
                <a:cs typeface="+mj-ea"/>
                <a:sym typeface="+mn-ea"/>
              </a:rPr>
              <a:t>(WebGL 3D引擎和编辑器)</a:t>
            </a:r>
            <a:r>
              <a:rPr sz="2000">
                <a:latin typeface="+mj-ea"/>
                <a:cs typeface="+mj-ea"/>
              </a:rPr>
              <a:t>演示</a:t>
            </a:r>
            <a:endParaRPr sz="2000">
              <a:latin typeface="+mj-ea"/>
              <a:cs typeface="+mj-ea"/>
            </a:endParaRPr>
          </a:p>
        </p:txBody>
      </p:sp>
      <p:pic>
        <p:nvPicPr>
          <p:cNvPr id="5" name="图片 4" descr="编辑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2111375"/>
            <a:ext cx="8096885" cy="4152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渲染效果图</a:t>
            </a:r>
            <a:endParaRPr lang="zh-CN" altLang="en-US"/>
          </a:p>
        </p:txBody>
      </p:sp>
      <p:pic>
        <p:nvPicPr>
          <p:cNvPr id="6" name="图片 5" descr="sing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1351280"/>
            <a:ext cx="5977890" cy="4912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122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第一节课：课程介绍</vt:lpstr>
      <vt:lpstr>内容预览</vt:lpstr>
      <vt:lpstr>讲师介绍​</vt:lpstr>
      <vt:lpstr>课程主题</vt:lpstr>
      <vt:lpstr>光线追踪管线、计算管线实现的区别</vt:lpstr>
      <vt:lpstr>PowerPoint 演示文稿</vt:lpstr>
      <vt:lpstr>Wonder v1.1(WebGL 3D引擎和编辑器)演示</vt:lpstr>
      <vt:lpstr>渲染效果图</vt:lpstr>
      <vt:lpstr>渲染效果图 </vt:lpstr>
      <vt:lpstr>渲染效果图 </vt:lpstr>
      <vt:lpstr>技术栈</vt:lpstr>
      <vt:lpstr>学员收益</vt:lpstr>
      <vt:lpstr>课程大纲</vt:lpstr>
      <vt:lpstr>课程大纲</vt:lpstr>
      <vt:lpstr>课程大纲</vt:lpstr>
      <vt:lpstr>课程大纲</vt:lpstr>
      <vt:lpstr>课程大纲</vt:lpstr>
      <vt:lpstr>相关的学习资源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69</cp:revision>
  <dcterms:created xsi:type="dcterms:W3CDTF">2020-12-22T12:16:00Z</dcterms:created>
  <dcterms:modified xsi:type="dcterms:W3CDTF">2021-07-12T08:57:47Z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03D02D2B8D8C48D899A9B7596F6CB466</vt:lpwstr>
  </property>
</Properties>
</file>