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07" r:id="rId3"/>
    <p:sldId id="308" r:id="rId5"/>
    <p:sldId id="391" r:id="rId6"/>
    <p:sldId id="310" r:id="rId7"/>
    <p:sldId id="369" r:id="rId8"/>
    <p:sldId id="468" r:id="rId9"/>
    <p:sldId id="467" r:id="rId10"/>
    <p:sldId id="469" r:id="rId11"/>
    <p:sldId id="470" r:id="rId12"/>
    <p:sldId id="472" r:id="rId13"/>
    <p:sldId id="449" r:id="rId14"/>
    <p:sldId id="465" r:id="rId15"/>
    <p:sldId id="445" r:id="rId16"/>
    <p:sldId id="466" r:id="rId17"/>
    <p:sldId id="487" r:id="rId18"/>
    <p:sldId id="471" r:id="rId19"/>
    <p:sldId id="473" r:id="rId20"/>
    <p:sldId id="444" r:id="rId21"/>
    <p:sldId id="498" r:id="rId22"/>
    <p:sldId id="408" r:id="rId23"/>
    <p:sldId id="450" r:id="rId24"/>
    <p:sldId id="314" r:id="rId25"/>
    <p:sldId id="315" r:id="rId26"/>
    <p:sldId id="367" r:id="rId27"/>
    <p:sldId id="451" r:id="rId28"/>
    <p:sldId id="31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image" Target="../media/image13.png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7.xml"/><Relationship Id="rId7" Type="http://schemas.openxmlformats.org/officeDocument/2006/relationships/image" Target="../media/image20.png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90.xml"/><Relationship Id="rId2" Type="http://schemas.openxmlformats.org/officeDocument/2006/relationships/hyperlink" Target="https://zhuanlan.zhihu.com/p/138157800" TargetMode="External"/><Relationship Id="rId1" Type="http://schemas.openxmlformats.org/officeDocument/2006/relationships/hyperlink" Target="https://www.cnblogs.com/liangliangh/p/4089582.html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91.xml"/><Relationship Id="rId2" Type="http://schemas.openxmlformats.org/officeDocument/2006/relationships/hyperlink" Target="https://www.bilibili.com/video/BV1ys411472E?p=1&amp;share_medium=android&amp;share_plat=android&amp;share_source=QQ&amp;share_tag=s_i&amp;timestamp=1610023589&amp;unique_k=BuG42c" TargetMode="External"/><Relationship Id="rId1" Type="http://schemas.openxmlformats.org/officeDocument/2006/relationships/hyperlink" Target="https://zhuanlan.zhihu.com/p/13815780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4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1" name="图片 20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715"/>
            <a:ext cx="1224597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如果基向量              两两正交且模（长度）为单位长度</a:t>
            </a:r>
            <a:r>
              <a:rPr lang="en-US" altLang="zh-CN"/>
              <a:t>1</a:t>
            </a:r>
            <a:r>
              <a:t>，则称它们为标准</a:t>
            </a:r>
            <a:r>
              <a:t>正交基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</a:t>
            </a:r>
            <a:r>
              <a:rPr lang="zh-CN" altLang="en-US"/>
              <a:t>正交基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5635" y="1732915"/>
          <a:ext cx="842645" cy="2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673100" imgH="228600" progId="Equation.KSEE3">
                  <p:embed/>
                </p:oleObj>
              </mc:Choice>
              <mc:Fallback>
                <p:oleObj name="" r:id="rId1" imgW="673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635" y="1732915"/>
                        <a:ext cx="842645" cy="2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视点</a:t>
            </a:r>
            <a:r>
              <a:rPr>
                <a:sym typeface="+mn-ea"/>
              </a:rPr>
              <a:t>坐标系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摆放物体（模型变换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摆放相机（视图变换）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按下快门照相（投影变换</a:t>
            </a:r>
            <a:r>
              <a:rPr lang="zh-CN" altLang="en-US"/>
              <a:t>和视口变换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考虑相机照相的例子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给定</a:t>
            </a:r>
            <a:r>
              <a:rPr lang="zh-CN" altLang="en-US"/>
              <a:t>相机数据：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位置：</a:t>
            </a:r>
            <a:r>
              <a:rPr lang="en-US" altLang="zh-CN"/>
              <a:t>eye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zh-CN" altLang="en-US"/>
              <a:t>目标点：</a:t>
            </a:r>
            <a:r>
              <a:rPr lang="en-US" altLang="zh-CN"/>
              <a:t>lookAt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up</a:t>
            </a:r>
            <a:r>
              <a:rPr lang="zh-CN" altLang="en-US"/>
              <a:t>方向：</a:t>
            </a:r>
            <a:endParaRPr lang="zh-CN" altLang="en-US"/>
          </a:p>
          <a:p>
            <a:pPr lvl="1" algn="l"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视点</a:t>
            </a:r>
            <a:r>
              <a:rPr>
                <a:sym typeface="+mn-ea"/>
              </a:rPr>
              <a:t>坐标系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640" y="2987675"/>
          <a:ext cx="577850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3200" imgH="241300" progId="Equation.KSEE3">
                  <p:embed/>
                </p:oleObj>
              </mc:Choice>
              <mc:Fallback>
                <p:oleObj name="" r:id="rId1" imgW="203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40" y="2987675"/>
                        <a:ext cx="577850" cy="68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视点坐标系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20" y="2138045"/>
            <a:ext cx="3362325" cy="2581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t>确定视点坐标系的三个标准</a:t>
            </a:r>
            <a:r>
              <a:t>正交</a:t>
            </a:r>
            <a:r>
              <a:t>基向量：</a:t>
            </a:r>
            <a:r>
              <a:rPr lang="en-US" altLang="zh-CN"/>
              <a:t>n</a:t>
            </a:r>
            <a:r>
              <a:t>、</a:t>
            </a:r>
            <a:r>
              <a:rPr lang="en-US" altLang="zh-CN"/>
              <a:t>u</a:t>
            </a:r>
            <a:r>
              <a:t>、</a:t>
            </a:r>
            <a:r>
              <a:rPr lang="en-US" altLang="zh-CN"/>
              <a:t>v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视点</a:t>
            </a:r>
            <a:r>
              <a:rPr>
                <a:sym typeface="+mn-ea"/>
              </a:rPr>
              <a:t>坐标系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8725" y="2190115"/>
          <a:ext cx="4375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739900" imgH="215900" progId="Equation.KSEE3">
                  <p:embed/>
                </p:oleObj>
              </mc:Choice>
              <mc:Fallback>
                <p:oleObj name="" r:id="rId1" imgW="17399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8725" y="2190115"/>
                        <a:ext cx="43751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8725" y="2732405"/>
          <a:ext cx="3386455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1346200" imgH="241300" progId="Equation.KSEE3">
                  <p:embed/>
                </p:oleObj>
              </mc:Choice>
              <mc:Fallback>
                <p:oleObj name="" r:id="rId3" imgW="1346200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8725" y="2732405"/>
                        <a:ext cx="3386455" cy="60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8725" y="3395345"/>
          <a:ext cx="140398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558800" imgH="177165" progId="Equation.KSEE3">
                  <p:embed/>
                </p:oleObj>
              </mc:Choice>
              <mc:Fallback>
                <p:oleObj name="" r:id="rId5" imgW="5588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8725" y="3395345"/>
                        <a:ext cx="140398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视点坐标系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6840" y="2090420"/>
            <a:ext cx="3686175" cy="2676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视图变换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世界坐标系的某个点与视图矩阵相乘后，就将该点从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世界坐标系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变换到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视点坐标系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，也就是将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世界坐标系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的坐标变换到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视点坐标系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的坐标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视图变换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推导视图矩阵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通过位移，让这两个坐标系原点重合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旋转（</a:t>
            </a:r>
            <a:r>
              <a:rPr>
                <a:sym typeface="+mn-ea"/>
              </a:rPr>
              <a:t>坐标变换）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视图变换</a:t>
            </a:r>
            <a:endParaRPr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9035" y="1761490"/>
          <a:ext cx="45148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55600" imgH="228600" progId="Equation.KSEE3">
                  <p:embed/>
                </p:oleObj>
              </mc:Choice>
              <mc:Fallback>
                <p:oleObj name="" r:id="rId1" imgW="3556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9035" y="1761490"/>
                        <a:ext cx="45148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视点坐标系和世界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1684020"/>
            <a:ext cx="5495925" cy="3895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视图矩阵为：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视图变换</a:t>
            </a:r>
            <a:endParaRPr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3868" y="2320608"/>
          <a:ext cx="2502535" cy="221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62100" imgH="1384300" progId="Equation.KSEE3">
                  <p:embed/>
                </p:oleObj>
              </mc:Choice>
              <mc:Fallback>
                <p:oleObj name="" r:id="rId1" imgW="1562100" imgH="1384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3868" y="2320608"/>
                        <a:ext cx="2502535" cy="221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视图变换</a:t>
            </a:r>
            <a:endParaRPr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9240" y="4751705"/>
          <a:ext cx="3822700" cy="130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755900" imgH="939800" progId="Equation.KSEE3">
                  <p:embed/>
                </p:oleObj>
              </mc:Choice>
              <mc:Fallback>
                <p:oleObj name="" r:id="rId1" imgW="2755900" imgH="939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9240" y="4751705"/>
                        <a:ext cx="3822700" cy="130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29275" y="4101783"/>
          <a:ext cx="721995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20700" imgH="165100" progId="Equation.KSEE3">
                  <p:embed/>
                </p:oleObj>
              </mc:Choice>
              <mc:Fallback>
                <p:oleObj name="" r:id="rId3" imgW="520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9275" y="4101783"/>
                        <a:ext cx="721995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7680" y="4508500"/>
          <a:ext cx="8451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609600" imgH="190500" progId="Equation.KSEE3">
                  <p:embed/>
                </p:oleObj>
              </mc:Choice>
              <mc:Fallback>
                <p:oleObj name="" r:id="rId5" imgW="6096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7680" y="4508500"/>
                        <a:ext cx="8451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6295" y="1557655"/>
            <a:ext cx="5438775" cy="24003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第七节课：视图变换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OpenGL坐标变换及其数学原理，两种摄像机交互模型（附源程序）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《坐标系相关》2.视图矩阵（View坐标系）</a:t>
            </a:r>
            <a:endParaRPr>
              <a:hlinkClick r:id="rId1" action="ppaction://hlinkfile"/>
            </a:endParaRPr>
          </a:p>
          <a:p>
            <a:pPr>
              <a:buFont typeface="Arial" panose="020B0604020202020204" pitchFamily="34" charset="0"/>
            </a:p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《坐标系相关》2.视图矩阵（View坐标系）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线性代数的本质 - 系列合集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投影变换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第六节课：模型变换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3D</a:t>
            </a:r>
            <a:r>
              <a:t>世界是如何投影到</a:t>
            </a:r>
            <a:r>
              <a:rPr lang="en-US" altLang="zh-CN"/>
              <a:t>2D</a:t>
            </a:r>
            <a:r>
              <a:t>屏幕的？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两个坐标系之间的</a:t>
            </a:r>
            <a:r>
              <a:t>坐标变换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视点坐标系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视图变换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两个坐标系之间的坐标变换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基和坐标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626235"/>
            <a:ext cx="7296785" cy="4294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基变换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774815" cy="4505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坐标变换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26235"/>
            <a:ext cx="6732905" cy="4078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UNIT_PLACING_PICTURE_USER_VIEWPORT" val="{&quot;height&quot;:8175,&quot;width&quot;:13890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74</Paragraphs>
  <Slides>26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第七节课：视图变换</vt:lpstr>
      <vt:lpstr>PowerPoint 演示文稿</vt:lpstr>
      <vt:lpstr>PowerPoint 演示文稿</vt:lpstr>
      <vt:lpstr>PowerPoint 演示文稿</vt:lpstr>
      <vt:lpstr>两个坐标系之间的坐标变换</vt:lpstr>
      <vt:lpstr>基和坐标</vt:lpstr>
      <vt:lpstr>基变换</vt:lpstr>
      <vt:lpstr>坐标变换</vt:lpstr>
      <vt:lpstr>标准正交基</vt:lpstr>
      <vt:lpstr>视点坐标系</vt:lpstr>
      <vt:lpstr>考虑相机照相的例子</vt:lpstr>
      <vt:lpstr>视点坐标系</vt:lpstr>
      <vt:lpstr>视点坐标系</vt:lpstr>
      <vt:lpstr>视图变换</vt:lpstr>
      <vt:lpstr>视图变换</vt:lpstr>
      <vt:lpstr>视图变换</vt:lpstr>
      <vt:lpstr>视图变换</vt:lpstr>
      <vt:lpstr>视图变换</vt:lpstr>
      <vt:lpstr>PowerPoint 演示文稿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197</cp:revision>
  <dcterms:created xsi:type="dcterms:W3CDTF">2020-12-22T12:16:00Z</dcterms:created>
  <dcterms:modified xsi:type="dcterms:W3CDTF">2021-01-07T13:11:02Z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