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307" r:id="rId3"/>
    <p:sldId id="308" r:id="rId5"/>
    <p:sldId id="659" r:id="rId6"/>
    <p:sldId id="749" r:id="rId7"/>
    <p:sldId id="537" r:id="rId8"/>
    <p:sldId id="536" r:id="rId9"/>
    <p:sldId id="540" r:id="rId10"/>
    <p:sldId id="541" r:id="rId11"/>
    <p:sldId id="314" r:id="rId12"/>
    <p:sldId id="315" r:id="rId13"/>
    <p:sldId id="515" r:id="rId14"/>
    <p:sldId id="367" r:id="rId15"/>
    <p:sldId id="65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79121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+mj-ea"/>
                <a:ea typeface="+mj-ea"/>
                <a:cs typeface="+mj-ea"/>
              </a:rPr>
              <a:t>付费报名请通过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群号：</a:t>
            </a:r>
            <a:r>
              <a:rPr lang="en-US" altLang="zh-CN" sz="3600">
                <a:latin typeface="+mj-ea"/>
                <a:ea typeface="+mj-ea"/>
                <a:cs typeface="+mj-ea"/>
              </a:rPr>
              <a:t>821514169</a:t>
            </a:r>
            <a:endParaRPr lang="en-US" altLang="zh-CN" sz="3600">
              <a:latin typeface="+mj-ea"/>
              <a:ea typeface="+mj-ea"/>
              <a:cs typeface="+mj-ea"/>
            </a:endParaRP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或者扫下面二维码加入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本课程为付费课程，一次性付费</a:t>
            </a:r>
            <a:r>
              <a:rPr lang="zh-CN" altLang="en-US" sz="2000">
                <a:solidFill>
                  <a:srgbClr val="FF0000"/>
                </a:solidFill>
              </a:rPr>
              <a:t>398元</a:t>
            </a:r>
            <a:r>
              <a:rPr lang="zh-CN" altLang="en-US"/>
              <a:t>，在线参加本班所有课程的直播，并可获得录像回放和源码资料，享受老师全程跟踪，一对一辅导，详细答疑，布置作业和批改，确保学员真正学懂！</a:t>
            </a:r>
            <a:endParaRPr lang="zh-CN" altLang="en-US"/>
          </a:p>
        </p:txBody>
      </p:sp>
      <p:pic>
        <p:nvPicPr>
          <p:cNvPr id="8" name="图片 7" descr="Wonder路径追踪离线渲染开发培训班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2625" y="1657350"/>
            <a:ext cx="4229100" cy="444246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群后，请阅读群公告，并扫微信或支付宝二维码付款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tags" Target="../tags/tag67.xml"/><Relationship Id="rId22" Type="http://schemas.openxmlformats.org/officeDocument/2006/relationships/image" Target="../media/image2.pn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/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7" name="副标题 6"/>
          <p:cNvSpPr/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09780" cy="6857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无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无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下节课预告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p>
            <a:r>
              <a:rPr lang="zh-CN" altLang="en-US"/>
              <a:t>第三十</a:t>
            </a:r>
            <a:r>
              <a:rPr lang="zh-CN" altLang="en-US"/>
              <a:t>一节课：</a:t>
            </a:r>
            <a:br>
              <a:rPr lang="zh-CN" altLang="en-US"/>
            </a:br>
            <a:r>
              <a:rPr lang="zh-CN" altLang="en-US"/>
              <a:t>实现</a:t>
            </a:r>
            <a:r>
              <a:rPr lang="en-US" altLang="zh-CN"/>
              <a:t>GLTF2.0 </a:t>
            </a:r>
            <a:r>
              <a:rPr>
                <a:sym typeface="+mn-ea"/>
              </a:rPr>
              <a:t>metallic-roughness</a:t>
            </a:r>
            <a:r>
              <a:rPr>
                <a:sym typeface="+mn-ea"/>
              </a:rPr>
              <a:t>材质</a:t>
            </a:r>
            <a:br>
              <a:rPr>
                <a:sym typeface="+mn-ea"/>
              </a:rPr>
            </a:br>
            <a:br>
              <a:rPr lang="zh-CN" altLang="en-US"/>
            </a:b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微表面的</a:t>
            </a:r>
            <a:r>
              <a:rPr lang="en-US" altLang="zh-CN">
                <a:sym typeface="+mn-ea"/>
              </a:rPr>
              <a:t>BRDF</a:t>
            </a:r>
            <a:r>
              <a:rPr>
                <a:sym typeface="+mn-ea"/>
              </a:rPr>
              <a:t>是电介质和导体的</a:t>
            </a:r>
            <a:r>
              <a:rPr lang="en-US" altLang="zh-CN">
                <a:sym typeface="+mn-ea"/>
              </a:rPr>
              <a:t>BRDF</a:t>
            </a:r>
            <a:r>
              <a:rPr>
                <a:sym typeface="+mn-ea"/>
              </a:rPr>
              <a:t>的线性插值</a:t>
            </a:r>
            <a:br>
              <a:rPr>
                <a:sym typeface="+mn-ea"/>
              </a:rPr>
            </a:br>
            <a:r>
              <a:rPr>
                <a:sym typeface="+mn-ea"/>
              </a:rPr>
              <a:t>分析</a:t>
            </a:r>
            <a:r>
              <a:rPr>
                <a:sym typeface="+mn-ea"/>
              </a:rPr>
              <a:t>电介质和导体的</a:t>
            </a:r>
            <a:r>
              <a:rPr lang="en-US" altLang="zh-CN">
                <a:sym typeface="+mn-ea"/>
              </a:rPr>
              <a:t>BRDF</a:t>
            </a:r>
            <a:br>
              <a:rPr lang="en-US" altLang="zh-CN">
                <a:sym typeface="+mn-ea"/>
              </a:rPr>
            </a:br>
            <a:r>
              <a:rPr>
                <a:sym typeface="+mn-ea"/>
              </a:rPr>
              <a:t>单次反射、漫反射（次表面多次反弹后从上表面出射），不考虑表面多次反弹后反射</a:t>
            </a:r>
            <a:br>
              <a:rPr>
                <a:sym typeface="+mn-ea"/>
              </a:rPr>
            </a:br>
            <a:r>
              <a:rPr>
                <a:sym typeface="+mn-ea"/>
              </a:rPr>
              <a:t>（给出微表面模型图）</a:t>
            </a:r>
            <a:br>
              <a:rPr>
                <a:sym typeface="+mn-ea"/>
              </a:rPr>
            </a:br>
            <a:r>
              <a:rPr>
                <a:sym typeface="+mn-ea"/>
              </a:rPr>
              <a:t>（实现部分放到下节课）</a:t>
            </a:r>
            <a:br>
              <a:rPr>
                <a:sym typeface="+mn-ea"/>
              </a:rPr>
            </a:br>
            <a:r>
              <a:rPr>
                <a:sym typeface="+mn-ea"/>
              </a:rPr>
              <a:t>glTF 2.0 metallic-roughness material</a:t>
            </a:r>
            <a:br>
              <a:rPr>
                <a:sym typeface="+mn-ea"/>
              </a:rPr>
            </a:br>
            <a:br>
              <a:rPr>
                <a:sym typeface="+mn-ea"/>
              </a:rPr>
            </a:br>
            <a:r>
              <a:rPr>
                <a:sym typeface="+mn-ea"/>
              </a:rPr>
              <a:t>所以现在先要计算</a:t>
            </a:r>
            <a:r>
              <a:rPr lang="en-US" altLang="zh-CN">
                <a:sym typeface="+mn-ea"/>
              </a:rPr>
              <a:t>specular BRDF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pdf</a:t>
            </a:r>
            <a:r>
              <a:rPr>
                <a:sym typeface="+mn-ea"/>
              </a:rPr>
              <a:t>直接使用</a:t>
            </a:r>
            <a:r>
              <a:rPr lang="en-US" altLang="zh-CN">
                <a:sym typeface="+mn-ea"/>
              </a:rPr>
              <a:t>0.5*pdiffuse+0.5*pspecular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对应修改散射方向采样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您学到了什么？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回答所有的</a:t>
            </a:r>
            <a:r>
              <a:rPr>
                <a:sym typeface="+mn-ea"/>
              </a:rPr>
              <a:t>主问题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914400" imgH="368300" progId="Equation.KSEE3">
                  <p:embed/>
                </p:oleObj>
              </mc:Choice>
              <mc:Fallback>
                <p:oleObj name="" r:id="rId1" imgW="914400" imgH="368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学生提问考老师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老师提问考学生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WPS 演示</Application>
  <PresentationFormat>宽屏</PresentationFormat>
  <Paragraphs>30</Paragraphs>
  <Slides>13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Office 主题​​</vt:lpstr>
      <vt:lpstr>Equation.KSEE3</vt:lpstr>
      <vt:lpstr>z</vt:lpstr>
      <vt:lpstr>第三十节课：微表面模型  </vt:lpstr>
      <vt:lpstr>PowerPoint 演示文稿</vt:lpstr>
      <vt:lpstr>PowerPoint 演示文稿</vt:lpstr>
      <vt:lpstr>总结</vt:lpstr>
      <vt:lpstr>总结</vt:lpstr>
      <vt:lpstr>学生提问考老师</vt:lpstr>
      <vt:lpstr>老师提问考学生</vt:lpstr>
      <vt:lpstr>PowerPoint 演示文稿</vt:lpstr>
      <vt:lpstr>PowerPoint 演示文稿</vt:lpstr>
      <vt:lpstr>作业</vt:lpstr>
      <vt:lpstr>下节课预告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WPS_1613797177</cp:lastModifiedBy>
  <cp:revision>1509</cp:revision>
  <dcterms:created xsi:type="dcterms:W3CDTF">2020-12-22T12:16:00Z</dcterms:created>
  <dcterms:modified xsi:type="dcterms:W3CDTF">2021-06-05T09:31:18Z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C88F59C883BA4CFAAEB3A05D0135437E</vt:lpwstr>
  </property>
</Properties>
</file>