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307" r:id="rId3"/>
    <p:sldId id="308" r:id="rId5"/>
    <p:sldId id="749" r:id="rId6"/>
    <p:sldId id="815" r:id="rId7"/>
    <p:sldId id="756" r:id="rId8"/>
    <p:sldId id="757" r:id="rId9"/>
    <p:sldId id="659" r:id="rId10"/>
    <p:sldId id="755" r:id="rId11"/>
    <p:sldId id="754" r:id="rId12"/>
    <p:sldId id="758" r:id="rId13"/>
    <p:sldId id="752" r:id="rId14"/>
    <p:sldId id="728" r:id="rId15"/>
    <p:sldId id="817" r:id="rId16"/>
    <p:sldId id="816" r:id="rId17"/>
    <p:sldId id="750" r:id="rId18"/>
    <p:sldId id="751" r:id="rId19"/>
    <p:sldId id="818" r:id="rId20"/>
    <p:sldId id="820" r:id="rId21"/>
    <p:sldId id="821" r:id="rId22"/>
    <p:sldId id="822" r:id="rId23"/>
    <p:sldId id="824" r:id="rId24"/>
    <p:sldId id="856" r:id="rId25"/>
    <p:sldId id="857" r:id="rId26"/>
    <p:sldId id="858" r:id="rId27"/>
    <p:sldId id="823" r:id="rId28"/>
    <p:sldId id="727" r:id="rId29"/>
    <p:sldId id="729" r:id="rId30"/>
    <p:sldId id="681" r:id="rId31"/>
    <p:sldId id="679" r:id="rId32"/>
    <p:sldId id="684" r:id="rId33"/>
    <p:sldId id="698" r:id="rId34"/>
    <p:sldId id="712" r:id="rId35"/>
    <p:sldId id="683" r:id="rId36"/>
    <p:sldId id="682" r:id="rId37"/>
    <p:sldId id="713" r:id="rId38"/>
    <p:sldId id="669" r:id="rId39"/>
    <p:sldId id="680" r:id="rId40"/>
    <p:sldId id="537" r:id="rId41"/>
    <p:sldId id="536" r:id="rId42"/>
    <p:sldId id="540" r:id="rId43"/>
    <p:sldId id="541" r:id="rId44"/>
    <p:sldId id="314" r:id="rId45"/>
    <p:sldId id="825" r:id="rId46"/>
    <p:sldId id="315" r:id="rId47"/>
    <p:sldId id="515" r:id="rId48"/>
    <p:sldId id="367" r:id="rId49"/>
    <p:sldId id="65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文本框 5"/>
          <p:cNvSpPr txBox="1"/>
          <p:nvPr userDrawn="1"/>
        </p:nvSpPr>
        <p:spPr>
          <a:xfrm>
            <a:off x="1327150" y="394970"/>
            <a:ext cx="7912100" cy="1198880"/>
          </a:xfrm>
          <a:prstGeom prst="rect">
            <a:avLst/>
          </a:prstGeom>
          <a:noFill/>
        </p:spPr>
        <p:txBody>
          <a:bodyPr wrap="none" rtlCol="0">
            <a:spAutoFit/>
          </a:bodyPr>
          <a:p>
            <a:r>
              <a:rPr lang="zh-CN" altLang="en-US" sz="3600">
                <a:latin typeface="+mj-ea"/>
                <a:ea typeface="+mj-ea"/>
                <a:cs typeface="+mj-ea"/>
              </a:rPr>
              <a:t>付费报名请通过</a:t>
            </a:r>
            <a:r>
              <a:rPr lang="en-US" altLang="zh-CN" sz="3600">
                <a:latin typeface="+mj-ea"/>
                <a:ea typeface="+mj-ea"/>
                <a:cs typeface="+mj-ea"/>
              </a:rPr>
              <a:t>QQ</a:t>
            </a:r>
            <a:r>
              <a:rPr lang="zh-CN" altLang="en-US" sz="3600">
                <a:latin typeface="+mj-ea"/>
                <a:ea typeface="+mj-ea"/>
                <a:cs typeface="+mj-ea"/>
              </a:rPr>
              <a:t>群号：</a:t>
            </a:r>
            <a:r>
              <a:rPr lang="en-US" altLang="zh-CN" sz="3600">
                <a:latin typeface="+mj-ea"/>
                <a:ea typeface="+mj-ea"/>
                <a:cs typeface="+mj-ea"/>
              </a:rPr>
              <a:t>821514169</a:t>
            </a:r>
            <a:endParaRPr lang="en-US" altLang="zh-CN" sz="3600">
              <a:latin typeface="+mj-ea"/>
              <a:ea typeface="+mj-ea"/>
              <a:cs typeface="+mj-ea"/>
            </a:endParaRPr>
          </a:p>
          <a:p>
            <a:r>
              <a:rPr lang="zh-CN" altLang="en-US" sz="3600">
                <a:latin typeface="+mj-ea"/>
                <a:ea typeface="+mj-ea"/>
                <a:cs typeface="+mj-ea"/>
              </a:rPr>
              <a:t>或者扫下面二维码加入</a:t>
            </a:r>
            <a:r>
              <a:rPr lang="en-US" altLang="zh-CN" sz="3600">
                <a:latin typeface="+mj-ea"/>
                <a:ea typeface="+mj-ea"/>
                <a:cs typeface="+mj-ea"/>
              </a:rPr>
              <a:t>QQ</a:t>
            </a:r>
            <a:r>
              <a:rPr lang="zh-CN" altLang="en-US" sz="3600">
                <a:latin typeface="+mj-ea"/>
                <a:ea typeface="+mj-ea"/>
                <a:cs typeface="+mj-ea"/>
              </a:rPr>
              <a:t>群：</a:t>
            </a:r>
            <a:endParaRPr lang="zh-CN" altLang="en-US" sz="3600">
              <a:latin typeface="+mj-ea"/>
              <a:ea typeface="+mj-ea"/>
              <a:cs typeface="+mj-ea"/>
            </a:endParaRPr>
          </a:p>
        </p:txBody>
      </p:sp>
      <p:sp>
        <p:nvSpPr>
          <p:cNvPr id="7" name="文本框 6"/>
          <p:cNvSpPr txBox="1"/>
          <p:nvPr userDrawn="1"/>
        </p:nvSpPr>
        <p:spPr>
          <a:xfrm>
            <a:off x="6529070" y="2547620"/>
            <a:ext cx="5431155" cy="1229995"/>
          </a:xfrm>
          <a:prstGeom prst="rect">
            <a:avLst/>
          </a:prstGeom>
          <a:noFill/>
        </p:spPr>
        <p:txBody>
          <a:bodyPr wrap="square" rtlCol="0">
            <a:spAutoFit/>
          </a:bodyPr>
          <a:p>
            <a:pPr algn="l"/>
            <a:r>
              <a:rPr lang="zh-CN" altLang="en-US"/>
              <a:t>本课程为付费课程，一次性付费</a:t>
            </a:r>
            <a:r>
              <a:rPr lang="zh-CN" altLang="en-US" sz="2000">
                <a:solidFill>
                  <a:srgbClr val="FF0000"/>
                </a:solidFill>
              </a:rPr>
              <a:t>398元</a:t>
            </a:r>
            <a:r>
              <a:rPr lang="zh-CN" altLang="en-US"/>
              <a:t>，在线参加本班所有课程的直播，并可获得录像回放和源码资料，享受老师全程跟踪，一对一辅导，详细答疑，布置作业和批改，确保学员真正学懂！</a:t>
            </a:r>
            <a:endParaRPr lang="zh-CN" altLang="en-US"/>
          </a:p>
        </p:txBody>
      </p:sp>
      <p:pic>
        <p:nvPicPr>
          <p:cNvPr id="8" name="图片 7" descr="Wonder路径追踪离线渲染开发培训班群聊二维码"/>
          <p:cNvPicPr>
            <a:picLocks noChangeAspect="1"/>
          </p:cNvPicPr>
          <p:nvPr userDrawn="1"/>
        </p:nvPicPr>
        <p:blipFill>
          <a:blip r:embed="rId2"/>
          <a:stretch>
            <a:fillRect/>
          </a:stretch>
        </p:blipFill>
        <p:spPr>
          <a:xfrm>
            <a:off x="1952625" y="1657350"/>
            <a:ext cx="4229100" cy="4442460"/>
          </a:xfrm>
          <a:prstGeom prst="rect">
            <a:avLst/>
          </a:prstGeom>
        </p:spPr>
      </p:pic>
      <p:sp>
        <p:nvSpPr>
          <p:cNvPr id="9" name="文本框 8"/>
          <p:cNvSpPr txBox="1"/>
          <p:nvPr userDrawn="1"/>
        </p:nvSpPr>
        <p:spPr>
          <a:xfrm>
            <a:off x="6498590" y="4366895"/>
            <a:ext cx="5492115" cy="645160"/>
          </a:xfrm>
          <a:prstGeom prst="rect">
            <a:avLst/>
          </a:prstGeom>
          <a:noFill/>
        </p:spPr>
        <p:txBody>
          <a:bodyPr wrap="square" rtlCol="0">
            <a:spAutoFit/>
          </a:bodyPr>
          <a:p>
            <a:r>
              <a:rPr lang="zh-CN" altLang="en-US"/>
              <a:t>加入</a:t>
            </a:r>
            <a:r>
              <a:rPr lang="en-US" altLang="zh-CN"/>
              <a:t>QQ</a:t>
            </a:r>
            <a:r>
              <a:rPr lang="zh-CN" altLang="en-US"/>
              <a:t>群后，请阅读群公告，并扫微信或支付宝二维码付款</a:t>
            </a:r>
            <a:r>
              <a:rPr lang="en-US" altLang="zh-CN"/>
              <a:t>~</a:t>
            </a:r>
            <a:r>
              <a:rPr lang="zh-CN" altLang="en-US"/>
              <a:t>感谢</a:t>
            </a:r>
            <a:r>
              <a:rPr lang="en-US" altLang="zh-CN"/>
              <a:t>~</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扩展阅读</a:t>
            </a:r>
            <a:endParaRPr lang="zh-CN" altLang="en-US" sz="2800" b="1">
              <a:latin typeface="+mj-ea"/>
              <a:ea typeface="+mj-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问答</a:t>
            </a:r>
            <a:endParaRPr lang="zh-CN" altLang="en-US" sz="5400">
              <a:latin typeface="+mj-ea"/>
              <a:ea typeface="+mj-ea"/>
              <a:cs typeface="+mj-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下节课预告</a:t>
            </a:r>
            <a:endParaRPr lang="zh-CN" altLang="en-US" sz="2800" b="1">
              <a:latin typeface="+mj-ea"/>
              <a:ea typeface="+mj-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谢谢你</a:t>
            </a:r>
            <a:r>
              <a:rPr lang="en-US" altLang="zh-CN" sz="5400">
                <a:latin typeface="+mj-ea"/>
                <a:ea typeface="+mj-ea"/>
                <a:cs typeface="+mj-ea"/>
              </a:rPr>
              <a:t>~</a:t>
            </a:r>
            <a:endParaRPr lang="en-US" altLang="zh-CN" sz="5400">
              <a:latin typeface="+mj-ea"/>
              <a:ea typeface="+mj-ea"/>
              <a:cs typeface="+mj-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1" name="标题 10"/>
          <p:cNvSpPr>
            <a:spLocks noGrp="1"/>
          </p:cNvSpPr>
          <p:nvPr>
            <p:ph type="title"/>
            <p:custDataLst>
              <p:tags r:id="rId3"/>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hasCustomPrompt="1"/>
            <p:custDataLst>
              <p:tags r:id="rId4"/>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回顾相关课程内容</a:t>
            </a:r>
            <a:endParaRPr lang="zh-CN" altLang="en-US" sz="2800" b="1">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提出问题</a:t>
            </a:r>
            <a:endParaRPr lang="zh-CN" altLang="en-US" sz="2800" b="1">
              <a:latin typeface="+mj-ea"/>
              <a:ea typeface="+mj-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内容预览</a:t>
            </a:r>
            <a:endParaRPr lang="zh-CN" altLang="en-US" sz="2800" b="1">
              <a:latin typeface="+mj-ea"/>
              <a:ea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复习</a:t>
            </a:r>
            <a:endParaRPr lang="zh-CN" altLang="en-US" sz="5400">
              <a:latin typeface="+mj-ea"/>
              <a:ea typeface="+mj-ea"/>
              <a:cs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回答之前提出的问题</a:t>
            </a:r>
            <a:endParaRPr lang="zh-CN" altLang="en-US" sz="5400">
              <a:latin typeface="+mj-ea"/>
              <a:ea typeface="+mj-ea"/>
              <a:cs typeface="+mj-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参考资料</a:t>
            </a:r>
            <a:endParaRPr lang="zh-CN" altLang="en-US" sz="2800" b="1">
              <a:latin typeface="+mj-ea"/>
              <a:ea typeface="+mj-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67.xml"/><Relationship Id="rId22" Type="http://schemas.openxmlformats.org/officeDocument/2006/relationships/image" Target="../media/image2.pn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2"/>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4.bin"/><Relationship Id="rId7" Type="http://schemas.openxmlformats.org/officeDocument/2006/relationships/image" Target="../media/image13.wmf"/><Relationship Id="rId6" Type="http://schemas.openxmlformats.org/officeDocument/2006/relationships/oleObject" Target="../embeddings/oleObject3.bin"/><Relationship Id="rId5" Type="http://schemas.openxmlformats.org/officeDocument/2006/relationships/image" Target="../media/image12.wmf"/><Relationship Id="rId4" Type="http://schemas.openxmlformats.org/officeDocument/2006/relationships/oleObject" Target="../embeddings/oleObject2.bin"/><Relationship Id="rId3" Type="http://schemas.openxmlformats.org/officeDocument/2006/relationships/image" Target="../media/image11.wmf"/><Relationship Id="rId2" Type="http://schemas.openxmlformats.org/officeDocument/2006/relationships/oleObject" Target="../embeddings/oleObject1.bin"/><Relationship Id="rId16" Type="http://schemas.openxmlformats.org/officeDocument/2006/relationships/vmlDrawing" Target="../drawings/vmlDrawing1.vml"/><Relationship Id="rId15" Type="http://schemas.openxmlformats.org/officeDocument/2006/relationships/slideLayout" Target="../slideLayouts/slideLayout2.xml"/><Relationship Id="rId14" Type="http://schemas.openxmlformats.org/officeDocument/2006/relationships/tags" Target="../tags/tag82.xml"/><Relationship Id="rId13" Type="http://schemas.openxmlformats.org/officeDocument/2006/relationships/oleObject" Target="../embeddings/oleObject7.bin"/><Relationship Id="rId12" Type="http://schemas.openxmlformats.org/officeDocument/2006/relationships/oleObject" Target="../embeddings/oleObject6.bin"/><Relationship Id="rId11" Type="http://schemas.openxmlformats.org/officeDocument/2006/relationships/image" Target="../media/image15.wmf"/><Relationship Id="rId10" Type="http://schemas.openxmlformats.org/officeDocument/2006/relationships/oleObject" Target="../embeddings/oleObject5.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2.bin"/><Relationship Id="rId7" Type="http://schemas.openxmlformats.org/officeDocument/2006/relationships/image" Target="../media/image20.png"/><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9" Type="http://schemas.openxmlformats.org/officeDocument/2006/relationships/vmlDrawing" Target="../drawings/vmlDrawing3.vml"/><Relationship Id="rId18" Type="http://schemas.openxmlformats.org/officeDocument/2006/relationships/slideLayout" Target="../slideLayouts/slideLayout2.xml"/><Relationship Id="rId17" Type="http://schemas.openxmlformats.org/officeDocument/2006/relationships/tags" Target="../tags/tag85.xml"/><Relationship Id="rId16" Type="http://schemas.openxmlformats.org/officeDocument/2006/relationships/image" Target="../media/image13.wmf"/><Relationship Id="rId15" Type="http://schemas.openxmlformats.org/officeDocument/2006/relationships/oleObject" Target="../embeddings/oleObject16.bin"/><Relationship Id="rId14" Type="http://schemas.openxmlformats.org/officeDocument/2006/relationships/image" Target="../media/image23.wmf"/><Relationship Id="rId13" Type="http://schemas.openxmlformats.org/officeDocument/2006/relationships/oleObject" Target="../embeddings/oleObject15.bin"/><Relationship Id="rId12" Type="http://schemas.openxmlformats.org/officeDocument/2006/relationships/oleObject" Target="../embeddings/oleObject14.bin"/><Relationship Id="rId11" Type="http://schemas.openxmlformats.org/officeDocument/2006/relationships/image" Target="../media/image22.wmf"/><Relationship Id="rId10" Type="http://schemas.openxmlformats.org/officeDocument/2006/relationships/oleObject" Target="../embeddings/oleObject13.bin"/><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86.x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 Id="rId3" Type="http://schemas.openxmlformats.org/officeDocument/2006/relationships/oleObject" Target="../embeddings/oleObject18.bin"/><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20.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23.bin"/><Relationship Id="rId7" Type="http://schemas.openxmlformats.org/officeDocument/2006/relationships/image" Target="../media/image29.wmf"/><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 Id="rId3" Type="http://schemas.openxmlformats.org/officeDocument/2006/relationships/image" Target="../media/image27.wmf"/><Relationship Id="rId2" Type="http://schemas.openxmlformats.org/officeDocument/2006/relationships/oleObject" Target="../embeddings/oleObject20.bin"/><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tags" Target="../tags/tag90.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tags" Target="../tags/tag71.xml"/><Relationship Id="rId2" Type="http://schemas.openxmlformats.org/officeDocument/2006/relationships/image" Target="../media/image4.png"/><Relationship Id="rId1" Type="http://schemas.openxmlformats.org/officeDocument/2006/relationships/tags" Target="../tags/tag7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image" Target="../media/image32.wmf"/><Relationship Id="rId1"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6.png"/><Relationship Id="rId1" Type="http://schemas.openxmlformats.org/officeDocument/2006/relationships/tags" Target="../tags/tag7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112.xml"/><Relationship Id="rId2" Type="http://schemas.openxmlformats.org/officeDocument/2006/relationships/hyperlink" Target="https://zhuanlan.zhihu.com/p/152226698" TargetMode="External"/><Relationship Id="rId1" Type="http://schemas.openxmlformats.org/officeDocument/2006/relationships/hyperlink" Target="https://www.cnblogs.com/time-flow1024/p/10209093.html" TargetMode="Externa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113.xml"/><Relationship Id="rId2" Type="http://schemas.openxmlformats.org/officeDocument/2006/relationships/hyperlink" Target="https://zhuanlan.zhihu.com/p/81708753" TargetMode="External"/><Relationship Id="rId1" Type="http://schemas.openxmlformats.org/officeDocument/2006/relationships/hyperlink" Target="https://zhuanlan.zhihu.com/p/69380665"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p:nvPr>
            <p:ph type="ctrTitle"/>
          </p:nvPr>
        </p:nvSpPr>
        <p:spPr>
          <a:xfrm>
            <a:off x="669882" y="2588281"/>
            <a:ext cx="10852237" cy="899167"/>
          </a:xfrm>
        </p:spPr>
        <p:txBody>
          <a:bodyPr/>
          <a:p>
            <a:r>
              <a:rPr lang="en-US" altLang="zh-CN"/>
              <a:t>z</a:t>
            </a:r>
            <a:endParaRPr lang="en-US" altLang="zh-CN"/>
          </a:p>
        </p:txBody>
      </p:sp>
      <p:sp>
        <p:nvSpPr>
          <p:cNvPr id="7" name="副标题 6"/>
          <p:cNvSpPr/>
          <p:nvPr>
            <p:ph type="subTitle" idx="1"/>
          </p:nvPr>
        </p:nvSpPr>
        <p:spPr>
          <a:xfrm>
            <a:off x="669882" y="3566160"/>
            <a:ext cx="10852237" cy="950984"/>
          </a:xfrm>
        </p:spPr>
        <p:txBody>
          <a:bodyPr/>
          <a:p>
            <a:endParaRPr lang="zh-CN" altLang="en-US"/>
          </a:p>
        </p:txBody>
      </p:sp>
      <p:pic>
        <p:nvPicPr>
          <p:cNvPr id="2" name="图片 1"/>
          <p:cNvPicPr>
            <a:picLocks noChangeAspect="1"/>
          </p:cNvPicPr>
          <p:nvPr/>
        </p:nvPicPr>
        <p:blipFill>
          <a:blip r:embed="rId1"/>
          <a:stretch>
            <a:fillRect/>
          </a:stretch>
        </p:blipFill>
        <p:spPr>
          <a:xfrm>
            <a:off x="0" y="0"/>
            <a:ext cx="12209780" cy="685736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742950" lvl="1" indent="-285750">
              <a:buFont typeface="Arial" panose="020B0604020202020204" pitchFamily="34" charset="0"/>
              <a:buChar char="•"/>
            </a:pPr>
            <a:r>
              <a:rPr>
                <a:sym typeface="+mn-ea"/>
              </a:rPr>
              <a:t>微观尺度（Microscale）， 几何体通过BRDF进行建模，由粗糙度贴图（Roughness Map）配合法线分布函数，提供每亚像素（subpixel）法线信息</a:t>
            </a:r>
            <a:endParaRPr lang="zh-CN" altLang="en-US"/>
          </a:p>
          <a:p>
            <a:pPr marL="0" lvl="2"/>
            <a:endParaRPr lang="zh-CN" altLang="en-US" sz="1600"/>
          </a:p>
          <a:p>
            <a:endParaRPr lang="zh-CN" altLang="en-US"/>
          </a:p>
        </p:txBody>
      </p:sp>
      <p:sp>
        <p:nvSpPr>
          <p:cNvPr id="3" name="标题 2"/>
          <p:cNvSpPr>
            <a:spLocks noGrp="1"/>
          </p:cNvSpPr>
          <p:nvPr>
            <p:ph type="title"/>
          </p:nvPr>
        </p:nvSpPr>
        <p:spPr/>
        <p:txBody>
          <a:bodyPr/>
          <a:p>
            <a:r>
              <a:rPr>
                <a:sym typeface="+mn-ea"/>
              </a:rPr>
              <a:t>基于物理的渲染理念：从宏观表现到微观细节</a:t>
            </a:r>
            <a:endParaRPr lang="zh-CN" altLang="en-US"/>
          </a:p>
        </p:txBody>
      </p:sp>
      <p:pic>
        <p:nvPicPr>
          <p:cNvPr id="4" name="图片 3"/>
          <p:cNvPicPr>
            <a:picLocks noChangeAspect="1"/>
          </p:cNvPicPr>
          <p:nvPr/>
        </p:nvPicPr>
        <p:blipFill>
          <a:blip r:embed="rId1"/>
          <a:stretch>
            <a:fillRect/>
          </a:stretch>
        </p:blipFill>
        <p:spPr>
          <a:xfrm>
            <a:off x="3093720" y="2537460"/>
            <a:ext cx="6288405" cy="364236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介绍法线分布函数</a:t>
            </a:r>
            <a:endParaRPr>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曲面的法线分布函数（Normal Distribution Function，NDF）定义了</a:t>
            </a:r>
            <a:r>
              <a:rPr>
                <a:sym typeface="+mn-ea"/>
              </a:rPr>
              <a:t>微平面法线的统计分布</a:t>
            </a:r>
            <a:endParaRPr>
              <a:sym typeface="+mn-ea"/>
            </a:endParaRPr>
          </a:p>
          <a:p>
            <a:pPr marL="285750" indent="-285750">
              <a:buFont typeface="Arial" panose="020B0604020202020204" pitchFamily="34" charset="0"/>
              <a:buChar char="•"/>
            </a:pPr>
            <a:r>
              <a:rPr>
                <a:sym typeface="+mn-ea"/>
              </a:rPr>
              <a:t>法线分布函数的物理含义为：</a:t>
            </a:r>
            <a:r>
              <a:rPr lang="zh-CN" altLang="en-US"/>
              <a:t>每单位面积,每单位立体角所有法</a:t>
            </a:r>
            <a:r>
              <a:rPr lang="zh-CN" altLang="en-US"/>
              <a:t>线为</a:t>
            </a:r>
            <a:r>
              <a:rPr lang="en-US" altLang="zh-CN"/>
              <a:t>      </a:t>
            </a:r>
            <a:r>
              <a:rPr lang="zh-CN" altLang="en-US"/>
              <a:t>的微平面的面积</a:t>
            </a:r>
            <a:endParaRPr lang="zh-CN" altLang="en-US"/>
          </a:p>
          <a:p>
            <a:pPr marL="285750" indent="-285750">
              <a:buFont typeface="Arial" panose="020B0604020202020204" pitchFamily="34" charset="0"/>
              <a:buChar char="•"/>
            </a:pPr>
            <a:r>
              <a:rPr lang="zh-CN" altLang="en-US"/>
              <a:t>我们设扰动前光滑表面(黑色部分)的表面积总和为A，经扰动之后的微表面(蓝色部分)的表面积总和为A′，并假定A的面积足够小（即</a:t>
            </a:r>
            <a:r>
              <a:rPr lang="en-US" altLang="zh-CN"/>
              <a:t>A</a:t>
            </a:r>
            <a:r>
              <a:t>也可以表示为</a:t>
            </a:r>
            <a:r>
              <a:rPr lang="en-US" altLang="zh-CN"/>
              <a:t>      </a:t>
            </a:r>
            <a:r>
              <a:rPr lang="zh-CN" altLang="en-US"/>
              <a:t>）</a:t>
            </a:r>
            <a:endParaRPr lang="zh-CN" altLang="en-US"/>
          </a:p>
          <a:p>
            <a:pPr marL="285750" indent="-285750">
              <a:buFont typeface="Arial" panose="020B0604020202020204" pitchFamily="34" charset="0"/>
              <a:buChar char="•"/>
            </a:pPr>
            <a:r>
              <a:rPr lang="zh-CN" altLang="en-US"/>
              <a:t>于是</a:t>
            </a:r>
            <a:r>
              <a:rPr lang="en-US" altLang="zh-CN"/>
              <a:t>                 </a:t>
            </a:r>
            <a:r>
              <a:rPr lang="zh-CN" altLang="en-US"/>
              <a:t>被定义为：图中所有朝向位于</a:t>
            </a:r>
            <a:r>
              <a:rPr lang="en-US" altLang="zh-CN"/>
              <a:t>     </a:t>
            </a:r>
            <a:r>
              <a:rPr lang="zh-CN" altLang="en-US"/>
              <a:t>附近的红色微小面元面积之和占A的比例</a:t>
            </a:r>
            <a:endParaRPr lang="zh-CN" altLang="en-US"/>
          </a:p>
          <a:p>
            <a:pPr marL="285750" indent="-285750">
              <a:buFont typeface="Arial" panose="020B0604020202020204" pitchFamily="34" charset="0"/>
              <a:buChar char="•"/>
            </a:pPr>
            <a:r>
              <a:rPr lang="zh-CN" altLang="en-US"/>
              <a:t>因此，表达式</a:t>
            </a:r>
            <a:r>
              <a:rPr lang="en-US" altLang="zh-CN"/>
              <a:t>                        </a:t>
            </a:r>
            <a:r>
              <a:rPr lang="zh-CN" altLang="en-US"/>
              <a:t>即为朝向</a:t>
            </a:r>
            <a:r>
              <a:rPr lang="en-US" altLang="zh-CN"/>
              <a:t>    </a:t>
            </a:r>
            <a:r>
              <a:rPr lang="zh-CN" altLang="en-US"/>
              <a:t>附近的所有微表面的面积总和：</a:t>
            </a:r>
            <a:endParaRPr lang="zh-CN" altLang="en-US"/>
          </a:p>
        </p:txBody>
      </p:sp>
      <p:sp>
        <p:nvSpPr>
          <p:cNvPr id="3" name="标题 2"/>
          <p:cNvSpPr>
            <a:spLocks noGrp="1"/>
          </p:cNvSpPr>
          <p:nvPr>
            <p:ph type="title"/>
          </p:nvPr>
        </p:nvSpPr>
        <p:spPr/>
        <p:txBody>
          <a:bodyPr/>
          <a:p>
            <a:r>
              <a:rPr>
                <a:sym typeface="+mn-ea"/>
              </a:rPr>
              <a:t>介绍法线分布函数</a:t>
            </a:r>
            <a:endParaRPr lang="zh-CN" altLang="en-US"/>
          </a:p>
        </p:txBody>
      </p:sp>
      <p:pic>
        <p:nvPicPr>
          <p:cNvPr id="6" name="图片 5"/>
          <p:cNvPicPr>
            <a:picLocks noChangeAspect="1"/>
          </p:cNvPicPr>
          <p:nvPr/>
        </p:nvPicPr>
        <p:blipFill>
          <a:blip r:embed="rId1"/>
          <a:stretch>
            <a:fillRect/>
          </a:stretch>
        </p:blipFill>
        <p:spPr>
          <a:xfrm>
            <a:off x="3569335" y="3758565"/>
            <a:ext cx="4533900" cy="2357755"/>
          </a:xfrm>
          <a:prstGeom prst="rect">
            <a:avLst/>
          </a:prstGeom>
        </p:spPr>
      </p:pic>
      <p:graphicFrame>
        <p:nvGraphicFramePr>
          <p:cNvPr id="7" name="对象 6">
            <a:hlinkClick r:id="" action="ppaction://ole?verb="/>
          </p:cNvPr>
          <p:cNvGraphicFramePr>
            <a:graphicFrameLocks noChangeAspect="1"/>
          </p:cNvGraphicFramePr>
          <p:nvPr/>
        </p:nvGraphicFramePr>
        <p:xfrm>
          <a:off x="5153660" y="2891790"/>
          <a:ext cx="368300" cy="279400"/>
        </p:xfrm>
        <a:graphic>
          <a:graphicData uri="http://schemas.openxmlformats.org/presentationml/2006/ole">
            <mc:AlternateContent xmlns:mc="http://schemas.openxmlformats.org/markup-compatibility/2006">
              <mc:Choice xmlns:v="urn:schemas-microsoft-com:vml" Requires="v">
                <p:oleObj spid="_x0000_s9" name="" r:id="rId2" imgW="368300" imgH="279400" progId="Equation.KSEE3">
                  <p:embed/>
                </p:oleObj>
              </mc:Choice>
              <mc:Fallback>
                <p:oleObj name="" r:id="rId2" imgW="368300" imgH="279400" progId="Equation.KSEE3">
                  <p:embed/>
                  <p:pic>
                    <p:nvPicPr>
                      <p:cNvPr id="0" name="图片 4096"/>
                      <p:cNvPicPr/>
                      <p:nvPr/>
                    </p:nvPicPr>
                    <p:blipFill>
                      <a:blip r:embed="rId3"/>
                      <a:stretch>
                        <a:fillRect/>
                      </a:stretch>
                    </p:blipFill>
                    <p:spPr>
                      <a:xfrm>
                        <a:off x="5153660" y="2891790"/>
                        <a:ext cx="368300" cy="2794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499235" y="3301365"/>
          <a:ext cx="1282700" cy="381000"/>
        </p:xfrm>
        <a:graphic>
          <a:graphicData uri="http://schemas.openxmlformats.org/presentationml/2006/ole">
            <mc:AlternateContent xmlns:mc="http://schemas.openxmlformats.org/markup-compatibility/2006">
              <mc:Choice xmlns:v="urn:schemas-microsoft-com:vml" Requires="v">
                <p:oleObj spid="_x0000_s11" name="" r:id="rId4" imgW="1282700" imgH="381000" progId="Equation.KSEE3">
                  <p:embed/>
                </p:oleObj>
              </mc:Choice>
              <mc:Fallback>
                <p:oleObj name="" r:id="rId4" imgW="1282700" imgH="381000" progId="Equation.KSEE3">
                  <p:embed/>
                  <p:pic>
                    <p:nvPicPr>
                      <p:cNvPr id="0" name="图片 4096"/>
                      <p:cNvPicPr/>
                      <p:nvPr/>
                    </p:nvPicPr>
                    <p:blipFill>
                      <a:blip r:embed="rId5"/>
                      <a:stretch>
                        <a:fillRect/>
                      </a:stretch>
                    </p:blipFill>
                    <p:spPr>
                      <a:xfrm>
                        <a:off x="1499235" y="3301365"/>
                        <a:ext cx="1282700" cy="3810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671185" y="3301365"/>
          <a:ext cx="330200" cy="381000"/>
        </p:xfrm>
        <a:graphic>
          <a:graphicData uri="http://schemas.openxmlformats.org/presentationml/2006/ole">
            <mc:AlternateContent xmlns:mc="http://schemas.openxmlformats.org/markup-compatibility/2006">
              <mc:Choice xmlns:v="urn:schemas-microsoft-com:vml" Requires="v">
                <p:oleObj spid="_x0000_s13" name="" r:id="rId6" imgW="330200" imgH="381000" progId="Equation.KSEE3">
                  <p:embed/>
                </p:oleObj>
              </mc:Choice>
              <mc:Fallback>
                <p:oleObj name="" r:id="rId6" imgW="330200" imgH="381000" progId="Equation.KSEE3">
                  <p:embed/>
                  <p:pic>
                    <p:nvPicPr>
                      <p:cNvPr id="0" name="图片 4096"/>
                      <p:cNvPicPr/>
                      <p:nvPr/>
                    </p:nvPicPr>
                    <p:blipFill>
                      <a:blip r:embed="rId7"/>
                      <a:stretch>
                        <a:fillRect/>
                      </a:stretch>
                    </p:blipFill>
                    <p:spPr>
                      <a:xfrm>
                        <a:off x="5671185" y="3301365"/>
                        <a:ext cx="330200" cy="3810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442210" y="3749040"/>
          <a:ext cx="1701800" cy="381000"/>
        </p:xfrm>
        <a:graphic>
          <a:graphicData uri="http://schemas.openxmlformats.org/presentationml/2006/ole">
            <mc:AlternateContent xmlns:mc="http://schemas.openxmlformats.org/markup-compatibility/2006">
              <mc:Choice xmlns:v="urn:schemas-microsoft-com:vml" Requires="v">
                <p:oleObj spid="_x0000_s15" name="" r:id="rId8" imgW="1701800" imgH="381000" progId="Equation.KSEE3">
                  <p:embed/>
                </p:oleObj>
              </mc:Choice>
              <mc:Fallback>
                <p:oleObj name="" r:id="rId8" imgW="1701800" imgH="381000" progId="Equation.KSEE3">
                  <p:embed/>
                  <p:pic>
                    <p:nvPicPr>
                      <p:cNvPr id="0" name="图片 4096"/>
                      <p:cNvPicPr/>
                      <p:nvPr/>
                    </p:nvPicPr>
                    <p:blipFill>
                      <a:blip r:embed="rId9"/>
                      <a:stretch>
                        <a:fillRect/>
                      </a:stretch>
                    </p:blipFill>
                    <p:spPr>
                      <a:xfrm>
                        <a:off x="2442210" y="3749040"/>
                        <a:ext cx="1701800" cy="3810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8496935" y="3749040"/>
          <a:ext cx="2552700" cy="419100"/>
        </p:xfrm>
        <a:graphic>
          <a:graphicData uri="http://schemas.openxmlformats.org/presentationml/2006/ole">
            <mc:AlternateContent xmlns:mc="http://schemas.openxmlformats.org/markup-compatibility/2006">
              <mc:Choice xmlns:v="urn:schemas-microsoft-com:vml" Requires="v">
                <p:oleObj spid="_x0000_s17" name="" r:id="rId10" imgW="2552700" imgH="419100" progId="Equation.KSEE3">
                  <p:embed/>
                </p:oleObj>
              </mc:Choice>
              <mc:Fallback>
                <p:oleObj name="" r:id="rId10" imgW="2552700" imgH="419100" progId="Equation.KSEE3">
                  <p:embed/>
                  <p:pic>
                    <p:nvPicPr>
                      <p:cNvPr id="0" name="图片 4096"/>
                      <p:cNvPicPr/>
                      <p:nvPr/>
                    </p:nvPicPr>
                    <p:blipFill>
                      <a:blip r:embed="rId11"/>
                      <a:stretch>
                        <a:fillRect/>
                      </a:stretch>
                    </p:blipFill>
                    <p:spPr>
                      <a:xfrm>
                        <a:off x="8496935" y="3749040"/>
                        <a:ext cx="2552700" cy="4191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055235" y="3749040"/>
          <a:ext cx="330200" cy="381000"/>
        </p:xfrm>
        <a:graphic>
          <a:graphicData uri="http://schemas.openxmlformats.org/presentationml/2006/ole">
            <mc:AlternateContent xmlns:mc="http://schemas.openxmlformats.org/markup-compatibility/2006">
              <mc:Choice xmlns:v="urn:schemas-microsoft-com:vml" Requires="v">
                <p:oleObj spid="_x0000_s19" name="" r:id="rId12" imgW="330200" imgH="381000" progId="Equation.KSEE3">
                  <p:embed/>
                </p:oleObj>
              </mc:Choice>
              <mc:Fallback>
                <p:oleObj name="" r:id="rId12" imgW="330200" imgH="381000" progId="Equation.KSEE3">
                  <p:embed/>
                  <p:pic>
                    <p:nvPicPr>
                      <p:cNvPr id="0" name="图片 4096"/>
                      <p:cNvPicPr/>
                      <p:nvPr/>
                    </p:nvPicPr>
                    <p:blipFill>
                      <a:blip r:embed="rId7"/>
                      <a:stretch>
                        <a:fillRect/>
                      </a:stretch>
                    </p:blipFill>
                    <p:spPr>
                      <a:xfrm>
                        <a:off x="5055235" y="3749040"/>
                        <a:ext cx="330200" cy="3810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626985" y="2076450"/>
          <a:ext cx="330200" cy="381000"/>
        </p:xfrm>
        <a:graphic>
          <a:graphicData uri="http://schemas.openxmlformats.org/presentationml/2006/ole">
            <mc:AlternateContent xmlns:mc="http://schemas.openxmlformats.org/markup-compatibility/2006">
              <mc:Choice xmlns:v="urn:schemas-microsoft-com:vml" Requires="v">
                <p:oleObj spid="_x0000_s21" name="" r:id="rId13" imgW="330200" imgH="381000" progId="Equation.KSEE3">
                  <p:embed/>
                </p:oleObj>
              </mc:Choice>
              <mc:Fallback>
                <p:oleObj name="" r:id="rId13" imgW="330200" imgH="381000" progId="Equation.KSEE3">
                  <p:embed/>
                  <p:pic>
                    <p:nvPicPr>
                      <p:cNvPr id="0" name="图片 4096"/>
                      <p:cNvPicPr/>
                      <p:nvPr/>
                    </p:nvPicPr>
                    <p:blipFill>
                      <a:blip r:embed="rId7"/>
                      <a:stretch>
                        <a:fillRect/>
                      </a:stretch>
                    </p:blipFill>
                    <p:spPr>
                      <a:xfrm>
                        <a:off x="7626985" y="2076450"/>
                        <a:ext cx="330200" cy="381000"/>
                      </a:xfrm>
                      <a:prstGeom prst="rect">
                        <a:avLst/>
                      </a:prstGeom>
                    </p:spPr>
                  </p:pic>
                </p:oleObj>
              </mc:Fallback>
            </mc:AlternateContent>
          </a:graphicData>
        </a:graphic>
      </p:graphicFrame>
    </p:spTree>
    <p:custDataLst>
      <p:tags r:id="rId1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NDF的本质是一个密度函数，输入为微表面粗糙度（微表面法线集中程度）和</a:t>
            </a:r>
            <a:r>
              <a:rPr>
                <a:sym typeface="+mn-ea"/>
              </a:rPr>
              <a:t>微表面法线方向</a:t>
            </a:r>
            <a:r>
              <a:rPr lang="en-US" altLang="zh-CN">
                <a:sym typeface="+mn-ea"/>
              </a:rPr>
              <a:t>    </a:t>
            </a:r>
            <a:r>
              <a:rPr lang="zh-CN" altLang="en-US"/>
              <a:t>，输出为微表面法线</a:t>
            </a:r>
            <a:r>
              <a:rPr lang="zh-CN" altLang="en-US"/>
              <a:t>的强度</a:t>
            </a:r>
            <a:endParaRPr lang="zh-CN" altLang="en-US"/>
          </a:p>
          <a:p>
            <a:pPr marL="285750" indent="-285750">
              <a:buFont typeface="Arial" panose="020B0604020202020204" pitchFamily="34" charset="0"/>
              <a:buChar char="•"/>
            </a:pPr>
            <a:r>
              <a:rPr lang="zh-CN" altLang="en-US"/>
              <a:t>输出的值越大，表示该法线方向上的微表面的比例越大</a:t>
            </a:r>
            <a:endParaRPr lang="en-US" altLang="zh-CN"/>
          </a:p>
        </p:txBody>
      </p:sp>
      <p:sp>
        <p:nvSpPr>
          <p:cNvPr id="3" name="标题 2"/>
          <p:cNvSpPr>
            <a:spLocks noGrp="1"/>
          </p:cNvSpPr>
          <p:nvPr>
            <p:ph type="title"/>
          </p:nvPr>
        </p:nvSpPr>
        <p:spPr/>
        <p:txBody>
          <a:bodyPr/>
          <a:p>
            <a:r>
              <a:rPr>
                <a:sym typeface="+mn-ea"/>
              </a:rPr>
              <a:t>介绍法线分布函数</a:t>
            </a:r>
            <a:endParaRPr lang="zh-CN" altLang="en-US"/>
          </a:p>
        </p:txBody>
      </p:sp>
      <p:graphicFrame>
        <p:nvGraphicFramePr>
          <p:cNvPr id="4" name="对象 3">
            <a:hlinkClick r:id="" action="ppaction://ole?verb="/>
          </p:cNvPr>
          <p:cNvGraphicFramePr>
            <a:graphicFrameLocks noChangeAspect="1"/>
          </p:cNvGraphicFramePr>
          <p:nvPr/>
        </p:nvGraphicFramePr>
        <p:xfrm>
          <a:off x="10163810" y="1626235"/>
          <a:ext cx="330200" cy="381000"/>
        </p:xfrm>
        <a:graphic>
          <a:graphicData uri="http://schemas.openxmlformats.org/presentationml/2006/ole">
            <mc:AlternateContent xmlns:mc="http://schemas.openxmlformats.org/markup-compatibility/2006">
              <mc:Choice xmlns:v="urn:schemas-microsoft-com:vml" Requires="v">
                <p:oleObj spid="_x0000_s5" name="" r:id="rId1" imgW="330200" imgH="381000" progId="Equation.KSEE3">
                  <p:embed/>
                </p:oleObj>
              </mc:Choice>
              <mc:Fallback>
                <p:oleObj name="" r:id="rId1" imgW="330200" imgH="381000" progId="Equation.KSEE3">
                  <p:embed/>
                  <p:pic>
                    <p:nvPicPr>
                      <p:cNvPr id="0" name="图片 4096"/>
                      <p:cNvPicPr/>
                      <p:nvPr/>
                    </p:nvPicPr>
                    <p:blipFill>
                      <a:blip r:embed="rId2"/>
                      <a:stretch>
                        <a:fillRect/>
                      </a:stretch>
                    </p:blipFill>
                    <p:spPr>
                      <a:xfrm>
                        <a:off x="10163810" y="1626235"/>
                        <a:ext cx="330200" cy="381000"/>
                      </a:xfrm>
                      <a:prstGeom prst="rect">
                        <a:avLst/>
                      </a:prstGeom>
                    </p:spPr>
                  </p:pic>
                </p:oleObj>
              </mc:Fallback>
            </mc:AlternateContent>
          </a:graphicData>
        </a:graphic>
      </p:graphicFrame>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介绍遮蔽阴影函数</a:t>
            </a:r>
            <a:endParaRPr>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这种函数意在模拟随光照方向发生变化时，微表面自身的遮挡特性。或者说，当观察视角发生变化时，某些微表面会被其它微表面遮挡，我们需要一个函数来阐述这种遮挡关系</a:t>
            </a:r>
            <a:endParaRPr lang="zh-CN" altLang="en-US"/>
          </a:p>
          <a:p>
            <a:pPr marL="285750" indent="-285750">
              <a:buFont typeface="Arial" panose="020B0604020202020204" pitchFamily="34" charset="0"/>
              <a:buChar char="•"/>
            </a:pPr>
            <a:r>
              <a:rPr lang="zh-CN" altLang="en-US"/>
              <a:t>这种函数的原型为</a:t>
            </a:r>
            <a:r>
              <a:rPr lang="en-US" altLang="zh-CN"/>
              <a:t>                </a:t>
            </a:r>
            <a:r>
              <a:rPr lang="zh-CN" altLang="en-US"/>
              <a:t>，其含义为：沿视线方向</a:t>
            </a:r>
            <a:r>
              <a:rPr lang="en-US" altLang="zh-CN"/>
              <a:t>    </a:t>
            </a:r>
            <a:r>
              <a:rPr lang="zh-CN" altLang="en-US"/>
              <a:t>看去，朝向</a:t>
            </a:r>
            <a:r>
              <a:rPr lang="en-US" altLang="zh-CN"/>
              <a:t>     </a:t>
            </a:r>
            <a:r>
              <a:rPr lang="zh-CN" altLang="en-US"/>
              <a:t>附近的微表面中能被人眼看到的比例(图中蓝色部分与绿色部分之和的比例)。图形学中为了简化模型，常假设</a:t>
            </a:r>
            <a:r>
              <a:rPr lang="en-US" altLang="zh-CN"/>
              <a:t>     </a:t>
            </a:r>
            <a:r>
              <a:rPr lang="zh-CN" altLang="en-US"/>
              <a:t>与微表面自身朝向</a:t>
            </a:r>
            <a:r>
              <a:rPr lang="en-US" altLang="zh-CN"/>
              <a:t>     </a:t>
            </a:r>
            <a:r>
              <a:rPr lang="zh-CN" altLang="en-US"/>
              <a:t>无关，此时</a:t>
            </a:r>
            <a:r>
              <a:rPr lang="en-US" altLang="zh-CN"/>
              <a:t>     </a:t>
            </a:r>
            <a:r>
              <a:rPr lang="zh-CN" altLang="en-US"/>
              <a:t>常写为</a:t>
            </a:r>
            <a:r>
              <a:rPr lang="en-US" altLang="zh-CN"/>
              <a:t>      </a:t>
            </a:r>
            <a:endParaRPr lang="en-US" altLang="zh-CN"/>
          </a:p>
        </p:txBody>
      </p:sp>
      <p:sp>
        <p:nvSpPr>
          <p:cNvPr id="3" name="标题 2"/>
          <p:cNvSpPr>
            <a:spLocks noGrp="1"/>
          </p:cNvSpPr>
          <p:nvPr>
            <p:ph type="title"/>
          </p:nvPr>
        </p:nvSpPr>
        <p:spPr/>
        <p:txBody>
          <a:bodyPr/>
          <a:p>
            <a:r>
              <a:rPr>
                <a:sym typeface="+mn-ea"/>
              </a:rPr>
              <a:t>介绍遮蔽阴影函数</a:t>
            </a:r>
            <a:endParaRPr lang="zh-CN" altLang="en-US"/>
          </a:p>
        </p:txBody>
      </p:sp>
      <p:graphicFrame>
        <p:nvGraphicFramePr>
          <p:cNvPr id="4" name="对象 3">
            <a:hlinkClick r:id="" action="ppaction://ole?verb="/>
          </p:cNvPr>
          <p:cNvGraphicFramePr>
            <a:graphicFrameLocks noChangeAspect="1"/>
          </p:cNvGraphicFramePr>
          <p:nvPr/>
        </p:nvGraphicFramePr>
        <p:xfrm>
          <a:off x="2804160" y="2426335"/>
          <a:ext cx="1181100" cy="381000"/>
        </p:xfrm>
        <a:graphic>
          <a:graphicData uri="http://schemas.openxmlformats.org/presentationml/2006/ole">
            <mc:AlternateContent xmlns:mc="http://schemas.openxmlformats.org/markup-compatibility/2006">
              <mc:Choice xmlns:v="urn:schemas-microsoft-com:vml" Requires="v">
                <p:oleObj spid="_x0000_s5" name="" r:id="rId1" imgW="1181100" imgH="381000" progId="Equation.KSEE3">
                  <p:embed/>
                </p:oleObj>
              </mc:Choice>
              <mc:Fallback>
                <p:oleObj name="" r:id="rId1" imgW="1181100" imgH="381000" progId="Equation.KSEE3">
                  <p:embed/>
                  <p:pic>
                    <p:nvPicPr>
                      <p:cNvPr id="0" name="图片 4096"/>
                      <p:cNvPicPr/>
                      <p:nvPr/>
                    </p:nvPicPr>
                    <p:blipFill>
                      <a:blip r:embed="rId2"/>
                      <a:stretch>
                        <a:fillRect/>
                      </a:stretch>
                    </p:blipFill>
                    <p:spPr>
                      <a:xfrm>
                        <a:off x="2804160" y="2426335"/>
                        <a:ext cx="1181100" cy="3810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515735" y="2508885"/>
          <a:ext cx="241300" cy="215900"/>
        </p:xfrm>
        <a:graphic>
          <a:graphicData uri="http://schemas.openxmlformats.org/presentationml/2006/ole">
            <mc:AlternateContent xmlns:mc="http://schemas.openxmlformats.org/markup-compatibility/2006">
              <mc:Choice xmlns:v="urn:schemas-microsoft-com:vml" Requires="v">
                <p:oleObj spid="_x0000_s7" name="" r:id="rId3" imgW="241300" imgH="215900" progId="Equation.KSEE3">
                  <p:embed/>
                </p:oleObj>
              </mc:Choice>
              <mc:Fallback>
                <p:oleObj name="" r:id="rId3" imgW="241300" imgH="215900" progId="Equation.KSEE3">
                  <p:embed/>
                  <p:pic>
                    <p:nvPicPr>
                      <p:cNvPr id="0" name="图片 4096"/>
                      <p:cNvPicPr/>
                      <p:nvPr/>
                    </p:nvPicPr>
                    <p:blipFill>
                      <a:blip r:embed="rId4"/>
                      <a:stretch>
                        <a:fillRect/>
                      </a:stretch>
                    </p:blipFill>
                    <p:spPr>
                      <a:xfrm>
                        <a:off x="6515735" y="2508885"/>
                        <a:ext cx="241300" cy="2159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0738485" y="2724785"/>
          <a:ext cx="330200" cy="381000"/>
        </p:xfrm>
        <a:graphic>
          <a:graphicData uri="http://schemas.openxmlformats.org/presentationml/2006/ole">
            <mc:AlternateContent xmlns:mc="http://schemas.openxmlformats.org/markup-compatibility/2006">
              <mc:Choice xmlns:v="urn:schemas-microsoft-com:vml" Requires="v">
                <p:oleObj spid="_x0000_s9" name="" r:id="rId5" imgW="330200" imgH="381000" progId="Equation.KSEE3">
                  <p:embed/>
                </p:oleObj>
              </mc:Choice>
              <mc:Fallback>
                <p:oleObj name="" r:id="rId5" imgW="330200" imgH="381000" progId="Equation.KSEE3">
                  <p:embed/>
                  <p:pic>
                    <p:nvPicPr>
                      <p:cNvPr id="0" name="图片 4096"/>
                      <p:cNvPicPr/>
                      <p:nvPr/>
                    </p:nvPicPr>
                    <p:blipFill>
                      <a:blip r:embed="rId6"/>
                      <a:stretch>
                        <a:fillRect/>
                      </a:stretch>
                    </p:blipFill>
                    <p:spPr>
                      <a:xfrm>
                        <a:off x="10738485" y="2724785"/>
                        <a:ext cx="330200" cy="381000"/>
                      </a:xfrm>
                      <a:prstGeom prst="rect">
                        <a:avLst/>
                      </a:prstGeom>
                    </p:spPr>
                  </p:pic>
                </p:oleObj>
              </mc:Fallback>
            </mc:AlternateContent>
          </a:graphicData>
        </a:graphic>
      </p:graphicFrame>
      <p:pic>
        <p:nvPicPr>
          <p:cNvPr id="11" name="图片 10"/>
          <p:cNvPicPr>
            <a:picLocks noChangeAspect="1"/>
          </p:cNvPicPr>
          <p:nvPr/>
        </p:nvPicPr>
        <p:blipFill>
          <a:blip r:embed="rId7"/>
          <a:stretch>
            <a:fillRect/>
          </a:stretch>
        </p:blipFill>
        <p:spPr>
          <a:xfrm>
            <a:off x="3429000" y="4004945"/>
            <a:ext cx="5334000" cy="2352675"/>
          </a:xfrm>
          <a:prstGeom prst="rect">
            <a:avLst/>
          </a:prstGeom>
        </p:spPr>
      </p:pic>
      <p:graphicFrame>
        <p:nvGraphicFramePr>
          <p:cNvPr id="12" name="对象 11">
            <a:hlinkClick r:id="" action="ppaction://ole?verb="/>
          </p:cNvPr>
          <p:cNvGraphicFramePr>
            <a:graphicFrameLocks noChangeAspect="1"/>
          </p:cNvGraphicFramePr>
          <p:nvPr/>
        </p:nvGraphicFramePr>
        <p:xfrm>
          <a:off x="5242560" y="3321685"/>
          <a:ext cx="5651500" cy="762000"/>
        </p:xfrm>
        <a:graphic>
          <a:graphicData uri="http://schemas.openxmlformats.org/presentationml/2006/ole">
            <mc:AlternateContent xmlns:mc="http://schemas.openxmlformats.org/markup-compatibility/2006">
              <mc:Choice xmlns:v="urn:schemas-microsoft-com:vml" Requires="v">
                <p:oleObj spid="_x0000_s13" name="" r:id="rId8" imgW="5651500" imgH="762000" progId="Equation.KSEE3">
                  <p:embed/>
                </p:oleObj>
              </mc:Choice>
              <mc:Fallback>
                <p:oleObj name="" r:id="rId8" imgW="5651500" imgH="762000" progId="Equation.KSEE3">
                  <p:embed/>
                  <p:pic>
                    <p:nvPicPr>
                      <p:cNvPr id="0" name="图片 4096"/>
                      <p:cNvPicPr/>
                      <p:nvPr/>
                    </p:nvPicPr>
                    <p:blipFill>
                      <a:blip r:embed="rId9"/>
                      <a:stretch>
                        <a:fillRect/>
                      </a:stretch>
                    </p:blipFill>
                    <p:spPr>
                      <a:xfrm>
                        <a:off x="5242560" y="3321685"/>
                        <a:ext cx="5651500" cy="7620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8595360" y="2724785"/>
          <a:ext cx="304800" cy="368300"/>
        </p:xfrm>
        <a:graphic>
          <a:graphicData uri="http://schemas.openxmlformats.org/presentationml/2006/ole">
            <mc:AlternateContent xmlns:mc="http://schemas.openxmlformats.org/markup-compatibility/2006">
              <mc:Choice xmlns:v="urn:schemas-microsoft-com:vml" Requires="v">
                <p:oleObj spid="_x0000_s15" name="" r:id="rId10" imgW="304800" imgH="368300" progId="Equation.KSEE3">
                  <p:embed/>
                </p:oleObj>
              </mc:Choice>
              <mc:Fallback>
                <p:oleObj name="" r:id="rId10" imgW="304800" imgH="368300" progId="Equation.KSEE3">
                  <p:embed/>
                  <p:pic>
                    <p:nvPicPr>
                      <p:cNvPr id="0" name="图片 4096"/>
                      <p:cNvPicPr/>
                      <p:nvPr/>
                    </p:nvPicPr>
                    <p:blipFill>
                      <a:blip r:embed="rId11"/>
                      <a:stretch>
                        <a:fillRect/>
                      </a:stretch>
                    </p:blipFill>
                    <p:spPr>
                      <a:xfrm>
                        <a:off x="8595360" y="2724785"/>
                        <a:ext cx="304800" cy="3683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940560" y="3093085"/>
          <a:ext cx="304800" cy="368300"/>
        </p:xfrm>
        <a:graphic>
          <a:graphicData uri="http://schemas.openxmlformats.org/presentationml/2006/ole">
            <mc:AlternateContent xmlns:mc="http://schemas.openxmlformats.org/markup-compatibility/2006">
              <mc:Choice xmlns:v="urn:schemas-microsoft-com:vml" Requires="v">
                <p:oleObj spid="_x0000_s17" name="" r:id="rId12" imgW="304800" imgH="368300" progId="Equation.KSEE3">
                  <p:embed/>
                </p:oleObj>
              </mc:Choice>
              <mc:Fallback>
                <p:oleObj name="" r:id="rId12" imgW="304800" imgH="368300" progId="Equation.KSEE3">
                  <p:embed/>
                  <p:pic>
                    <p:nvPicPr>
                      <p:cNvPr id="0" name="图片 4096"/>
                      <p:cNvPicPr/>
                      <p:nvPr/>
                    </p:nvPicPr>
                    <p:blipFill>
                      <a:blip r:embed="rId11"/>
                      <a:stretch>
                        <a:fillRect/>
                      </a:stretch>
                    </p:blipFill>
                    <p:spPr>
                      <a:xfrm>
                        <a:off x="1940560" y="3093085"/>
                        <a:ext cx="304800" cy="3683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3020060" y="3105785"/>
          <a:ext cx="749300" cy="368300"/>
        </p:xfrm>
        <a:graphic>
          <a:graphicData uri="http://schemas.openxmlformats.org/presentationml/2006/ole">
            <mc:AlternateContent xmlns:mc="http://schemas.openxmlformats.org/markup-compatibility/2006">
              <mc:Choice xmlns:v="urn:schemas-microsoft-com:vml" Requires="v">
                <p:oleObj spid="_x0000_s19" name="" r:id="rId13" imgW="749300" imgH="368300" progId="Equation.KSEE3">
                  <p:embed/>
                </p:oleObj>
              </mc:Choice>
              <mc:Fallback>
                <p:oleObj name="" r:id="rId13" imgW="749300" imgH="368300" progId="Equation.KSEE3">
                  <p:embed/>
                  <p:pic>
                    <p:nvPicPr>
                      <p:cNvPr id="0" name="图片 4096"/>
                      <p:cNvPicPr/>
                      <p:nvPr/>
                    </p:nvPicPr>
                    <p:blipFill>
                      <a:blip r:embed="rId14"/>
                      <a:stretch>
                        <a:fillRect/>
                      </a:stretch>
                    </p:blipFill>
                    <p:spPr>
                      <a:xfrm>
                        <a:off x="3020060" y="3105785"/>
                        <a:ext cx="749300" cy="3683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903210" y="2426335"/>
          <a:ext cx="330200" cy="381000"/>
        </p:xfrm>
        <a:graphic>
          <a:graphicData uri="http://schemas.openxmlformats.org/presentationml/2006/ole">
            <mc:AlternateContent xmlns:mc="http://schemas.openxmlformats.org/markup-compatibility/2006">
              <mc:Choice xmlns:v="urn:schemas-microsoft-com:vml" Requires="v">
                <p:oleObj spid="_x0000_s21" name="" r:id="rId15" imgW="330200" imgH="381000" progId="Equation.KSEE3">
                  <p:embed/>
                </p:oleObj>
              </mc:Choice>
              <mc:Fallback>
                <p:oleObj name="" r:id="rId15" imgW="330200" imgH="381000" progId="Equation.KSEE3">
                  <p:embed/>
                  <p:pic>
                    <p:nvPicPr>
                      <p:cNvPr id="0" name="图片 4096"/>
                      <p:cNvPicPr/>
                      <p:nvPr/>
                    </p:nvPicPr>
                    <p:blipFill>
                      <a:blip r:embed="rId16"/>
                      <a:stretch>
                        <a:fillRect/>
                      </a:stretch>
                    </p:blipFill>
                    <p:spPr>
                      <a:xfrm>
                        <a:off x="7903210" y="2426335"/>
                        <a:ext cx="330200" cy="381000"/>
                      </a:xfrm>
                      <a:prstGeom prst="rect">
                        <a:avLst/>
                      </a:prstGeom>
                    </p:spPr>
                  </p:pic>
                </p:oleObj>
              </mc:Fallback>
            </mc:AlternateContent>
          </a:graphicData>
        </a:graphic>
      </p:graphicFrame>
    </p:spTree>
    <p:custDataLst>
      <p:tags r:id="rId1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en-US" altLang="zh-CN"/>
              <a:t>然而在实际渲染中，     并不能直接套用在渲染方程里，我们还需要定义联合遮蔽-阴影函数               ，</a:t>
            </a:r>
            <a:r>
              <a:t>两者的含义</a:t>
            </a:r>
            <a:r>
              <a:t>类似</a:t>
            </a:r>
          </a:p>
        </p:txBody>
      </p:sp>
      <p:sp>
        <p:nvSpPr>
          <p:cNvPr id="3" name="标题 2"/>
          <p:cNvSpPr>
            <a:spLocks noGrp="1"/>
          </p:cNvSpPr>
          <p:nvPr>
            <p:ph type="title"/>
          </p:nvPr>
        </p:nvSpPr>
        <p:spPr/>
        <p:txBody>
          <a:bodyPr/>
          <a:p>
            <a:r>
              <a:rPr>
                <a:sym typeface="+mn-ea"/>
              </a:rPr>
              <a:t>介绍遮蔽阴影函数</a:t>
            </a:r>
            <a:endParaRPr lang="zh-CN" altLang="en-US"/>
          </a:p>
        </p:txBody>
      </p:sp>
      <p:graphicFrame>
        <p:nvGraphicFramePr>
          <p:cNvPr id="16" name="对象 15">
            <a:hlinkClick r:id="" action="ppaction://ole?verb="/>
          </p:cNvPr>
          <p:cNvGraphicFramePr>
            <a:graphicFrameLocks noChangeAspect="1"/>
          </p:cNvGraphicFramePr>
          <p:nvPr/>
        </p:nvGraphicFramePr>
        <p:xfrm>
          <a:off x="3074035" y="1626235"/>
          <a:ext cx="304800" cy="368300"/>
        </p:xfrm>
        <a:graphic>
          <a:graphicData uri="http://schemas.openxmlformats.org/presentationml/2006/ole">
            <mc:AlternateContent xmlns:mc="http://schemas.openxmlformats.org/markup-compatibility/2006">
              <mc:Choice xmlns:v="urn:schemas-microsoft-com:vml" Requires="v">
                <p:oleObj spid="_x0000_s17" name="" r:id="rId1" imgW="304800" imgH="368300" progId="Equation.KSEE3">
                  <p:embed/>
                </p:oleObj>
              </mc:Choice>
              <mc:Fallback>
                <p:oleObj name="" r:id="rId1" imgW="304800" imgH="368300" progId="Equation.KSEE3">
                  <p:embed/>
                  <p:pic>
                    <p:nvPicPr>
                      <p:cNvPr id="0" name="图片 4096"/>
                      <p:cNvPicPr/>
                      <p:nvPr/>
                    </p:nvPicPr>
                    <p:blipFill>
                      <a:blip r:embed="rId2"/>
                      <a:stretch>
                        <a:fillRect/>
                      </a:stretch>
                    </p:blipFill>
                    <p:spPr>
                      <a:xfrm>
                        <a:off x="3074035" y="1626235"/>
                        <a:ext cx="304800" cy="3683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9960610" y="1613535"/>
          <a:ext cx="1168400" cy="381000"/>
        </p:xfrm>
        <a:graphic>
          <a:graphicData uri="http://schemas.openxmlformats.org/presentationml/2006/ole">
            <mc:AlternateContent xmlns:mc="http://schemas.openxmlformats.org/markup-compatibility/2006">
              <mc:Choice xmlns:v="urn:schemas-microsoft-com:vml" Requires="v">
                <p:oleObj spid="_x0000_s5" name="" r:id="rId3" imgW="1168400" imgH="381000" progId="Equation.KSEE3">
                  <p:embed/>
                </p:oleObj>
              </mc:Choice>
              <mc:Fallback>
                <p:oleObj name="" r:id="rId3" imgW="1168400" imgH="381000" progId="Equation.KSEE3">
                  <p:embed/>
                  <p:pic>
                    <p:nvPicPr>
                      <p:cNvPr id="0" name="图片 4096"/>
                      <p:cNvPicPr/>
                      <p:nvPr/>
                    </p:nvPicPr>
                    <p:blipFill>
                      <a:blip r:embed="rId4"/>
                      <a:stretch>
                        <a:fillRect/>
                      </a:stretch>
                    </p:blipFill>
                    <p:spPr>
                      <a:xfrm>
                        <a:off x="9960610" y="1613535"/>
                        <a:ext cx="1168400" cy="3810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454910" y="2839085"/>
          <a:ext cx="6616700" cy="812800"/>
        </p:xfrm>
        <a:graphic>
          <a:graphicData uri="http://schemas.openxmlformats.org/presentationml/2006/ole">
            <mc:AlternateContent xmlns:mc="http://schemas.openxmlformats.org/markup-compatibility/2006">
              <mc:Choice xmlns:v="urn:schemas-microsoft-com:vml" Requires="v">
                <p:oleObj spid="_x0000_s13" name="" r:id="rId5" imgW="6616700" imgH="812800" progId="Equation.KSEE3">
                  <p:embed/>
                </p:oleObj>
              </mc:Choice>
              <mc:Fallback>
                <p:oleObj name="" r:id="rId5" imgW="6616700" imgH="812800" progId="Equation.KSEE3">
                  <p:embed/>
                  <p:pic>
                    <p:nvPicPr>
                      <p:cNvPr id="0" name="图片 4096"/>
                      <p:cNvPicPr/>
                      <p:nvPr/>
                    </p:nvPicPr>
                    <p:blipFill>
                      <a:blip r:embed="rId6"/>
                      <a:stretch>
                        <a:fillRect/>
                      </a:stretch>
                    </p:blipFill>
                    <p:spPr>
                      <a:xfrm>
                        <a:off x="2454910" y="2839085"/>
                        <a:ext cx="6616700" cy="812800"/>
                      </a:xfrm>
                      <a:prstGeom prst="rect">
                        <a:avLst/>
                      </a:prstGeom>
                    </p:spPr>
                  </p:pic>
                </p:oleObj>
              </mc:Fallback>
            </mc:AlternateContent>
          </a:graphicData>
        </a:graphic>
      </p:graphicFrame>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介绍Torrance–Sparrow模型</a:t>
            </a:r>
            <a:endParaRPr>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en-US" altLang="zh-CN"/>
              <a:t>该模型是Torrance和Sparrow两人在1967年为了对粗糙金属表面进行物理建模时提出的</a:t>
            </a:r>
            <a:endParaRPr lang="en-US" altLang="zh-CN"/>
          </a:p>
          <a:p>
            <a:pPr marL="285750" indent="-285750">
              <a:buFont typeface="Arial" panose="020B0604020202020204" pitchFamily="34" charset="0"/>
              <a:buChar char="•"/>
            </a:pPr>
            <a:r>
              <a:rPr lang="en-US" altLang="zh-CN"/>
              <a:t>该模型假设金属物体表面是由许多具有理想镜面特性的微表面组成的</a:t>
            </a:r>
            <a:endParaRPr lang="en-US" altLang="zh-CN"/>
          </a:p>
        </p:txBody>
      </p:sp>
      <p:sp>
        <p:nvSpPr>
          <p:cNvPr id="3" name="标题 2"/>
          <p:cNvSpPr>
            <a:spLocks noGrp="1"/>
          </p:cNvSpPr>
          <p:nvPr>
            <p:ph type="title"/>
          </p:nvPr>
        </p:nvSpPr>
        <p:spPr/>
        <p:txBody>
          <a:bodyPr/>
          <a:p>
            <a:r>
              <a:rPr>
                <a:sym typeface="+mn-ea"/>
              </a:rPr>
              <a:t>介绍Torrance–Sparrow模型</a:t>
            </a:r>
            <a:endParaRPr lang="zh-CN" altLang="en-US"/>
          </a:p>
        </p:txBody>
      </p:sp>
      <p:pic>
        <p:nvPicPr>
          <p:cNvPr id="4" name="图片 3"/>
          <p:cNvPicPr>
            <a:picLocks noChangeAspect="1"/>
          </p:cNvPicPr>
          <p:nvPr/>
        </p:nvPicPr>
        <p:blipFill>
          <a:blip r:embed="rId1"/>
          <a:stretch>
            <a:fillRect/>
          </a:stretch>
        </p:blipFill>
        <p:spPr>
          <a:xfrm>
            <a:off x="4057650" y="2893695"/>
            <a:ext cx="4076700" cy="32861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主问题：推导</a:t>
            </a:r>
            <a:r>
              <a:rPr>
                <a:sym typeface="+mn-ea"/>
              </a:rPr>
              <a:t>Torrance–Sparrow的</a:t>
            </a:r>
            <a:r>
              <a:rPr lang="en-US" altLang="zh-CN">
                <a:sym typeface="+mn-ea"/>
              </a:rPr>
              <a:t>BRDF</a:t>
            </a:r>
            <a:endParaRPr lang="en-US" altLang="zh-CN">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108221"/>
            <a:ext cx="10852237" cy="899167"/>
          </a:xfrm>
        </p:spPr>
        <p:txBody>
          <a:bodyPr/>
          <a:p>
            <a:r>
              <a:rPr lang="zh-CN" altLang="en-US"/>
              <a:t>第三十节课：微表面模型</a:t>
            </a:r>
            <a:br>
              <a:rPr lang="zh-CN" altLang="en-US"/>
            </a:br>
            <a:br>
              <a:rPr lang="zh-CN" altLang="en-US"/>
            </a:b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关于</a:t>
            </a:r>
            <a:r>
              <a:rPr lang="en-US" altLang="zh-CN"/>
              <a:t>                    </a:t>
            </a:r>
            <a:r>
              <a:t>的</a:t>
            </a:r>
            <a:r>
              <a:t>推导</a:t>
            </a:r>
          </a:p>
        </p:txBody>
      </p:sp>
      <p:sp>
        <p:nvSpPr>
          <p:cNvPr id="3" name="标题 2"/>
          <p:cNvSpPr>
            <a:spLocks noGrp="1"/>
          </p:cNvSpPr>
          <p:nvPr>
            <p:ph type="title"/>
          </p:nvPr>
        </p:nvSpPr>
        <p:spPr/>
        <p:txBody>
          <a:bodyPr/>
          <a:p>
            <a:r>
              <a:rPr>
                <a:sym typeface="+mn-ea"/>
              </a:rPr>
              <a:t>主问题：推导Torrance–Sparrow的</a:t>
            </a:r>
            <a:r>
              <a:rPr lang="en-US" altLang="zh-CN">
                <a:sym typeface="+mn-ea"/>
              </a:rPr>
              <a:t>BRDF</a:t>
            </a:r>
            <a:endParaRPr lang="zh-CN" altLang="en-US"/>
          </a:p>
        </p:txBody>
      </p:sp>
      <p:pic>
        <p:nvPicPr>
          <p:cNvPr id="4" name="图片 3"/>
          <p:cNvPicPr>
            <a:picLocks noChangeAspect="1"/>
          </p:cNvPicPr>
          <p:nvPr/>
        </p:nvPicPr>
        <p:blipFill>
          <a:blip r:embed="rId1"/>
          <a:stretch>
            <a:fillRect/>
          </a:stretch>
        </p:blipFill>
        <p:spPr>
          <a:xfrm>
            <a:off x="4162425" y="1626235"/>
            <a:ext cx="4076700" cy="3286125"/>
          </a:xfrm>
          <a:prstGeom prst="rect">
            <a:avLst/>
          </a:prstGeom>
        </p:spPr>
      </p:pic>
      <p:graphicFrame>
        <p:nvGraphicFramePr>
          <p:cNvPr id="8" name="对象 7">
            <a:hlinkClick r:id="" action="ppaction://ole?verb="/>
          </p:cNvPr>
          <p:cNvGraphicFramePr>
            <a:graphicFrameLocks noChangeAspect="1"/>
          </p:cNvGraphicFramePr>
          <p:nvPr/>
        </p:nvGraphicFramePr>
        <p:xfrm>
          <a:off x="1296035" y="2513965"/>
          <a:ext cx="1587500" cy="825500"/>
        </p:xfrm>
        <a:graphic>
          <a:graphicData uri="http://schemas.openxmlformats.org/presentationml/2006/ole">
            <mc:AlternateContent xmlns:mc="http://schemas.openxmlformats.org/markup-compatibility/2006">
              <mc:Choice xmlns:v="urn:schemas-microsoft-com:vml" Requires="v">
                <p:oleObj spid="_x0000_s9" name="" r:id="rId2" imgW="1587500" imgH="825500" progId="Equation.KSEE3">
                  <p:embed/>
                </p:oleObj>
              </mc:Choice>
              <mc:Fallback>
                <p:oleObj name="" r:id="rId2" imgW="1587500" imgH="825500" progId="Equation.KSEE3">
                  <p:embed/>
                  <p:pic>
                    <p:nvPicPr>
                      <p:cNvPr id="0" name="图片 8192"/>
                      <p:cNvPicPr/>
                      <p:nvPr/>
                    </p:nvPicPr>
                    <p:blipFill>
                      <a:blip r:embed="rId3"/>
                      <a:stretch>
                        <a:fillRect/>
                      </a:stretch>
                    </p:blipFill>
                    <p:spPr>
                      <a:xfrm>
                        <a:off x="1296035" y="2513965"/>
                        <a:ext cx="1587500" cy="8255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213485" y="3912235"/>
          <a:ext cx="2209800" cy="419100"/>
        </p:xfrm>
        <a:graphic>
          <a:graphicData uri="http://schemas.openxmlformats.org/presentationml/2006/ole">
            <mc:AlternateContent xmlns:mc="http://schemas.openxmlformats.org/markup-compatibility/2006">
              <mc:Choice xmlns:v="urn:schemas-microsoft-com:vml" Requires="v">
                <p:oleObj spid="_x0000_s11" name="" r:id="rId4" imgW="2209800" imgH="419100" progId="Equation.KSEE3">
                  <p:embed/>
                </p:oleObj>
              </mc:Choice>
              <mc:Fallback>
                <p:oleObj name="" r:id="rId4" imgW="2209800" imgH="419100" progId="Equation.KSEE3">
                  <p:embed/>
                  <p:pic>
                    <p:nvPicPr>
                      <p:cNvPr id="0" name="图片 8192"/>
                      <p:cNvPicPr/>
                      <p:nvPr/>
                    </p:nvPicPr>
                    <p:blipFill>
                      <a:blip r:embed="rId5"/>
                      <a:stretch>
                        <a:fillRect/>
                      </a:stretch>
                    </p:blipFill>
                    <p:spPr>
                      <a:xfrm>
                        <a:off x="1213485" y="3912235"/>
                        <a:ext cx="2209800" cy="4191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8703310" y="2073910"/>
          <a:ext cx="2400300" cy="3657600"/>
        </p:xfrm>
        <a:graphic>
          <a:graphicData uri="http://schemas.openxmlformats.org/presentationml/2006/ole">
            <mc:AlternateContent xmlns:mc="http://schemas.openxmlformats.org/markup-compatibility/2006">
              <mc:Choice xmlns:v="urn:schemas-microsoft-com:vml" Requires="v">
                <p:oleObj spid="_x0000_s17" name="" r:id="rId6" imgW="2400300" imgH="3657600" progId="Equation.KSEE3">
                  <p:embed/>
                </p:oleObj>
              </mc:Choice>
              <mc:Fallback>
                <p:oleObj name="" r:id="rId6" imgW="2400300" imgH="3657600" progId="Equation.KSEE3">
                  <p:embed/>
                  <p:pic>
                    <p:nvPicPr>
                      <p:cNvPr id="0" name="图片 8192"/>
                      <p:cNvPicPr/>
                      <p:nvPr/>
                    </p:nvPicPr>
                    <p:blipFill>
                      <a:blip r:embed="rId7"/>
                      <a:stretch>
                        <a:fillRect/>
                      </a:stretch>
                    </p:blipFill>
                    <p:spPr>
                      <a:xfrm>
                        <a:off x="8703310" y="2073910"/>
                        <a:ext cx="2400300" cy="36576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524635" y="1626235"/>
          <a:ext cx="1447800" cy="381000"/>
        </p:xfrm>
        <a:graphic>
          <a:graphicData uri="http://schemas.openxmlformats.org/presentationml/2006/ole">
            <mc:AlternateContent xmlns:mc="http://schemas.openxmlformats.org/markup-compatibility/2006">
              <mc:Choice xmlns:v="urn:schemas-microsoft-com:vml" Requires="v">
                <p:oleObj spid="_x0000_s19" name="" r:id="rId8" imgW="1447800" imgH="381000" progId="Equation.KSEE3">
                  <p:embed/>
                </p:oleObj>
              </mc:Choice>
              <mc:Fallback>
                <p:oleObj name="" r:id="rId8" imgW="1447800" imgH="381000" progId="Equation.KSEE3">
                  <p:embed/>
                  <p:pic>
                    <p:nvPicPr>
                      <p:cNvPr id="0" name="图片 8192"/>
                      <p:cNvPicPr/>
                      <p:nvPr/>
                    </p:nvPicPr>
                    <p:blipFill>
                      <a:blip r:embed="rId9"/>
                      <a:stretch>
                        <a:fillRect/>
                      </a:stretch>
                    </p:blipFill>
                    <p:spPr>
                      <a:xfrm>
                        <a:off x="1524635" y="1626235"/>
                        <a:ext cx="1447800" cy="381000"/>
                      </a:xfrm>
                      <a:prstGeom prst="rect">
                        <a:avLst/>
                      </a:prstGeom>
                    </p:spPr>
                  </p:pic>
                </p:oleObj>
              </mc:Fallback>
            </mc:AlternateContent>
          </a:graphicData>
        </a:graphic>
      </p:graphicFrame>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详细分析法线分布函数</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buClrTx/>
              <a:buSzTx/>
              <a:buFontTx/>
            </a:pPr>
            <a:r>
              <a:rPr>
                <a:solidFill>
                  <a:schemeClr val="tx1"/>
                </a:solidFill>
                <a:sym typeface="+mn-ea"/>
              </a:rPr>
              <a:t>详细分析自遮挡函数</a:t>
            </a:r>
            <a:endParaRPr lang="zh-CN" altLang="en-US">
              <a:solidFill>
                <a:schemeClr val="tx1"/>
              </a:solidFill>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669925" y="1626235"/>
            <a:ext cx="10852150" cy="4553585"/>
          </a:xfrm>
        </p:spPr>
        <p:txBody>
          <a:bodyPr/>
          <a:p>
            <a:pPr marL="285750" indent="-285750">
              <a:buFont typeface="Arial" panose="020B0604020202020204" pitchFamily="34" charset="0"/>
              <a:buChar char="•"/>
            </a:pPr>
            <a:r>
              <a:rPr>
                <a:sym typeface="+mn-ea"/>
              </a:rPr>
              <a:t>介绍</a:t>
            </a:r>
            <a:r>
              <a:rPr>
                <a:sym typeface="+mn-ea"/>
              </a:rPr>
              <a:t>法线分布函数</a:t>
            </a:r>
            <a:endParaRPr>
              <a:sym typeface="+mn-ea"/>
            </a:endParaRPr>
          </a:p>
          <a:p>
            <a:pPr marL="285750" indent="-285750">
              <a:buFont typeface="Arial" panose="020B0604020202020204" pitchFamily="34" charset="0"/>
              <a:buChar char="•"/>
            </a:pPr>
            <a:r>
              <a:rPr>
                <a:sym typeface="+mn-ea"/>
              </a:rPr>
              <a:t>介绍自遮挡函数</a:t>
            </a:r>
            <a:endParaRPr>
              <a:sym typeface="+mn-ea"/>
            </a:endParaRPr>
          </a:p>
          <a:p>
            <a:pPr marL="285750" indent="-285750">
              <a:buFont typeface="Arial" panose="020B0604020202020204" pitchFamily="34" charset="0"/>
              <a:buChar char="•"/>
            </a:pPr>
            <a:r>
              <a:rPr>
                <a:sym typeface="+mn-ea"/>
              </a:rPr>
              <a:t>Torrance–Sparrow 模型</a:t>
            </a:r>
            <a:endParaRPr>
              <a:sym typeface="+mn-ea"/>
            </a:endParaRPr>
          </a:p>
          <a:p>
            <a:pPr marL="285750" indent="-285750">
              <a:buFont typeface="Arial" panose="020B0604020202020204" pitchFamily="34" charset="0"/>
              <a:buChar char="•"/>
            </a:pPr>
            <a:r>
              <a:rPr>
                <a:solidFill>
                  <a:schemeClr val="tx1"/>
                </a:solidFill>
                <a:uFillTx/>
                <a:sym typeface="+mn-ea"/>
              </a:rPr>
              <a:t>详细分析法线分布函数</a:t>
            </a:r>
            <a:br>
              <a:rPr>
                <a:solidFill>
                  <a:schemeClr val="tx1"/>
                </a:solidFill>
                <a:uFillTx/>
                <a:sym typeface="+mn-ea"/>
              </a:rPr>
            </a:br>
            <a:r>
              <a:rPr>
                <a:solidFill>
                  <a:schemeClr val="tx1"/>
                </a:solidFill>
                <a:uFillTx/>
                <a:sym typeface="+mn-ea"/>
              </a:rPr>
              <a:t>性质、归一化条件</a:t>
            </a:r>
            <a:br>
              <a:rPr>
                <a:solidFill>
                  <a:schemeClr val="tx1"/>
                </a:solidFill>
                <a:uFillTx/>
                <a:sym typeface="+mn-ea"/>
              </a:rPr>
            </a:br>
            <a:r>
              <a:rPr>
                <a:solidFill>
                  <a:schemeClr val="tx1"/>
                </a:solidFill>
                <a:uFillTx/>
                <a:sym typeface="+mn-ea"/>
              </a:rPr>
              <a:t>粗糙度</a:t>
            </a:r>
            <a:r>
              <a:rPr lang="en-US" altLang="zh-CN">
                <a:solidFill>
                  <a:schemeClr val="tx1"/>
                </a:solidFill>
                <a:uFillTx/>
                <a:sym typeface="+mn-ea"/>
              </a:rPr>
              <a:t>alpha</a:t>
            </a:r>
            <a:r>
              <a:rPr>
                <a:solidFill>
                  <a:schemeClr val="tx1"/>
                </a:solidFill>
                <a:uFillTx/>
                <a:sym typeface="+mn-ea"/>
              </a:rPr>
              <a:t>如何代入？</a:t>
            </a:r>
            <a:br>
              <a:rPr>
                <a:solidFill>
                  <a:schemeClr val="tx1"/>
                </a:solidFill>
                <a:uFillTx/>
                <a:sym typeface="+mn-ea"/>
              </a:rPr>
            </a:br>
            <a:r>
              <a:rPr>
                <a:solidFill>
                  <a:schemeClr val="tx1"/>
                </a:solidFill>
                <a:uFillTx/>
                <a:sym typeface="+mn-ea"/>
              </a:rPr>
              <a:t>各向异性如何推出？</a:t>
            </a:r>
            <a:br>
              <a:rPr>
                <a:solidFill>
                  <a:schemeClr val="tx1"/>
                </a:solidFill>
                <a:uFillTx/>
                <a:sym typeface="+mn-ea"/>
              </a:rPr>
            </a:br>
            <a:r>
              <a:rPr>
                <a:solidFill>
                  <a:schemeClr val="tx1"/>
                </a:solidFill>
                <a:uFillTx/>
                <a:sym typeface="+mn-ea"/>
              </a:rPr>
              <a:t>如何根据</a:t>
            </a:r>
            <a:r>
              <a:rPr lang="en-US" altLang="zh-CN">
                <a:solidFill>
                  <a:schemeClr val="tx1"/>
                </a:solidFill>
                <a:uFillTx/>
                <a:sym typeface="+mn-ea"/>
              </a:rPr>
              <a:t>D</a:t>
            </a:r>
            <a:r>
              <a:rPr>
                <a:solidFill>
                  <a:schemeClr val="tx1"/>
                </a:solidFill>
                <a:uFillTx/>
                <a:sym typeface="+mn-ea"/>
              </a:rPr>
              <a:t>推出</a:t>
            </a:r>
            <a:r>
              <a:rPr lang="en-US" altLang="zh-CN">
                <a:solidFill>
                  <a:schemeClr val="tx1"/>
                </a:solidFill>
                <a:uFillTx/>
                <a:sym typeface="+mn-ea"/>
              </a:rPr>
              <a:t>G1</a:t>
            </a:r>
            <a:r>
              <a:rPr>
                <a:solidFill>
                  <a:schemeClr val="tx1"/>
                </a:solidFill>
                <a:uFillTx/>
                <a:sym typeface="+mn-ea"/>
              </a:rPr>
              <a:t>？</a:t>
            </a:r>
            <a:br>
              <a:rPr>
                <a:solidFill>
                  <a:schemeClr val="tx1"/>
                </a:solidFill>
                <a:uFillTx/>
                <a:sym typeface="+mn-ea"/>
              </a:rPr>
            </a:br>
            <a:r>
              <a:rPr>
                <a:solidFill>
                  <a:schemeClr val="tx1"/>
                </a:solidFill>
                <a:uFillTx/>
                <a:sym typeface="+mn-ea"/>
              </a:rPr>
              <a:t>形状不变性？</a:t>
            </a:r>
            <a:endParaRPr>
              <a:solidFill>
                <a:schemeClr val="tx1"/>
              </a:solidFill>
              <a:uFillTx/>
              <a:sym typeface="+mn-ea"/>
            </a:endParaRPr>
          </a:p>
          <a:p>
            <a:pPr marL="285750" indent="-285750">
              <a:buFont typeface="Arial" panose="020B0604020202020204" pitchFamily="34" charset="0"/>
              <a:buChar char="•"/>
            </a:pPr>
            <a:r>
              <a:rPr>
                <a:solidFill>
                  <a:schemeClr val="bg1">
                    <a:lumMod val="85000"/>
                  </a:schemeClr>
                </a:solidFill>
                <a:uFillTx/>
                <a:sym typeface="+mn-ea"/>
              </a:rPr>
              <a:t>详细分析自遮挡函数</a:t>
            </a:r>
            <a:endParaRPr>
              <a:solidFill>
                <a:schemeClr val="bg1">
                  <a:lumMod val="85000"/>
                </a:schemeClr>
              </a:solidFill>
              <a:uFillTx/>
              <a:sym typeface="+mn-ea"/>
            </a:endParaRPr>
          </a:p>
          <a:p>
            <a:pPr marL="285750" indent="-285750">
              <a:buFont typeface="Arial" panose="020B0604020202020204" pitchFamily="34" charset="0"/>
              <a:buChar char="•"/>
            </a:pPr>
            <a:r>
              <a:rPr>
                <a:sym typeface="+mn-ea"/>
              </a:rPr>
              <a:t>推导</a:t>
            </a:r>
            <a:r>
              <a:rPr lang="en-US" altLang="zh-CN">
                <a:sym typeface="+mn-ea"/>
              </a:rPr>
              <a:t>pdf</a:t>
            </a:r>
            <a:r>
              <a:rPr>
                <a:sym typeface="+mn-ea"/>
              </a:rPr>
              <a:t>和散射</a:t>
            </a:r>
            <a:r>
              <a:rPr>
                <a:sym typeface="+mn-ea"/>
              </a:rPr>
              <a:t>方向</a:t>
            </a:r>
            <a:endParaRPr>
              <a:sym typeface="+mn-ea"/>
            </a:endParaRPr>
          </a:p>
          <a:p>
            <a:pPr marL="285750" indent="-285750">
              <a:buFont typeface="Arial" panose="020B0604020202020204" pitchFamily="34" charset="0"/>
              <a:buChar char="•"/>
            </a:pPr>
            <a:r>
              <a:rPr>
                <a:sym typeface="+mn-ea"/>
              </a:rPr>
              <a:t>详细分析菲涅尔</a:t>
            </a:r>
            <a:endParaRPr>
              <a:sym typeface="+mn-ea"/>
            </a:endParaRPr>
          </a:p>
          <a:p>
            <a:pPr marL="285750" indent="-285750">
              <a:buFont typeface="Arial" panose="020B0604020202020204" pitchFamily="34" charset="0"/>
              <a:buChar char="•"/>
            </a:pPr>
            <a:endParaRPr>
              <a:sym typeface="+mn-ea"/>
            </a:endParaRPr>
          </a:p>
          <a:p>
            <a:pPr marL="285750" indent="-285750">
              <a:buFont typeface="Arial" panose="020B0604020202020204" pitchFamily="34" charset="0"/>
              <a:buChar char="•"/>
            </a:pPr>
            <a:endParaRPr>
              <a:sym typeface="+mn-ea"/>
            </a:endParaRPr>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任务：推导自定义的</a:t>
            </a:r>
            <a:r>
              <a:rPr lang="en-US" altLang="zh-CN">
                <a:sym typeface="+mn-ea"/>
              </a:rPr>
              <a:t>D</a:t>
            </a:r>
            <a:br>
              <a:rPr lang="en-US" altLang="zh-CN">
                <a:sym typeface="+mn-ea"/>
              </a:rPr>
            </a:br>
            <a:r>
              <a:rPr>
                <a:sym typeface="+mn-ea"/>
              </a:rPr>
              <a:t>是否有形状不变性？</a:t>
            </a:r>
            <a:br>
              <a:rPr>
                <a:sym typeface="+mn-ea"/>
              </a:rPr>
            </a:br>
            <a:r>
              <a:rPr>
                <a:sym typeface="+mn-ea"/>
              </a:rPr>
              <a:t>求出</a:t>
            </a:r>
            <a:r>
              <a:rPr>
                <a:sym typeface="+mn-ea"/>
              </a:rPr>
              <a:t>各向异性？</a:t>
            </a:r>
            <a:endParaRPr>
              <a:sym typeface="+mn-ea"/>
            </a:endParaRPr>
          </a:p>
          <a:p>
            <a:pPr marL="285750" indent="-285750">
              <a:buFont typeface="Arial" panose="020B0604020202020204" pitchFamily="34" charset="0"/>
              <a:buChar char="•"/>
            </a:pPr>
            <a:r>
              <a:rPr>
                <a:sym typeface="+mn-ea"/>
              </a:rPr>
              <a:t>任务：根据</a:t>
            </a:r>
            <a:r>
              <a:rPr lang="en-US" altLang="zh-CN">
                <a:sym typeface="+mn-ea"/>
              </a:rPr>
              <a:t>D</a:t>
            </a:r>
            <a:r>
              <a:rPr>
                <a:sym typeface="+mn-ea"/>
              </a:rPr>
              <a:t>推导</a:t>
            </a:r>
            <a:r>
              <a:rPr lang="en-US" altLang="zh-CN">
                <a:sym typeface="+mn-ea"/>
              </a:rPr>
              <a:t>G</a:t>
            </a:r>
            <a:r>
              <a:rPr>
                <a:sym typeface="+mn-ea"/>
              </a:rPr>
              <a:t>、</a:t>
            </a:r>
            <a:r>
              <a:rPr lang="en-US" altLang="zh-CN">
                <a:sym typeface="+mn-ea"/>
              </a:rPr>
              <a:t>pdf</a:t>
            </a:r>
            <a:r>
              <a:rPr>
                <a:sym typeface="+mn-ea"/>
              </a:rPr>
              <a:t>，渲染出结果（一个球，一个</a:t>
            </a:r>
            <a:r>
              <a:rPr>
                <a:sym typeface="+mn-ea"/>
              </a:rPr>
              <a:t>矩形光）</a:t>
            </a:r>
            <a:br>
              <a:rPr>
                <a:sym typeface="+mn-ea"/>
              </a:rPr>
            </a:br>
            <a:r>
              <a:rPr>
                <a:sym typeface="+mn-ea"/>
              </a:rPr>
              <a:t>各向同性、各向异性</a:t>
            </a:r>
            <a:endParaRPr>
              <a:sym typeface="+mn-ea"/>
            </a:endParaRPr>
          </a:p>
          <a:p>
            <a:pPr marL="285750" indent="-285750">
              <a:buFont typeface="Arial" panose="020B0604020202020204" pitchFamily="34" charset="0"/>
              <a:buChar char="•"/>
            </a:pPr>
            <a:r>
              <a:rPr>
                <a:sym typeface="+mn-ea"/>
              </a:rPr>
              <a:t>任务：</a:t>
            </a:r>
            <a:r>
              <a:rPr lang="en-US" altLang="zh-CN">
                <a:sym typeface="+mn-ea"/>
              </a:rPr>
              <a:t> </a:t>
            </a:r>
            <a:r>
              <a:rPr>
                <a:sym typeface="+mn-ea"/>
              </a:rPr>
              <a:t>使用</a:t>
            </a:r>
            <a:r>
              <a:rPr lang="en-US" altLang="zh-CN">
                <a:sym typeface="+mn-ea"/>
              </a:rPr>
              <a:t>GGX</a:t>
            </a:r>
            <a:r>
              <a:rPr>
                <a:sym typeface="+mn-ea"/>
              </a:rPr>
              <a:t>的</a:t>
            </a:r>
            <a:r>
              <a:rPr lang="en-US" altLang="zh-CN">
                <a:sym typeface="+mn-ea"/>
              </a:rPr>
              <a:t>D</a:t>
            </a:r>
            <a:r>
              <a:rPr>
                <a:sym typeface="+mn-ea"/>
              </a:rPr>
              <a:t>、</a:t>
            </a:r>
            <a:r>
              <a:rPr lang="en-US" altLang="zh-CN">
                <a:sym typeface="+mn-ea"/>
              </a:rPr>
              <a:t>G</a:t>
            </a:r>
            <a:r>
              <a:rPr>
                <a:sym typeface="+mn-ea"/>
              </a:rPr>
              <a:t>、</a:t>
            </a:r>
            <a:r>
              <a:rPr lang="en-US" altLang="zh-CN">
                <a:sym typeface="+mn-ea"/>
              </a:rPr>
              <a:t>pdf</a:t>
            </a:r>
            <a:r>
              <a:rPr>
                <a:sym typeface="+mn-ea"/>
              </a:rPr>
              <a:t>，渲染出结果</a:t>
            </a:r>
            <a:r>
              <a:rPr>
                <a:sym typeface="+mn-ea"/>
              </a:rPr>
              <a:t>（一个球，一个矩形光），进行对比</a:t>
            </a:r>
            <a:br>
              <a:rPr>
                <a:sym typeface="+mn-ea"/>
              </a:rPr>
            </a:br>
            <a:r>
              <a:rPr>
                <a:sym typeface="+mn-ea"/>
              </a:rPr>
              <a:t>各向同性、各向异性</a:t>
            </a:r>
            <a:endParaRPr>
              <a:sym typeface="+mn-ea"/>
            </a:endParaRPr>
          </a:p>
          <a:p>
            <a:endParaRPr lang="zh-CN" altLang="en-US"/>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先推导整体框架，再给出每个部分的推导（如</a:t>
            </a:r>
            <a:r>
              <a:rPr lang="en-US" altLang="zh-CN"/>
              <a:t>NDF</a:t>
            </a:r>
            <a:r>
              <a:t>、</a:t>
            </a:r>
            <a:r>
              <a:rPr lang="en-US" altLang="zh-CN"/>
              <a:t>G</a:t>
            </a:r>
            <a:r>
              <a:t>、</a:t>
            </a:r>
            <a:r>
              <a:rPr lang="en-US" altLang="zh-CN"/>
              <a:t>F</a:t>
            </a:r>
            <a:r>
              <a:t>、</a:t>
            </a:r>
            <a:r>
              <a:rPr lang="en-US" altLang="zh-CN"/>
              <a:t>pdf</a:t>
            </a:r>
            <a:r>
              <a:t>等</a:t>
            </a:r>
            <a:r>
              <a:rPr lang="zh-CN" altLang="en-US"/>
              <a:t>）</a:t>
            </a:r>
            <a:endParaRPr lang="zh-CN" altLang="en-US"/>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lvl="1">
              <a:buFont typeface="Arial" panose="020B0604020202020204" pitchFamily="34" charset="0"/>
            </a:pPr>
            <a:r>
              <a:rPr lang="zh-CN" altLang="en-US"/>
              <a:t>如何求</a:t>
            </a:r>
            <a:r>
              <a:rPr lang="en-US" altLang="zh-CN"/>
              <a:t>Λ(ω)</a:t>
            </a:r>
            <a:r>
              <a:rPr lang="en-US" altLang="zh-CN" sz="2000"/>
              <a:t>?</a:t>
            </a:r>
            <a:endParaRPr lang="en-US" altLang="zh-CN" sz="2000"/>
          </a:p>
          <a:p>
            <a:pPr lvl="1">
              <a:buFont typeface="Arial" panose="020B0604020202020204" pitchFamily="34" charset="0"/>
            </a:pPr>
            <a:r>
              <a:rPr lang="en-US" altLang="zh-CN" sz="2000"/>
              <a:t>refer to:https://hal.inria.fr/hal-00858220v1/file/supplemental.pdf </a:t>
            </a:r>
            <a:endParaRPr lang="en-US" altLang="zh-CN" sz="2000"/>
          </a:p>
          <a:p>
            <a:pPr lvl="1">
              <a:buFont typeface="Arial" panose="020B0604020202020204" pitchFamily="34" charset="0"/>
            </a:pPr>
            <a:r>
              <a:rPr lang="en-US" altLang="zh-CN" sz="2000"/>
              <a:t>http://www.sztemple.cc/articles/pbr%E7%90%86%E8%AE%BA%E4%BD%93%E7%B3%BB%E6%95%B4%E7%90%86%EF%BC%88%E4%BA%8C%EF%BC%89%EF%BC%9A%E5%90%84%E5%90%91%E5%BC%82%E6%80%A7</a:t>
            </a:r>
            <a:endParaRPr lang="en-US" altLang="zh-CN" sz="2000"/>
          </a:p>
          <a:p>
            <a:pPr lvl="1">
              <a:buFont typeface="Arial" panose="020B0604020202020204" pitchFamily="34" charset="0"/>
            </a:pPr>
            <a:r>
              <a:rPr lang="en-US" altLang="zh-CN" sz="2000"/>
              <a:t>https://www.cs.cornell.edu/~srm/publications/EGSR07-btdf.pdf#page=12&amp;zoom=100,96,297</a:t>
            </a:r>
            <a:endParaRPr lang="en-US" altLang="zh-CN" sz="2000"/>
          </a:p>
          <a:p>
            <a:pPr lvl="1">
              <a:buFont typeface="Arial" panose="020B0604020202020204" pitchFamily="34" charset="0"/>
            </a:pPr>
            <a:endParaRPr lang="en-US" altLang="zh-CN"/>
          </a:p>
        </p:txBody>
      </p:sp>
      <p:sp>
        <p:nvSpPr>
          <p:cNvPr id="3" name="标题 2"/>
          <p:cNvSpPr>
            <a:spLocks noGrp="1"/>
          </p:cNvSpPr>
          <p:nvPr>
            <p:ph type="title"/>
          </p:nvPr>
        </p:nvSpPr>
        <p:spPr/>
        <p:txBody>
          <a:bodyPr/>
          <a:p>
            <a:r>
              <a:rPr>
                <a:sym typeface="+mn-ea"/>
              </a:rPr>
              <a:t>如何根据</a:t>
            </a:r>
            <a:r>
              <a:rPr lang="en-US" altLang="zh-CN">
                <a:sym typeface="+mn-ea"/>
              </a:rPr>
              <a:t>NDF</a:t>
            </a:r>
            <a:r>
              <a:rPr>
                <a:sym typeface="+mn-ea"/>
              </a:rPr>
              <a:t>推导</a:t>
            </a:r>
            <a:r>
              <a:rPr lang="en-US" altLang="zh-CN">
                <a:sym typeface="+mn-ea"/>
              </a:rPr>
              <a:t>G?</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本课学习微表面模型，它能够用来计算</a:t>
            </a:r>
            <a:r>
              <a:rPr>
                <a:sym typeface="+mn-ea"/>
              </a:rPr>
              <a:t>光泽表面</a:t>
            </a:r>
            <a:r>
              <a:rPr>
                <a:sym typeface="+mn-ea"/>
              </a:rPr>
              <a:t>上一点的</a:t>
            </a:r>
            <a:r>
              <a:rPr>
                <a:sym typeface="+mn-ea"/>
              </a:rPr>
              <a:t>辐射亮度</a:t>
            </a:r>
            <a:endParaRPr>
              <a:sym typeface="+mn-ea"/>
            </a:endParaRPr>
          </a:p>
          <a:p>
            <a:pPr>
              <a:buFont typeface="Arial" panose="020B0604020202020204" pitchFamily="34" charset="0"/>
            </a:pPr>
            <a:endParaRPr>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为什么要学习本课？</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281930" y="2550795"/>
            <a:ext cx="4873625" cy="326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2087880" y="2947035"/>
            <a:ext cx="2571750" cy="2266950"/>
          </a:xfrm>
          <a:prstGeom prst="rect">
            <a:avLst/>
          </a:prstGeom>
        </p:spPr>
      </p:pic>
    </p:spTree>
    <p:custDataLst>
      <p:tags r:id="rId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669925" y="1607185"/>
            <a:ext cx="10852150" cy="4553585"/>
          </a:xfrm>
        </p:spPr>
        <p:txBody>
          <a:bodyPr/>
          <a:p>
            <a:pPr marL="342900" lvl="0" indent="-342900">
              <a:buFont typeface="Arial" panose="020B0604020202020204" pitchFamily="34" charset="0"/>
              <a:buChar char="•"/>
            </a:pPr>
            <a:r>
              <a:rPr lang="en-US" altLang="zh-CN">
                <a:sym typeface="+mn-ea"/>
              </a:rPr>
              <a:t>在之前的讨论中，我们都是把NDF看成关于微面元法线方向h和表面法线方向n的函数。事实上，我们也可以从另一个角度看待NDF，即把其看成关于微面元斜率分布的函数</a:t>
            </a:r>
            <a:endParaRPr lang="en-US" altLang="zh-CN">
              <a:sym typeface="+mn-ea"/>
            </a:endParaRPr>
          </a:p>
          <a:p>
            <a:pPr marL="342900" lvl="0" indent="-342900">
              <a:buFont typeface="Arial" panose="020B0604020202020204" pitchFamily="34" charset="0"/>
              <a:buChar char="•"/>
            </a:pPr>
            <a:endParaRPr lang="en-US" altLang="zh-CN"/>
          </a:p>
          <a:p>
            <a:pPr marL="342900" lvl="0" indent="-342900">
              <a:buFont typeface="Arial" panose="020B0604020202020204" pitchFamily="34" charset="0"/>
              <a:buChar char="•"/>
            </a:pPr>
            <a:r>
              <a:t>推导中，有两步不知道为什么！可以在课堂中作为</a:t>
            </a:r>
            <a:r>
              <a:t>遗留问题！</a:t>
            </a:r>
          </a:p>
          <a:p>
            <a:pPr marL="342900" lvl="0" indent="-342900">
              <a:buFont typeface="Arial" panose="020B0604020202020204" pitchFamily="34" charset="0"/>
              <a:buChar char="•"/>
            </a:pPr>
            <a:r>
              <a:t>说清楚推导的思路和</a:t>
            </a:r>
            <a:r>
              <a:t>参考资料</a:t>
            </a:r>
          </a:p>
        </p:txBody>
      </p:sp>
      <p:sp>
        <p:nvSpPr>
          <p:cNvPr id="3" name="标题 2"/>
          <p:cNvSpPr>
            <a:spLocks noGrp="1"/>
          </p:cNvSpPr>
          <p:nvPr>
            <p:ph type="title"/>
          </p:nvPr>
        </p:nvSpPr>
        <p:spPr/>
        <p:txBody>
          <a:bodyPr/>
          <a:p>
            <a:r>
              <a:rPr>
                <a:sym typeface="+mn-ea"/>
              </a:rPr>
              <a:t>如何根据</a:t>
            </a:r>
            <a:r>
              <a:rPr lang="en-US" altLang="zh-CN">
                <a:sym typeface="+mn-ea"/>
              </a:rPr>
              <a:t>NDF</a:t>
            </a:r>
            <a:r>
              <a:rPr>
                <a:sym typeface="+mn-ea"/>
              </a:rPr>
              <a:t>推导</a:t>
            </a:r>
            <a:r>
              <a:rPr lang="en-US" altLang="zh-CN">
                <a:sym typeface="+mn-ea"/>
              </a:rPr>
              <a:t>G?</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en-US" altLang="zh-CN"/>
              <a:t>refer to:</a:t>
            </a:r>
            <a:br>
              <a:rPr lang="en-US" altLang="zh-CN"/>
            </a:br>
            <a:r>
              <a:rPr lang="en-US" altLang="zh-CN"/>
              <a:t>https://citeseerx.ist.psu.edu/viewdoc/download?doi=10.1.1.50.2297&amp;rep=rep1&amp;type=pdf</a:t>
            </a:r>
            <a:endParaRPr lang="en-US" altLang="zh-CN"/>
          </a:p>
          <a:p>
            <a:pPr marL="342900" lvl="0" indent="-342900">
              <a:buFont typeface="Arial" panose="020B0604020202020204" pitchFamily="34" charset="0"/>
              <a:buChar char="•"/>
            </a:pPr>
            <a:r>
              <a:rPr>
                <a:sym typeface="+mn-ea"/>
              </a:rPr>
              <a:t>说清楚推导的思路和参考资料</a:t>
            </a:r>
            <a:endParaRPr>
              <a:sym typeface="+mn-ea"/>
            </a:endParaRPr>
          </a:p>
        </p:txBody>
      </p:sp>
      <p:sp>
        <p:nvSpPr>
          <p:cNvPr id="3" name="标题 2"/>
          <p:cNvSpPr>
            <a:spLocks noGrp="1"/>
          </p:cNvSpPr>
          <p:nvPr>
            <p:ph type="title"/>
          </p:nvPr>
        </p:nvSpPr>
        <p:spPr/>
        <p:txBody>
          <a:bodyPr/>
          <a:p>
            <a:r>
              <a:rPr lang="en-US" altLang="zh-CN">
                <a:sym typeface="+mn-ea"/>
              </a:rPr>
              <a:t>Fr</a:t>
            </a:r>
            <a:r>
              <a:rPr>
                <a:sym typeface="+mn-ea"/>
              </a:rPr>
              <a:t>如何推导的？</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en-US" altLang="zh-CN"/>
              <a:t>refer to:</a:t>
            </a:r>
            <a:endParaRPr lang="en-US" altLang="zh-CN"/>
          </a:p>
          <a:p>
            <a:pPr marL="285750" indent="-285750">
              <a:buFont typeface="Arial" panose="020B0604020202020204" pitchFamily="34" charset="0"/>
              <a:buChar char="•"/>
            </a:pPr>
            <a:r>
              <a:rPr lang="en-US" altLang="zh-CN"/>
              <a:t>https://agraphicsguy.wordpress.com/2015/11/01/sampling-microfacet-brdf/</a:t>
            </a:r>
            <a:endParaRPr lang="en-US" altLang="zh-CN"/>
          </a:p>
          <a:p>
            <a:pPr marL="285750" indent="-285750">
              <a:buFont typeface="Arial" panose="020B0604020202020204" pitchFamily="34" charset="0"/>
              <a:buChar char="•"/>
            </a:pPr>
            <a:r>
              <a:rPr lang="en-US" altLang="zh-CN"/>
              <a:t>https://www.graphics.cornell.edu/~bjw/wardnotes.pdf</a:t>
            </a:r>
            <a:endParaRPr lang="en-US" altLang="zh-CN"/>
          </a:p>
          <a:p>
            <a:pPr marL="285750" indent="-285750">
              <a:buFont typeface="Arial" panose="020B0604020202020204" pitchFamily="34" charset="0"/>
              <a:buChar char="•"/>
            </a:pPr>
            <a:r>
              <a:rPr lang="en-US" altLang="zh-CN"/>
              <a:t>https://schuttejoe.github.io/post/ggximportancesamplingpart1/</a:t>
            </a:r>
            <a:endParaRPr lang="en-US" altLang="zh-CN"/>
          </a:p>
        </p:txBody>
      </p:sp>
      <p:sp>
        <p:nvSpPr>
          <p:cNvPr id="3" name="标题 2"/>
          <p:cNvSpPr>
            <a:spLocks noGrp="1"/>
          </p:cNvSpPr>
          <p:nvPr>
            <p:ph type="title"/>
          </p:nvPr>
        </p:nvSpPr>
        <p:spPr/>
        <p:txBody>
          <a:bodyPr/>
          <a:p>
            <a:r>
              <a:rPr lang="en-US" altLang="zh-CN">
                <a:sym typeface="+mn-ea"/>
              </a:rPr>
              <a:t>pdf &amp;&amp; </a:t>
            </a:r>
            <a:r>
              <a:rPr lang="en-US" altLang="zh-CN">
                <a:sym typeface="+mn-ea"/>
              </a:rPr>
              <a:t>sample scatter direction?</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各向同性、</a:t>
            </a:r>
            <a:r>
              <a:rPr lang="en-US" altLang="zh-CN"/>
              <a:t>各向异性</a:t>
            </a:r>
            <a:r>
              <a:t>（目前只实现</a:t>
            </a:r>
            <a:r>
              <a:t>各向同性）</a:t>
            </a:r>
          </a:p>
          <a:p>
            <a:pPr marL="285750" indent="-285750">
              <a:buFont typeface="Arial" panose="020B0604020202020204" pitchFamily="34" charset="0"/>
              <a:buChar char="•"/>
            </a:pPr>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为什么用Smith联合遮蔽-阴影函数？</a:t>
            </a:r>
          </a:p>
          <a:p>
            <a:pPr marL="742950" lvl="1" indent="-285750">
              <a:buFont typeface="Arial" panose="020B0604020202020204" pitchFamily="34" charset="0"/>
              <a:buChar char="•"/>
            </a:pPr>
            <a:r>
              <a:t>阴影（Shadowing）表示微平面对入射光的遮挡，一般为对光源方向L而言。</a:t>
            </a:r>
          </a:p>
          <a:p>
            <a:pPr marL="742950" lvl="1" indent="-285750">
              <a:buFont typeface="Arial" panose="020B0604020202020204" pitchFamily="34" charset="0"/>
              <a:buChar char="•"/>
            </a:pPr>
            <a:r>
              <a:t>遮蔽（masking）表示微平面对出射光的遮挡，一般为对观察方向V而言。</a:t>
            </a:r>
          </a:p>
          <a:p>
            <a:pPr marL="742950" lvl="1" indent="-285750">
              <a:buFont typeface="Arial" panose="020B0604020202020204" pitchFamily="34" charset="0"/>
              <a:buChar char="•"/>
            </a:pPr>
            <a:r>
              <a:rPr lang="en-US"/>
              <a:t>refer to https://zhuanlan.zhihu.com/p/81708753</a:t>
            </a:r>
            <a:endParaRPr lang="en-US"/>
          </a:p>
          <a:p>
            <a:pPr lvl="1">
              <a:buFont typeface="Arial" panose="020B0604020202020204" pitchFamily="34" charset="0"/>
            </a:pPr>
            <a:br>
              <a:rPr lang="en-US"/>
            </a:br>
            <a:r>
              <a:rPr lang="zh-CN" altLang="en-US"/>
              <a:t>目前使用分离的形式！</a:t>
            </a:r>
            <a:endParaRPr lang="en-US"/>
          </a:p>
          <a:p>
            <a:pPr marL="285750" indent="-285750">
              <a:buFont typeface="Arial" panose="020B0604020202020204" pitchFamily="34" charset="0"/>
              <a:buChar char="•"/>
            </a:pPr>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电解质</a:t>
            </a:r>
            <a:endParaRPr lang="zh-CN" altLang="en-US"/>
          </a:p>
          <a:p>
            <a:pPr marL="285750" indent="-285750">
              <a:buFont typeface="Arial" panose="020B0604020202020204" pitchFamily="34" charset="0"/>
              <a:buChar char="•"/>
            </a:pPr>
            <a:r>
              <a:rPr lang="zh-CN" altLang="en-US"/>
              <a:t>导体</a:t>
            </a:r>
            <a:endParaRPr lang="zh-CN" altLang="en-US"/>
          </a:p>
        </p:txBody>
      </p:sp>
      <p:sp>
        <p:nvSpPr>
          <p:cNvPr id="3" name="标题 2"/>
          <p:cNvSpPr>
            <a:spLocks noGrp="1"/>
          </p:cNvSpPr>
          <p:nvPr>
            <p:ph type="title"/>
          </p:nvPr>
        </p:nvSpPr>
        <p:spPr/>
        <p:txBody>
          <a:bodyPr/>
          <a:p>
            <a:r>
              <a:rPr lang="en-US" altLang="zh-CN">
                <a:sym typeface="+mn-ea"/>
              </a:rPr>
              <a:t>Fr</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通过</a:t>
            </a:r>
            <a:r>
              <a:rPr lang="en-US" altLang="zh-CN"/>
              <a:t>lo=fr(wo)li</a:t>
            </a:r>
            <a:r>
              <a:t>，来</a:t>
            </a:r>
            <a:r>
              <a:t>证明</a:t>
            </a:r>
          </a:p>
          <a:p>
            <a:pPr marL="285750" indent="-285750">
              <a:buFont typeface="Arial" panose="020B0604020202020204" pitchFamily="34" charset="0"/>
              <a:buChar char="•"/>
            </a:pPr>
            <a:r>
              <a:rPr lang="en-US" altLang="zh-CN"/>
              <a:t>NDF</a:t>
            </a:r>
            <a:r>
              <a:t>的历史、</a:t>
            </a:r>
            <a:r>
              <a:t>推导</a:t>
            </a:r>
          </a:p>
          <a:p>
            <a:pPr marL="285750" indent="-285750">
              <a:buFont typeface="Arial" panose="020B0604020202020204" pitchFamily="34" charset="0"/>
              <a:buChar char="•"/>
            </a:pPr>
            <a:r>
              <a:t>如何根据</a:t>
            </a:r>
            <a:r>
              <a:rPr lang="en-US" altLang="zh-CN"/>
              <a:t>NDF</a:t>
            </a:r>
            <a:r>
              <a:t>推导</a:t>
            </a:r>
            <a:r>
              <a:rPr lang="en-US" altLang="zh-CN"/>
              <a:t>G?</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alpha</a:t>
            </a:r>
            <a:r>
              <a:t>与微表面的关系。</a:t>
            </a:r>
            <a:r>
              <a:rPr lang="en-US" altLang="zh-CN"/>
              <a:t>refer to:</a:t>
            </a:r>
            <a:endParaRPr lang="en-US" altLang="zh-CN"/>
          </a:p>
          <a:p>
            <a:pPr marL="742950" lvl="1" indent="-285750">
              <a:buFont typeface="Arial" panose="020B0604020202020204" pitchFamily="34" charset="0"/>
              <a:buChar char="•"/>
            </a:pPr>
            <a:r>
              <a:rPr lang="en-US" altLang="zh-CN">
                <a:sym typeface="+mn-ea"/>
              </a:rPr>
              <a:t>gltf-&gt;BRDF</a:t>
            </a:r>
            <a:endParaRPr lang="en-US" altLang="zh-CN">
              <a:sym typeface="+mn-ea"/>
            </a:endParaRPr>
          </a:p>
          <a:p>
            <a:pPr marL="742950" lvl="1" indent="-285750">
              <a:buFont typeface="Arial" panose="020B0604020202020204" pitchFamily="34" charset="0"/>
              <a:buChar char="•"/>
            </a:pPr>
            <a:r>
              <a:rPr lang="en-US" altLang="zh-CN">
                <a:sym typeface="+mn-ea"/>
              </a:rPr>
              <a:t>https://zhuanlan.zhihu.com/p/69380665 -&gt;对于形状不变的NDF，缩放粗糙度参数相当于通过倒数拉伸微观几何,如下图所示。</a:t>
            </a:r>
            <a:endParaRPr lang="en-US" altLang="zh-CN">
              <a:sym typeface="+mn-ea"/>
            </a:endParaRPr>
          </a:p>
          <a:p>
            <a:pPr marL="285750" indent="-285750">
              <a:buFont typeface="Arial" panose="020B0604020202020204" pitchFamily="34" charset="0"/>
              <a:buChar char="•"/>
            </a:pPr>
          </a:p>
        </p:txBody>
      </p:sp>
      <p:sp>
        <p:nvSpPr>
          <p:cNvPr id="3" name="标题 2"/>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3478530" y="1626235"/>
            <a:ext cx="2609850" cy="5905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p>
          <a:p>
            <a:pPr marL="285750" indent="-285750">
              <a:buFont typeface="Arial" panose="020B0604020202020204" pitchFamily="34" charset="0"/>
              <a:buChar char="•"/>
            </a:pPr>
            <a:r>
              <a:rPr lang="en-US" altLang="zh-CN"/>
              <a:t>gltf-&gt;BRDF</a:t>
            </a:r>
            <a:endParaRPr lang="en-US" altLang="zh-CN"/>
          </a:p>
          <a:p>
            <a:pPr marL="285750" indent="-285750">
              <a:buFont typeface="Arial" panose="020B0604020202020204" pitchFamily="34" charset="0"/>
              <a:buChar char="•"/>
            </a:pPr>
          </a:p>
        </p:txBody>
      </p:sp>
      <p:sp>
        <p:nvSpPr>
          <p:cNvPr id="3" name="标题 2"/>
          <p:cNvSpPr>
            <a:spLocks noGrp="1"/>
          </p:cNvSpPr>
          <p:nvPr>
            <p:ph type="title"/>
          </p:nvPr>
        </p:nvSpPr>
        <p:spPr/>
        <p:txBody>
          <a:bodyPr/>
          <a:p>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您学到了什么？</a:t>
            </a:r>
            <a:br>
              <a:rPr>
                <a:sym typeface="+mn-ea"/>
              </a:rPr>
            </a:br>
            <a:r>
              <a:rPr lang="en-US" altLang="zh-CN">
                <a:sym typeface="+mn-ea"/>
              </a:rPr>
              <a:t>- </a:t>
            </a:r>
            <a:r>
              <a:rPr>
                <a:sym typeface="+mn-ea"/>
              </a:rPr>
              <a:t>回答所有的</a:t>
            </a:r>
            <a:r>
              <a:rPr>
                <a:sym typeface="+mn-ea"/>
              </a:rPr>
              <a:t>主问题</a:t>
            </a:r>
            <a:endParaRPr>
              <a:sym typeface="+mn-ea"/>
            </a:endParaRPr>
          </a:p>
          <a:p>
            <a:pPr marL="285750" indent="-285750">
              <a:buFont typeface="Arial" panose="020B0604020202020204" pitchFamily="34" charset="0"/>
              <a:buChar char="•"/>
            </a:pPr>
          </a:p>
          <a:p>
            <a:pPr marL="285750" indent="-285750">
              <a:buFont typeface="Arial" panose="020B0604020202020204" pitchFamily="34" charset="0"/>
              <a:buChar char="•"/>
            </a:pPr>
            <a:r>
              <a:rPr>
                <a:sym typeface="+mn-ea"/>
              </a:rPr>
              <a:t>开始回答</a:t>
            </a:r>
            <a:br>
              <a:rPr>
                <a:sym typeface="+mn-ea"/>
              </a:rPr>
            </a:br>
            <a:r>
              <a:rPr lang="en-US" altLang="zh-CN">
                <a:sym typeface="+mn-ea"/>
              </a:rPr>
              <a:t>- </a:t>
            </a:r>
            <a:r>
              <a:rPr>
                <a:sym typeface="+mn-ea"/>
              </a:rPr>
              <a:t>自学</a:t>
            </a:r>
            <a:br>
              <a:rPr>
                <a:sym typeface="+mn-ea"/>
              </a:rPr>
            </a:br>
            <a:r>
              <a:rPr lang="en-US" altLang="zh-CN">
                <a:sym typeface="+mn-ea"/>
              </a:rPr>
              <a:t>- </a:t>
            </a:r>
            <a:r>
              <a:rPr>
                <a:sym typeface="+mn-ea"/>
              </a:rPr>
              <a:t>展学</a:t>
            </a:r>
            <a:endParaRPr>
              <a:sym typeface="+mn-ea"/>
            </a:endParaRPr>
          </a:p>
          <a:p>
            <a:pPr marL="285750" indent="-285750">
              <a:buFont typeface="Arial" panose="020B0604020202020204" pitchFamily="34" charset="0"/>
              <a:buChar char="•"/>
            </a:pPr>
          </a:p>
        </p:txBody>
      </p:sp>
      <p:sp>
        <p:nvSpPr>
          <p:cNvPr id="3" name="标题 2"/>
          <p:cNvSpPr>
            <a:spLocks noGrp="1"/>
          </p:cNvSpPr>
          <p:nvPr>
            <p:ph type="title"/>
          </p:nvPr>
        </p:nvSpPr>
        <p:spPr/>
        <p:txBody>
          <a:bodyPr/>
          <a:p>
            <a:r>
              <a:rPr lang="zh-CN" altLang="en-US"/>
              <a:t>总结</a:t>
            </a:r>
            <a:endParaRPr lang="zh-CN" altLang="en-US"/>
          </a:p>
        </p:txBody>
      </p:sp>
      <p:graphicFrame>
        <p:nvGraphicFramePr>
          <p:cNvPr id="4" name="对象 3">
            <a:hlinkClick r:id="" action="ppaction://ole?verb="/>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spid="_x0000_s4097" name="" r:id="rId1" imgW="914400" imgH="368300" progId="Equation.KSEE3">
                  <p:embed/>
                </p:oleObj>
              </mc:Choice>
              <mc:Fallback>
                <p:oleObj name="" r:id="rId1" imgW="914400" imgH="368300" progId="Equation.KSEE3">
                  <p:embed/>
                  <p:pic>
                    <p:nvPicPr>
                      <p:cNvPr id="0" name="图片 4096"/>
                      <p:cNvPicPr/>
                      <p:nvPr/>
                    </p:nvPicPr>
                    <p:blipFill>
                      <a:blip r:embed="rId2"/>
                      <a:stretch>
                        <a:fillRect/>
                      </a:stretch>
                    </p:blipFill>
                    <p:spPr>
                      <a:xfrm>
                        <a:off x="5638800" y="3244850"/>
                        <a:ext cx="914400" cy="368300"/>
                      </a:xfrm>
                      <a:prstGeom prst="rect">
                        <a:avLst/>
                      </a:prstGeom>
                    </p:spPr>
                  </p:pic>
                </p:oleObj>
              </mc:Fallback>
            </mc:AlternateContent>
          </a:graphicData>
        </a:graphic>
      </p:graphicFrame>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微表面模型假定物体表面是由一系列朝向各异的微小镜面组成的</a:t>
            </a:r>
            <a:endParaRPr>
              <a:sym typeface="+mn-ea"/>
            </a:endParaRPr>
          </a:p>
          <a:p>
            <a:pPr marL="285750" indent="-285750">
              <a:buFont typeface="Arial" panose="020B0604020202020204" pitchFamily="34" charset="0"/>
              <a:buChar char="•"/>
            </a:pPr>
            <a:r>
              <a:rPr>
                <a:sym typeface="+mn-ea"/>
              </a:rPr>
              <a:t>各个微小镜面的朝向分布越分散，则宏观的物体表面就会越粗糙；若越集中，则物体表面就会越光滑</a:t>
            </a:r>
            <a:endParaRPr lang="zh-CN" altLang="en-US"/>
          </a:p>
          <a:p>
            <a:pPr>
              <a:buFont typeface="Arial" panose="020B0604020202020204" pitchFamily="34" charset="0"/>
            </a:pPr>
            <a:endParaRPr>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为什么要学习本课？</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2686050" y="2792095"/>
            <a:ext cx="6819900" cy="3082290"/>
          </a:xfrm>
          <a:prstGeom prst="rect">
            <a:avLst/>
          </a:prstGeom>
        </p:spPr>
      </p:pic>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学生提问考老师</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老师提问考学生</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hlinkClick r:id="rId1" action="ppaction://hlinkfile"/>
              </a:rPr>
              <a:t>计算机图形学（二）——微表面模型</a:t>
            </a:r>
            <a:endParaRPr>
              <a:sym typeface="+mn-ea"/>
              <a:hlinkClick r:id="rId1" action="ppaction://hlinkfile"/>
            </a:endParaRPr>
          </a:p>
          <a:p>
            <a:pPr marL="285750" indent="-285750">
              <a:buFont typeface="Arial" panose="020B0604020202020204" pitchFamily="34" charset="0"/>
              <a:buChar char="•"/>
            </a:pPr>
            <a:r>
              <a:rPr lang="en-US" altLang="zh-CN">
                <a:sym typeface="+mn-ea"/>
                <a:hlinkClick r:id="rId2" action="ppaction://hlinkfile"/>
              </a:rPr>
              <a:t>基于物理的渲染：微平面理论(Cook-Torrance BRDF推导)</a:t>
            </a:r>
            <a:endParaRPr lang="en-US" altLang="zh-CN">
              <a:sym typeface="+mn-ea"/>
              <a:hlinkClick r:id="rId2" action="ppaction://hlinkfile"/>
            </a:endParaRPr>
          </a:p>
          <a:p>
            <a:pPr marL="285750" indent="-285750">
              <a:buFont typeface="Arial" panose="020B0604020202020204" pitchFamily="34" charset="0"/>
              <a:buChar char="•"/>
            </a:pPr>
            <a:endParaRPr>
              <a:sym typeface="+mn-ea"/>
            </a:endParaRPr>
          </a:p>
          <a:p>
            <a:pPr marL="285750" indent="-285750">
              <a:buFont typeface="Arial" panose="020B0604020202020204" pitchFamily="34" charset="0"/>
              <a:buChar char="•"/>
            </a:pPr>
            <a:endParaRPr>
              <a:sym typeface="+mn-ea"/>
            </a:endParaRPr>
          </a:p>
          <a:p>
            <a:pPr marL="285750" indent="-285750">
              <a:buFont typeface="Arial" panose="020B0604020202020204" pitchFamily="34" charset="0"/>
              <a:buChar char="•"/>
            </a:pPr>
            <a:endParaRPr>
              <a:sym typeface="+mn-ea"/>
            </a:endParaRPr>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hlinkClick r:id="rId1" action="ppaction://hlinkfile"/>
              </a:rPr>
              <a:t>【基于物理的渲染（PBR）白皮书】（四）法线分布函数相关总结</a:t>
            </a:r>
            <a:endParaRPr>
              <a:sym typeface="+mn-ea"/>
              <a:hlinkClick r:id="rId1" action="ppaction://hlinkfile"/>
            </a:endParaRPr>
          </a:p>
          <a:p>
            <a:pPr marL="285750" indent="-285750">
              <a:buFont typeface="Arial" panose="020B0604020202020204" pitchFamily="34" charset="0"/>
              <a:buChar char="•"/>
            </a:pPr>
            <a:r>
              <a:rPr>
                <a:sym typeface="+mn-ea"/>
                <a:hlinkClick r:id="rId2" action="ppaction://hlinkfile"/>
              </a:rPr>
              <a:t>【基于物理的渲染（PBR）白皮书】（五）几何函数相关总结</a:t>
            </a:r>
            <a:endParaRPr>
              <a:sym typeface="+mn-ea"/>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无</a:t>
            </a:r>
            <a:endParaRPr>
              <a:sym typeface="+mn-ea"/>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无</a:t>
            </a:r>
            <a:endParaRPr lang="zh-CN" altLang="en-US"/>
          </a:p>
        </p:txBody>
      </p:sp>
      <p:sp>
        <p:nvSpPr>
          <p:cNvPr id="3" name="标题 2"/>
          <p:cNvSpPr>
            <a:spLocks noGrp="1"/>
          </p:cNvSpPr>
          <p:nvPr>
            <p:ph type="title"/>
          </p:nvPr>
        </p:nvSpPr>
        <p:spPr/>
        <p:txBody>
          <a:bodyPr/>
          <a:p>
            <a:r>
              <a:rPr lang="zh-CN" altLang="en-US"/>
              <a:t>作业</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en-US" altLang="zh-CN">
              <a:sym typeface="+mn-ea"/>
            </a:endParaRPr>
          </a:p>
        </p:txBody>
      </p:sp>
      <p:sp>
        <p:nvSpPr>
          <p:cNvPr id="3" name="标题 2"/>
          <p:cNvSpPr>
            <a:spLocks noGrp="1"/>
          </p:cNvSpPr>
          <p:nvPr>
            <p:ph type="title"/>
          </p:nvPr>
        </p:nvSpPr>
        <p:spPr/>
        <p:txBody>
          <a:bodyPr/>
          <a:p>
            <a:r>
              <a:rPr lang="zh-CN" altLang="en-US"/>
              <a:t>下节课预告</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从法线分布函数和微平面理论（Microfacet Theory）的视角来看，基于物理的渲染代表着一种从</a:t>
            </a:r>
            <a:r>
              <a:rPr>
                <a:solidFill>
                  <a:srgbClr val="FF0000"/>
                </a:solidFill>
                <a:sym typeface="+mn-ea"/>
              </a:rPr>
              <a:t>宏观表现到微观细节</a:t>
            </a:r>
            <a:r>
              <a:rPr>
                <a:sym typeface="+mn-ea"/>
              </a:rPr>
              <a:t>的渲染理念的进化，从而对材质有了亚像素级更精细的把控和更科学的定量表示，从而推动了游戏和电影业界渲染品质的提升，以及工作流的升级。</a:t>
            </a:r>
            <a:endParaRPr>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为什么要学习本课？</a:t>
            </a:r>
            <a:endParaRPr lang="zh-CN" altLang="en-US"/>
          </a:p>
        </p:txBody>
      </p:sp>
      <p:pic>
        <p:nvPicPr>
          <p:cNvPr id="5" name="图片 4"/>
          <p:cNvPicPr>
            <a:picLocks noChangeAspect="1"/>
          </p:cNvPicPr>
          <p:nvPr/>
        </p:nvPicPr>
        <p:blipFill>
          <a:blip r:embed="rId1"/>
          <a:stretch>
            <a:fillRect/>
          </a:stretch>
        </p:blipFill>
        <p:spPr>
          <a:xfrm>
            <a:off x="2811145" y="2608580"/>
            <a:ext cx="6570345" cy="3609340"/>
          </a:xfrm>
          <a:prstGeom prst="rect">
            <a:avLst/>
          </a:prstGeom>
        </p:spPr>
      </p:pic>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为什么要学习本课？</a:t>
            </a:r>
            <a:endParaRPr lang="zh-CN" altLang="en-US"/>
          </a:p>
        </p:txBody>
      </p:sp>
      <p:pic>
        <p:nvPicPr>
          <p:cNvPr id="4" name="图片 3"/>
          <p:cNvPicPr>
            <a:picLocks noChangeAspect="1"/>
          </p:cNvPicPr>
          <p:nvPr/>
        </p:nvPicPr>
        <p:blipFill>
          <a:blip r:embed="rId1"/>
          <a:stretch>
            <a:fillRect/>
          </a:stretch>
        </p:blipFill>
        <p:spPr>
          <a:xfrm>
            <a:off x="2504440" y="1626235"/>
            <a:ext cx="7182485" cy="4394200"/>
          </a:xfrm>
          <a:prstGeom prst="rect">
            <a:avLst/>
          </a:prstGeom>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en-US" altLang="zh-CN">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基于物理的渲染理念：从宏观表现到微观细节</a:t>
            </a:r>
            <a:endParaRPr>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关于基于物理的渲染理念，其实跟图形学中对几何体的建模尺度有一定关联</a:t>
            </a:r>
            <a:endParaRPr lang="zh-CN" altLang="en-US"/>
          </a:p>
          <a:p>
            <a:pPr marL="285750" indent="-285750">
              <a:buFont typeface="Arial" panose="020B0604020202020204" pitchFamily="34" charset="0"/>
              <a:buChar char="•"/>
            </a:pPr>
            <a:r>
              <a:rPr lang="zh-CN" altLang="en-US"/>
              <a:t>图形学中，对几何体外观的建模，总会假设一定的建模尺度和观察尺度：</a:t>
            </a:r>
            <a:endParaRPr lang="zh-CN" altLang="en-US"/>
          </a:p>
          <a:p>
            <a:pPr marL="742950" lvl="1" indent="-285750">
              <a:buFont typeface="Arial" panose="020B0604020202020204" pitchFamily="34" charset="0"/>
              <a:buChar char="•"/>
            </a:pPr>
            <a:r>
              <a:rPr lang="zh-CN" altLang="en-US"/>
              <a:t>宏观尺度（Macroscale）， 几何体通过三角形网格进行建模, 由顶点法线（Vertex Normal）提供每顶点法线信息</a:t>
            </a:r>
            <a:endParaRPr lang="zh-CN" altLang="en-US"/>
          </a:p>
          <a:p>
            <a:pPr marL="742950" lvl="1" indent="-285750">
              <a:buFont typeface="Arial" panose="020B0604020202020204" pitchFamily="34" charset="0"/>
              <a:buChar char="•"/>
            </a:pPr>
            <a:r>
              <a:rPr lang="zh-CN" altLang="en-US"/>
              <a:t>中尺度（Mesoscale）， 几何体通过纹理进行建模，由法线贴图（Normal Map）提供每像素法线信息</a:t>
            </a:r>
            <a:endParaRPr lang="zh-CN" altLang="en-US"/>
          </a:p>
          <a:p>
            <a:pPr marL="742950" lvl="1"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lang="zh-CN" altLang="en-US"/>
              <a:t>基于物理的渲染理念：从宏观表现到微观细节</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5134,&quot;width&quot;:7675}"/>
</p:tagLst>
</file>

<file path=ppt/tags/tag71.xml><?xml version="1.0" encoding="utf-8"?>
<p:tagLst xmlns:p="http://schemas.openxmlformats.org/presentationml/2006/main">
  <p:tag name="KSO_WM_UNIT_PLACING_PICTURE_USER_VIEWPORT" val="{&quot;height&quot;:3570,&quot;width&quot;:4050}"/>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UNIT_PLACING_PICTURE_USER_VIEWPORT" val="{&quot;height&quot;:4854,&quot;width&quot;:10740}"/>
</p:tagLst>
</file>

<file path=ppt/tags/tag7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3078</Words>
  <Application>WPS 演示</Application>
  <PresentationFormat>宽屏</PresentationFormat>
  <Paragraphs>191</Paragraphs>
  <Slides>47</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24</vt:i4>
      </vt:variant>
      <vt:variant>
        <vt:lpstr>幻灯片标题</vt:lpstr>
      </vt:variant>
      <vt:variant>
        <vt:i4>47</vt:i4>
      </vt:variant>
    </vt:vector>
  </HeadingPairs>
  <TitlesOfParts>
    <vt:vector size="77" baseType="lpstr">
      <vt:lpstr>Arial</vt:lpstr>
      <vt:lpstr>宋体</vt:lpstr>
      <vt:lpstr>Wingdings</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z</vt:lpstr>
      <vt:lpstr>第三十节课：微表面模型  </vt:lpstr>
      <vt:lpstr>为什么要学习本课？</vt:lpstr>
      <vt:lpstr>为什么要学习本课？</vt:lpstr>
      <vt:lpstr>为什么要学习本课？</vt:lpstr>
      <vt:lpstr>为什么要学习本课？</vt:lpstr>
      <vt:lpstr>PowerPoint 演示文稿</vt:lpstr>
      <vt:lpstr>基于物理的渲染理念：从宏观表现到微观细节</vt:lpstr>
      <vt:lpstr>基于物理的渲染理念：从宏观表现到微观细节</vt:lpstr>
      <vt:lpstr>基于物理的渲染理念：从宏观表现到微观细节</vt:lpstr>
      <vt:lpstr>介绍法线分布函数</vt:lpstr>
      <vt:lpstr>介绍法线分布函数</vt:lpstr>
      <vt:lpstr>介绍法线分布函数</vt:lpstr>
      <vt:lpstr>介绍遮蔽阴影函数</vt:lpstr>
      <vt:lpstr>介绍遮蔽阴影函数</vt:lpstr>
      <vt:lpstr>介绍遮蔽阴影函数</vt:lpstr>
      <vt:lpstr>介绍Torrance–Sparrow模型</vt:lpstr>
      <vt:lpstr>介绍Torrance–Sparrow模型</vt:lpstr>
      <vt:lpstr>主问题：推导Torrance–Sparrow的BRDF</vt:lpstr>
      <vt:lpstr>主问题：推导Torrance–Sparrow的BRDF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如何根据NDF推导G?</vt:lpstr>
      <vt:lpstr>如何根据NDF推导G?</vt:lpstr>
      <vt:lpstr>Fr如何推导的？</vt:lpstr>
      <vt:lpstr>pdf &amp;&amp; sample scatter direction?</vt:lpstr>
      <vt:lpstr>PowerPoint 演示文稿</vt:lpstr>
      <vt:lpstr>PowerPoint 演示文稿</vt:lpstr>
      <vt:lpstr>Fr</vt:lpstr>
      <vt:lpstr>PowerPoint 演示文稿</vt:lpstr>
      <vt:lpstr>PowerPoint 演示文稿</vt:lpstr>
      <vt:lpstr>总结</vt:lpstr>
      <vt:lpstr>总结</vt:lpstr>
      <vt:lpstr>学生提问考老师</vt:lpstr>
      <vt:lpstr>老师提问考学生</vt:lpstr>
      <vt:lpstr>PowerPoint 演示文稿</vt:lpstr>
      <vt:lpstr>PowerPoint 演示文稿</vt:lpstr>
      <vt:lpstr>PowerPoint 演示文稿</vt:lpstr>
      <vt:lpstr>作业</vt:lpstr>
      <vt:lpstr>下节课预告</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WPS_1613797177</cp:lastModifiedBy>
  <cp:revision>1591</cp:revision>
  <dcterms:created xsi:type="dcterms:W3CDTF">2020-12-22T12:16:00Z</dcterms:created>
  <dcterms:modified xsi:type="dcterms:W3CDTF">2021-06-15T08:11:16Z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C88F59C883BA4CFAAEB3A05D0135437E</vt:lpwstr>
  </property>
</Properties>
</file>