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07" r:id="rId3"/>
    <p:sldId id="308" r:id="rId5"/>
    <p:sldId id="666" r:id="rId6"/>
    <p:sldId id="668" r:id="rId7"/>
    <p:sldId id="567" r:id="rId8"/>
    <p:sldId id="690" r:id="rId9"/>
    <p:sldId id="669" r:id="rId10"/>
    <p:sldId id="670" r:id="rId11"/>
    <p:sldId id="524" r:id="rId12"/>
    <p:sldId id="671" r:id="rId13"/>
    <p:sldId id="625" r:id="rId14"/>
    <p:sldId id="689" r:id="rId15"/>
    <p:sldId id="537" r:id="rId16"/>
    <p:sldId id="536" r:id="rId17"/>
    <p:sldId id="540" r:id="rId18"/>
    <p:sldId id="541" r:id="rId19"/>
    <p:sldId id="314" r:id="rId20"/>
    <p:sldId id="315" r:id="rId21"/>
    <p:sldId id="515" r:id="rId22"/>
    <p:sldId id="367" r:id="rId23"/>
    <p:sldId id="31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84.xml"/><Relationship Id="rId2" Type="http://schemas.openxmlformats.org/officeDocument/2006/relationships/hyperlink" Target="https://www.cnblogs.com/lv-anchoret/p/10332262.html" TargetMode="External"/><Relationship Id="rId1" Type="http://schemas.openxmlformats.org/officeDocument/2006/relationships/hyperlink" Target="https://www.bilibili.com/video/BV1aK411G7KZ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0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hyperlink" Target="https://www.bilibili.com/video/BV18K4y177J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6.xml"/><Relationship Id="rId21" Type="http://schemas.openxmlformats.org/officeDocument/2006/relationships/image" Target="../media/image20.wmf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4.bin"/><Relationship Id="rId18" Type="http://schemas.openxmlformats.org/officeDocument/2006/relationships/oleObject" Target="../embeddings/oleObject13.bin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7.png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下面哪个图的方差最小？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开始回答（直接回答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如何选择概率密度函数来缩减方差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2163445"/>
            <a:ext cx="8334375" cy="2371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如何选择概率密度函数来缩减方差？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br>
              <a:rPr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695" y="200850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应该与被积函数具有相似形状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03880" y="3527425"/>
            <a:ext cx="7792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重要性采样是一个方差缩减方法，它通过选择与被积函数具有相似形状的概率密度函数来减少方差。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直观上看，重要性采样</a:t>
            </a:r>
            <a:r>
              <a:rPr lang="zh-CN">
                <a:sym typeface="+mn-ea"/>
              </a:rPr>
              <a:t>试图在被积函数中贡献更高的区域放置</a:t>
            </a:r>
            <a:r>
              <a:rPr lang="zh-CN">
                <a:sym typeface="+mn-ea"/>
              </a:rPr>
              <a:t>更多的采样点，以体现这部分区域的重要性。</a:t>
            </a:r>
            <a:br>
              <a:rPr>
                <a:sym typeface="+mn-ea"/>
              </a:rPr>
            </a:b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使用蒙特卡洛方法（</a:t>
            </a:r>
            <a:r>
              <a:rPr>
                <a:sym typeface="+mn-ea"/>
              </a:rPr>
              <a:t>重要性采样</a:t>
            </a:r>
            <a:r>
              <a:rPr>
                <a:sym typeface="+mn-ea"/>
              </a:rPr>
              <a:t>）计算积分             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执行代码（</a:t>
            </a:r>
            <a:r>
              <a:rPr lang="en-US" altLang="zh-CN">
                <a:sym typeface="+mn-ea"/>
              </a:rPr>
              <a:t>node .\important_sample\index.js</a:t>
            </a:r>
            <a:r>
              <a:rPr>
                <a:sym typeface="+mn-ea"/>
              </a:rPr>
              <a:t>），将该结果与使用数值分析方法和蒙特卡洛方法（均匀分布）、</a:t>
            </a:r>
            <a:r>
              <a:rPr>
                <a:sym typeface="+mn-ea"/>
              </a:rPr>
              <a:t>蒙特卡洛方法（逆变换算法）</a:t>
            </a:r>
            <a:r>
              <a:rPr>
                <a:sym typeface="+mn-ea"/>
              </a:rPr>
              <a:t>计算的结果进行比较</a:t>
            </a:r>
            <a:br>
              <a:rPr>
                <a:sym typeface="+mn-ea"/>
              </a:rPr>
            </a:br>
            <a:r>
              <a:rPr>
                <a:sym typeface="+mn-ea"/>
              </a:rPr>
              <a:t>提示：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p(x)</a:t>
            </a:r>
            <a:r>
              <a:rPr>
                <a:sym typeface="+mn-ea"/>
              </a:rPr>
              <a:t>应该是什么，使得方差为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？</a:t>
            </a:r>
            <a:br>
              <a:rPr>
                <a:sym typeface="+mn-ea"/>
              </a:rPr>
            </a:br>
            <a:r>
              <a:rPr>
                <a:sym typeface="+mn-ea"/>
              </a:rPr>
              <a:t>积分的真实结果应该为</a:t>
            </a:r>
            <a:r>
              <a:rPr lang="en-US" altLang="zh-CN">
                <a:sym typeface="+mn-ea"/>
              </a:rPr>
              <a:t>2.666666666...</a:t>
            </a:r>
            <a:r>
              <a:rPr>
                <a:sym typeface="+mn-ea"/>
              </a:rPr>
              <a:t>，比较计算结果相对于真实结果的偏差；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2"/>
                </a:solidFill>
                <a:sym typeface="+mn-ea"/>
              </a:rPr>
              <a:t>如果将采样次数设为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1</a:t>
            </a:r>
            <a:r>
              <a:rPr>
                <a:solidFill>
                  <a:schemeClr val="bg2"/>
                </a:solidFill>
                <a:sym typeface="+mn-ea"/>
              </a:rPr>
              <a:t>（之前为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1000</a:t>
            </a:r>
            <a:r>
              <a:rPr>
                <a:solidFill>
                  <a:schemeClr val="bg2"/>
                </a:solidFill>
                <a:sym typeface="+mn-ea"/>
              </a:rPr>
              <a:t>），结果如何？将其设为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100000</a:t>
            </a:r>
            <a:r>
              <a:rPr>
                <a:solidFill>
                  <a:schemeClr val="bg2"/>
                </a:solidFill>
                <a:sym typeface="+mn-ea"/>
              </a:rPr>
              <a:t>，结果如何？能分析下为什么吗？</a:t>
            </a:r>
            <a:br>
              <a:rPr>
                <a:sym typeface="+mn-ea"/>
              </a:rPr>
            </a:b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给出程序代码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任务：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重要性采样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改进蒙特卡洛积分</a:t>
            </a:r>
            <a:endParaRPr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0348" y="1557020"/>
          <a:ext cx="8629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862965" imgH="596900" progId="Equation.KSEE3">
                  <p:embed/>
                </p:oleObj>
              </mc:Choice>
              <mc:Fallback>
                <p:oleObj name="" r:id="rId1" imgW="862965" imgH="596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0348" y="1557020"/>
                        <a:ext cx="86296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光线追踪图形学课程（</a:t>
            </a:r>
            <a:r>
              <a:rPr lang="en-US" altLang="zh-CN">
                <a:sym typeface="+mn-ea"/>
                <a:hlinkClick r:id="rId1" action="ppaction://hlinkfile"/>
              </a:rPr>
              <a:t>8</a:t>
            </a:r>
            <a:r>
              <a:rPr>
                <a:sym typeface="+mn-ea"/>
                <a:hlinkClick r:id="rId1" action="ppaction://hlinkfile"/>
              </a:rPr>
              <a:t>）：“蒙托卡洛积分”推导与重要性采样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《全局光照技术：从离线到实时渲染》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【RAY TRACING THE REST OF YOUR LIFE 超详解】 光线追踪 3-2 蒙特卡罗(二) 重要性采样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>
                <a:sym typeface="+mn-ea"/>
              </a:rPr>
              <a:t>第二十一</a:t>
            </a:r>
            <a:r>
              <a:rPr>
                <a:sym typeface="+mn-ea"/>
              </a:rPr>
              <a:t>节课：重要性采样</a:t>
            </a:r>
            <a:br>
              <a:rPr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路径追踪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第二十节课：</a:t>
            </a:r>
            <a:r>
              <a:rPr>
                <a:sym typeface="+mn-ea"/>
              </a:rPr>
              <a:t>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采样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得到满足任意的概率密度函数的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个随机数的步骤是什么？</a:t>
            </a:r>
            <a:br>
              <a:rPr>
                <a:sym typeface="+mn-ea"/>
              </a:rPr>
            </a:br>
            <a:endParaRPr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702050"/>
            <a:ext cx="4645660" cy="241681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2535" y="2573338"/>
          <a:ext cx="140970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09700" imgH="3606165" progId="Equation.KSEE3">
                  <p:embed/>
                </p:oleObj>
              </mc:Choice>
              <mc:Fallback>
                <p:oleObj name="" r:id="rId3" imgW="1409700" imgH="3606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2535" y="2573338"/>
                        <a:ext cx="140970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为什么函数是</a:t>
            </a:r>
            <a:r>
              <a:rPr>
                <a:sym typeface="+mn-ea"/>
              </a:rPr>
              <a:t>累积分布函数而不是概率密度函数？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逆变换算法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有哪些缺点？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</a:t>
            </a:r>
            <a:r>
              <a:rPr lang="zh-CN" altLang="en-US"/>
              <a:t>第二十</a:t>
            </a:r>
            <a:r>
              <a:rPr lang="zh-CN" altLang="en-US"/>
              <a:t>节课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场景中哪些部分</a:t>
            </a:r>
            <a:r>
              <a:rPr lang="zh-CN" altLang="en-US"/>
              <a:t>什么是噪点？</a:t>
            </a:r>
            <a:endParaRPr lang="zh-CN" altLang="en-US"/>
          </a:p>
          <a:p>
            <a:pPr>
              <a:buFont typeface="Arial" panose="020B0604020202020204" pitchFamily="34" charset="0"/>
            </a:pP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970" y="1626235"/>
            <a:ext cx="5255260" cy="4236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如何减少噪点？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互学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585" y="1289050"/>
            <a:ext cx="4588510" cy="587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1865" y="2137410"/>
            <a:ext cx="5171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需要减少方差，使用下面的两个方法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、增加采样数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、选择合适的</a:t>
            </a:r>
            <a:r>
              <a:rPr>
                <a:sym typeface="+mn-ea"/>
              </a:rPr>
              <a:t>概率密度函数</a:t>
            </a:r>
            <a:r>
              <a:rPr lang="zh-CN" altLang="en-US"/>
              <a:t>从而在被积函数中贡献更高的区域放置更多的采样点（为什么？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5760" y="5534660"/>
            <a:ext cx="298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如何选择概率密度函数</a:t>
            </a:r>
            <a:r>
              <a:rPr lang="zh-CN">
                <a:sym typeface="+mn-ea"/>
              </a:rPr>
              <a:t>来</a:t>
            </a:r>
            <a:r>
              <a:rPr>
                <a:sym typeface="+mn-ea"/>
              </a:rPr>
              <a:t>缩减方差</a:t>
            </a:r>
            <a:r>
              <a:rPr lang="zh-CN"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925" y="2245995"/>
            <a:ext cx="3354070" cy="1966595"/>
          </a:xfrm>
          <a:prstGeom prst="rect">
            <a:avLst/>
          </a:prstGeom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4640" y="1756410"/>
          <a:ext cx="421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4216400" imgH="381000" progId="Equation.KSEE3">
                  <p:embed/>
                </p:oleObj>
              </mc:Choice>
              <mc:Fallback>
                <p:oleObj name="" r:id="rId3" imgW="4216400" imgH="38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4640" y="1756410"/>
                        <a:ext cx="4216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渲染方程中的被积函数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65" y="4401820"/>
            <a:ext cx="2927985" cy="18840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38425" y="3398520"/>
            <a:ext cx="4806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因为使用逆变换算法得到的</a:t>
            </a:r>
            <a:r>
              <a:rPr lang="zh-CN" altLang="en-US"/>
              <a:t>采样点（采样的随机数）满足概率密度函数，所以概率越大的区域采样的数量越多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108" y="5015548"/>
          <a:ext cx="271335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6" imgW="2895600" imgH="825500" progId="Equation.KSEE3">
                  <p:embed/>
                </p:oleObj>
              </mc:Choice>
              <mc:Fallback>
                <p:oleObj name="" r:id="rId6" imgW="28956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0108" y="5015548"/>
                        <a:ext cx="271335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009390" y="4506595"/>
            <a:ext cx="417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所以被积函数值越大的区域，概率也应该越大，这样采样数量才越多！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9" grpId="0"/>
      <p:bldP spid="22" grpId="0"/>
      <p:bldP spid="19" grpId="1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</a:t>
            </a: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如何选择概率密度函数来缩减方差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任务：使用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重要性采样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改进蒙特卡洛积分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如何选择概率密度函数来</a:t>
            </a:r>
            <a:r>
              <a:rPr>
                <a:sym typeface="+mn-ea"/>
              </a:rPr>
              <a:t>缩减方差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蒙特卡洛方法积分估计值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一个完美估计的方差应该为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从方差的定义来看，         应该是什么</a:t>
            </a:r>
            <a:r>
              <a:rPr>
                <a:sym typeface="+mn-ea"/>
              </a:rPr>
              <a:t>，使得方差为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？（               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根据方差的第一个性质，如果</a:t>
            </a:r>
            <a:r>
              <a:rPr lang="en-US" altLang="zh-CN">
                <a:sym typeface="+mn-ea"/>
              </a:rPr>
              <a:t>   </a:t>
            </a:r>
            <a:r>
              <a:rPr>
                <a:sym typeface="+mn-ea"/>
              </a:rPr>
              <a:t>是常数，那么方差为</a:t>
            </a:r>
            <a:r>
              <a:rPr lang="en-US" altLang="zh-CN">
                <a:sym typeface="+mn-ea"/>
              </a:rPr>
              <a:t>0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这里的   是什么？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         </a:t>
            </a:r>
            <a:r>
              <a:rPr>
                <a:sym typeface="+mn-ea"/>
              </a:rPr>
              <a:t>应该是什么</a:t>
            </a:r>
            <a:r>
              <a:rPr>
                <a:sym typeface="+mn-ea"/>
              </a:rPr>
              <a:t>，使得    为常数？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开始回答（自学、互学、展学</a:t>
            </a:r>
            <a:r>
              <a:rPr>
                <a:sym typeface="+mn-ea"/>
              </a:rPr>
              <a:t>）</a:t>
            </a:r>
            <a:br>
              <a:rPr>
                <a:sym typeface="+mn-ea"/>
              </a:rPr>
            </a:b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如何选择概率密度函数来缩减方差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2683" y="1979613"/>
          <a:ext cx="155384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981200" imgH="825500" progId="Equation.KSEE3">
                  <p:embed/>
                </p:oleObj>
              </mc:Choice>
              <mc:Fallback>
                <p:oleObj name="" r:id="rId1" imgW="1981200" imgH="8255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2683" y="1979613"/>
                        <a:ext cx="1553845" cy="64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2445" y="2289493"/>
          <a:ext cx="339090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3390900" imgH="774065" progId="Equation.KSEE3">
                  <p:embed/>
                </p:oleObj>
              </mc:Choice>
              <mc:Fallback>
                <p:oleObj name="" r:id="rId3" imgW="3390900" imgH="774065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2445" y="2289493"/>
                        <a:ext cx="339090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2600" y="3000375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609600" imgH="342900" progId="Equation.KSEE3">
                  <p:embed/>
                </p:oleObj>
              </mc:Choice>
              <mc:Fallback>
                <p:oleObj name="" r:id="rId5" imgW="609600" imgH="342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3000375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4025" y="3000375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54100" imgH="342900" progId="Equation.KSEE3">
                  <p:embed/>
                </p:oleObj>
              </mc:Choice>
              <mc:Fallback>
                <p:oleObj name="" r:id="rId7" imgW="1054100" imgH="342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3000375"/>
                        <a:ext cx="1054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250" y="3244850"/>
          <a:ext cx="1562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562100" imgH="736600" progId="Equation.KSEE3">
                  <p:embed/>
                </p:oleObj>
              </mc:Choice>
              <mc:Fallback>
                <p:oleObj name="" r:id="rId9" imgW="1562100" imgH="736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1250" y="3244850"/>
                        <a:ext cx="1562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891405" y="3309620"/>
            <a:ext cx="5211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这要求我们首先计算出</a:t>
            </a:r>
            <a:r>
              <a:rPr lang="en-US" altLang="zh-CN"/>
              <a:t>I</a:t>
            </a:r>
            <a:r>
              <a:rPr lang="zh-CN" altLang="en-US"/>
              <a:t>的值，而这正式我们试图去求解的，因此找到这样的           是不可能的</a:t>
            </a:r>
            <a:r>
              <a:rPr lang="en-US" altLang="zh-CN"/>
              <a:t>          </a:t>
            </a:r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8105" y="3611880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609600" imgH="342900" progId="Equation.KSEE3">
                  <p:embed/>
                </p:oleObj>
              </mc:Choice>
              <mc:Fallback>
                <p:oleObj name="" r:id="rId11" imgW="609600" imgH="342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8105" y="3611880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0750" y="4721225"/>
            <a:ext cx="3505200" cy="895350"/>
          </a:xfrm>
          <a:prstGeom prst="rect">
            <a:avLst/>
          </a:prstGeom>
        </p:spPr>
      </p:pic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1870" y="4164965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3" imgW="3048000" imgH="508000" progId="Equation.KSEE3">
                  <p:embed/>
                </p:oleObj>
              </mc:Choice>
              <mc:Fallback>
                <p:oleObj name="" r:id="rId13" imgW="3048000" imgH="508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41870" y="4164965"/>
                        <a:ext cx="3048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3035" y="398145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90500" imgH="203200" progId="Equation.KSEE3">
                  <p:embed/>
                </p:oleObj>
              </mc:Choice>
              <mc:Fallback>
                <p:oleObj name="" r:id="rId15" imgW="190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3035" y="3981450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6270" y="427672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190500" imgH="203200" progId="Equation.KSEE3">
                  <p:embed/>
                </p:oleObj>
              </mc:Choice>
              <mc:Fallback>
                <p:oleObj name="" r:id="rId17" imgW="190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6270" y="4276725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7455" y="4479925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8" imgW="609600" imgH="342900" progId="Equation.KSEE3">
                  <p:embed/>
                </p:oleObj>
              </mc:Choice>
              <mc:Fallback>
                <p:oleObj name="" r:id="rId18" imgW="609600" imgH="342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7455" y="4479925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4590" y="461962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190500" imgH="203200" progId="Equation.KSEE3">
                  <p:embed/>
                </p:oleObj>
              </mc:Choice>
              <mc:Fallback>
                <p:oleObj name="" r:id="rId19" imgW="190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04590" y="4619625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7153" y="4263708"/>
          <a:ext cx="109156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20" imgW="1091565" imgH="774065" progId="Equation.KSEE3">
                  <p:embed/>
                </p:oleObj>
              </mc:Choice>
              <mc:Fallback>
                <p:oleObj name="" r:id="rId20" imgW="1091565" imgH="7740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57153" y="4263708"/>
                        <a:ext cx="109156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111250" y="4822825"/>
            <a:ext cx="3863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应该与被积函数</a:t>
            </a:r>
            <a:r>
              <a:rPr lang="en-US" altLang="zh-CN"/>
              <a:t>g(x)</a:t>
            </a:r>
            <a:r>
              <a:rPr lang="zh-CN" altLang="en-US"/>
              <a:t>具有相似形状</a:t>
            </a:r>
            <a:endParaRPr lang="zh-CN" altLang="en-US"/>
          </a:p>
        </p:txBody>
      </p:sp>
      <p:sp>
        <p:nvSpPr>
          <p:cNvPr id="29" name="文本占位符 1"/>
          <p:cNvSpPr>
            <a:spLocks noGrp="1"/>
          </p:cNvSpPr>
          <p:nvPr/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12" grpId="0"/>
      <p:bldP spid="12" grpId="1"/>
      <p:bldP spid="28" grpId="0"/>
      <p:bldP spid="28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>宽屏</PresentationFormat>
  <Paragraphs>129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z</vt:lpstr>
      <vt:lpstr>第二十一节课：重要性采样 </vt:lpstr>
      <vt:lpstr>PowerPoint 演示文稿</vt:lpstr>
      <vt:lpstr>补充第二十节课</vt:lpstr>
      <vt:lpstr>为什么要学习本课？</vt:lpstr>
      <vt:lpstr>为什么要学习本课？</vt:lpstr>
      <vt:lpstr>PowerPoint 演示文稿</vt:lpstr>
      <vt:lpstr>主问题：如何选择概率密度函数来缩减方差</vt:lpstr>
      <vt:lpstr>主问题：如何选择概率密度函数来缩减方差</vt:lpstr>
      <vt:lpstr>主问题：如何选择概率密度函数来缩减方差</vt:lpstr>
      <vt:lpstr>结学</vt:lpstr>
      <vt:lpstr>任务：使用“重要性采样”改进蒙特卡洛积分</vt:lpstr>
      <vt:lpstr>总结</vt:lpstr>
      <vt:lpstr>总结</vt:lpstr>
      <vt:lpstr>学生提问考老师</vt:lpstr>
      <vt:lpstr>老师提问考学生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748</cp:revision>
  <dcterms:created xsi:type="dcterms:W3CDTF">2020-12-22T12:16:00Z</dcterms:created>
  <dcterms:modified xsi:type="dcterms:W3CDTF">2021-03-12T02:54:39Z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