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07" r:id="rId3"/>
    <p:sldId id="308" r:id="rId5"/>
    <p:sldId id="659" r:id="rId6"/>
    <p:sldId id="1066" r:id="rId7"/>
    <p:sldId id="1067" r:id="rId8"/>
    <p:sldId id="1069" r:id="rId9"/>
    <p:sldId id="1068" r:id="rId10"/>
    <p:sldId id="1070" r:id="rId11"/>
    <p:sldId id="1071" r:id="rId12"/>
    <p:sldId id="1080" r:id="rId13"/>
    <p:sldId id="1078" r:id="rId14"/>
    <p:sldId id="1079" r:id="rId15"/>
    <p:sldId id="1073" r:id="rId16"/>
    <p:sldId id="1077" r:id="rId17"/>
    <p:sldId id="1094" r:id="rId18"/>
    <p:sldId id="1104" r:id="rId19"/>
    <p:sldId id="537" r:id="rId20"/>
    <p:sldId id="536" r:id="rId21"/>
    <p:sldId id="540" r:id="rId22"/>
    <p:sldId id="541" r:id="rId23"/>
    <p:sldId id="314" r:id="rId24"/>
    <p:sldId id="315" r:id="rId25"/>
    <p:sldId id="515" r:id="rId26"/>
    <p:sldId id="367" r:id="rId27"/>
    <p:sldId id="65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8.xml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14.png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1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9.xml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8.png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9" Type="http://schemas.openxmlformats.org/officeDocument/2006/relationships/tags" Target="../tags/tag80.xml"/><Relationship Id="rId18" Type="http://schemas.openxmlformats.org/officeDocument/2006/relationships/image" Target="../media/image23.png"/><Relationship Id="rId17" Type="http://schemas.openxmlformats.org/officeDocument/2006/relationships/image" Target="../media/image13.wmf"/><Relationship Id="rId16" Type="http://schemas.openxmlformats.org/officeDocument/2006/relationships/oleObject" Target="../embeddings/oleObject14.bin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13.bin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12.bin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11.bin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3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88.xml"/><Relationship Id="rId2" Type="http://schemas.openxmlformats.org/officeDocument/2006/relationships/hyperlink" Target="https://www.bilibili.com/video/BV1X7411F744?p=16" TargetMode="External"/><Relationship Id="rId1" Type="http://schemas.openxmlformats.org/officeDocument/2006/relationships/hyperlink" Target="https://www.bilibili.com/video/BV1X7411F744?p=15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file:///C:\Users\y\AppData\Local\Temp\wps\INetCache\7a308b383b1c53e42030b72aa3b58e9a" TargetMode="Externa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因为我们需要根据渲染方程来实现程序，所以要推导渲染</a:t>
            </a:r>
            <a:r>
              <a:t>方程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</a:t>
            </a:r>
            <a:r>
              <a:rPr>
                <a:sym typeface="+mn-ea"/>
              </a:rPr>
              <a:t>推导渲染方程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目前只用一种采样方法来计算全局光照，渲染方程</a:t>
            </a:r>
            <a:r>
              <a:t>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主问题：推导渲染方程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3485" y="2240280"/>
          <a:ext cx="332168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3949700" imgH="381000" progId="Equation.KSEE3">
                  <p:embed/>
                </p:oleObj>
              </mc:Choice>
              <mc:Fallback>
                <p:oleObj name="" r:id="rId1" imgW="3949700" imgH="38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3485" y="2240280"/>
                        <a:ext cx="332168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3168" y="3899535"/>
          <a:ext cx="7336790" cy="122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10515600" imgH="1752600" progId="Equation.KSEE3">
                  <p:embed/>
                </p:oleObj>
              </mc:Choice>
              <mc:Fallback>
                <p:oleObj name="" r:id="rId3" imgW="10515600" imgH="175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168" y="3899535"/>
                        <a:ext cx="7336790" cy="1223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 descr="现在的渲染方程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555" y="1289685"/>
            <a:ext cx="2654935" cy="2012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如果</a:t>
            </a:r>
            <a:r>
              <a:rPr>
                <a:sym typeface="+mn-ea"/>
              </a:rPr>
              <a:t>使用两种采样方法分别对直接光照和间接光照进行采样，那么渲染方程应该是什么？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提示：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主问题：推导渲染方程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4670" y="2024380"/>
          <a:ext cx="3545205" cy="121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784600" imgH="1295400" progId="Equation.KSEE3">
                  <p:embed/>
                </p:oleObj>
              </mc:Choice>
              <mc:Fallback>
                <p:oleObj name="" r:id="rId1" imgW="3784600" imgH="1295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4670" y="2024380"/>
                        <a:ext cx="3545205" cy="121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1943" y="2447290"/>
          <a:ext cx="5227320" cy="122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7492365" imgH="1752600" progId="Equation.KSEE3">
                  <p:embed/>
                </p:oleObj>
              </mc:Choice>
              <mc:Fallback>
                <p:oleObj name="" r:id="rId3" imgW="7492365" imgH="175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1943" y="2447290"/>
                        <a:ext cx="5227320" cy="1223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8915" y="4033520"/>
          <a:ext cx="54140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6438900" imgH="508000" progId="Equation.KSEE3">
                  <p:embed/>
                </p:oleObj>
              </mc:Choice>
              <mc:Fallback>
                <p:oleObj name="" r:id="rId5" imgW="6438900" imgH="508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8915" y="4033520"/>
                        <a:ext cx="54140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 descr="直接光照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9355" y="3483610"/>
            <a:ext cx="1620520" cy="977265"/>
          </a:xfrm>
          <a:prstGeom prst="rect">
            <a:avLst/>
          </a:prstGeom>
        </p:spPr>
      </p:pic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4118" y="4827905"/>
          <a:ext cx="7336790" cy="122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8" imgW="10515600" imgH="1752600" progId="Equation.KSEE3">
                  <p:embed/>
                </p:oleObj>
              </mc:Choice>
              <mc:Fallback>
                <p:oleObj name="" r:id="rId8" imgW="10515600" imgH="175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4118" y="4827905"/>
                        <a:ext cx="7336790" cy="1223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将</a:t>
            </a:r>
            <a:r>
              <a:rPr>
                <a:sym typeface="+mn-ea"/>
              </a:rPr>
              <a:t>直接光照的积分由</a:t>
            </a:r>
            <a:r>
              <a:rPr>
                <a:sym typeface="+mn-ea"/>
              </a:rPr>
              <a:t>立体角积分形式</a:t>
            </a:r>
            <a:r>
              <a:t>转换为面积积分</a:t>
            </a:r>
            <a:r>
              <a:t>形式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    </a:t>
            </a:r>
            <a:r>
              <a:t>和</a:t>
            </a:r>
            <a:r>
              <a:rPr lang="en-US" altLang="zh-CN"/>
              <a:t>       </a:t>
            </a:r>
            <a:r>
              <a:t>之间的转换公式是什么？</a:t>
            </a:r>
            <a:br/>
            <a:r>
              <a:rPr lang="en-US" altLang="zh-CN"/>
              <a:t>- </a:t>
            </a:r>
            <a:r>
              <a:t>提示：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将</a:t>
            </a:r>
            <a:r>
              <a:rPr lang="en-US" altLang="zh-CN"/>
              <a:t>              </a:t>
            </a:r>
            <a:r>
              <a:t>转换为面积形式后是什么？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将直接光照的积分转换为面积形式后是</a:t>
            </a:r>
            <a:r>
              <a:rPr>
                <a:sym typeface="+mn-ea"/>
              </a:rPr>
              <a:t>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主问题：推导渲染方程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3852863"/>
          <a:ext cx="437070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5892165" imgH="1397000" progId="Equation.KSEE3">
                  <p:embed/>
                </p:oleObj>
              </mc:Choice>
              <mc:Fallback>
                <p:oleObj name="" r:id="rId1" imgW="5892165" imgH="139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3852863"/>
                        <a:ext cx="437070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003" y="2144078"/>
          <a:ext cx="31051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368300" imgH="279400" progId="Equation.KSEE3">
                  <p:embed/>
                </p:oleObj>
              </mc:Choice>
              <mc:Fallback>
                <p:oleObj name="" r:id="rId3" imgW="3683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003" y="2144078"/>
                        <a:ext cx="310515" cy="23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9265" y="2144078"/>
          <a:ext cx="386080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457200" imgH="381000" progId="Equation.KSEE3">
                  <p:embed/>
                </p:oleObj>
              </mc:Choice>
              <mc:Fallback>
                <p:oleObj name="" r:id="rId5" imgW="4572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9265" y="2144078"/>
                        <a:ext cx="386080" cy="32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 descr="计算A投影面积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840" y="1926590"/>
            <a:ext cx="1392555" cy="1485900"/>
          </a:xfrm>
          <a:prstGeom prst="rect">
            <a:avLst/>
          </a:prstGeom>
        </p:spPr>
      </p:pic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0853" y="3721101"/>
          <a:ext cx="1673225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8" imgW="1981200" imgH="774065" progId="Equation.KSEE3">
                  <p:embed/>
                </p:oleObj>
              </mc:Choice>
              <mc:Fallback>
                <p:oleObj name="" r:id="rId8" imgW="1981200" imgH="7740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50853" y="3721101"/>
                        <a:ext cx="1673225" cy="65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1665" y="2356485"/>
          <a:ext cx="152082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0" imgW="1981200" imgH="812800" progId="Equation.KSEE3">
                  <p:embed/>
                </p:oleObj>
              </mc:Choice>
              <mc:Fallback>
                <p:oleObj name="" r:id="rId10" imgW="1981200" imgH="812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91665" y="2356485"/>
                        <a:ext cx="1520825" cy="62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4778" y="2934653"/>
          <a:ext cx="833755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2" imgW="990600" imgH="381000" progId="Equation.KSEE3">
                  <p:embed/>
                </p:oleObj>
              </mc:Choice>
              <mc:Fallback>
                <p:oleObj name="" r:id="rId12" imgW="9906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94778" y="2934653"/>
                        <a:ext cx="833755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6660" y="2982595"/>
          <a:ext cx="66484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4" imgW="1130300" imgH="355600" progId="Equation.KSEE3">
                  <p:embed/>
                </p:oleObj>
              </mc:Choice>
              <mc:Fallback>
                <p:oleObj name="" r:id="rId14" imgW="11303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26660" y="2982595"/>
                        <a:ext cx="66484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1170" y="5201920"/>
          <a:ext cx="54140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6" imgW="6438900" imgH="508000" progId="Equation.KSEE3">
                  <p:embed/>
                </p:oleObj>
              </mc:Choice>
              <mc:Fallback>
                <p:oleObj name="" r:id="rId16" imgW="6438900" imgH="508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51170" y="5201920"/>
                        <a:ext cx="54140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示意图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4935" y="1626235"/>
            <a:ext cx="3832225" cy="2327275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对于矩形面积光，若它的面积为</a:t>
            </a:r>
            <a:r>
              <a:rPr lang="en-US" altLang="zh-CN"/>
              <a:t>A</a:t>
            </a:r>
            <a:r>
              <a:t>，均匀</a:t>
            </a:r>
            <a:r>
              <a:t>采样，则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开始回答（自学、展学）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主问题：推导渲染方程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68048" y="1698308"/>
          <a:ext cx="99631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181100" imgH="355600" progId="Equation.KSEE3">
                  <p:embed/>
                </p:oleObj>
              </mc:Choice>
              <mc:Fallback>
                <p:oleObj name="" r:id="rId1" imgW="11811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68048" y="1698308"/>
                        <a:ext cx="996315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7918" y="2064703"/>
          <a:ext cx="1510665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790700" imgH="4343400" progId="Equation.KSEE3">
                  <p:embed/>
                </p:oleObj>
              </mc:Choice>
              <mc:Fallback>
                <p:oleObj name="" r:id="rId3" imgW="1790700" imgH="4343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7918" y="2064703"/>
                        <a:ext cx="1510665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蒙特卡洛积分</a:t>
            </a:r>
            <a:r>
              <a:t>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渲染方程是</a:t>
            </a:r>
            <a:r>
              <a:t>什么？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主问题：推导渲染方程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608" y="1923415"/>
          <a:ext cx="5583555" cy="172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8699500" imgH="2691765" progId="Equation.KSEE3">
                  <p:embed/>
                </p:oleObj>
              </mc:Choice>
              <mc:Fallback>
                <p:oleObj name="" r:id="rId1" imgW="8699500" imgH="2691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608" y="1923415"/>
                        <a:ext cx="5583555" cy="172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21793" y="1809115"/>
          <a:ext cx="4362450" cy="124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880100" imgH="1676400" progId="Equation.KSEE3">
                  <p:embed/>
                </p:oleObj>
              </mc:Choice>
              <mc:Fallback>
                <p:oleObj name="" r:id="rId3" imgW="5880100" imgH="1676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1793" y="1809115"/>
                        <a:ext cx="4362450" cy="124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93790" y="3574415"/>
          <a:ext cx="532828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8953500" imgH="4419600" progId="Equation.KSEE3">
                  <p:embed/>
                </p:oleObj>
              </mc:Choice>
              <mc:Fallback>
                <p:oleObj name="" r:id="rId5" imgW="8953500" imgH="4419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3790" y="3574415"/>
                        <a:ext cx="5328285" cy="263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将渲染方程展开为迭代后的公式是什么？（只求每帧的计算</a:t>
            </a:r>
            <a:r>
              <a:rPr>
                <a:sym typeface="+mn-ea"/>
              </a:rPr>
              <a:t>公式）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主问题：推导渲染方程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16993" y="2114868"/>
          <a:ext cx="5104765" cy="218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91500" imgH="3505200" progId="Equation.KSEE3">
                  <p:embed/>
                </p:oleObj>
              </mc:Choice>
              <mc:Fallback>
                <p:oleObj name="" r:id="rId1" imgW="8191500" imgH="3505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16993" y="2114868"/>
                        <a:ext cx="5104765" cy="218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700" y="5215573"/>
          <a:ext cx="403733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553200" imgH="1346200" progId="Equation.KSEE3">
                  <p:embed/>
                </p:oleObj>
              </mc:Choice>
              <mc:Fallback>
                <p:oleObj name="" r:id="rId3" imgW="6553200" imgH="1346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" y="5215573"/>
                        <a:ext cx="403733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183" y="3679508"/>
          <a:ext cx="5694680" cy="128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10172700" imgH="2286000" progId="Equation.KSEE3">
                  <p:embed/>
                </p:oleObj>
              </mc:Choice>
              <mc:Fallback>
                <p:oleObj name="" r:id="rId5" imgW="10172700" imgH="2286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183" y="3679508"/>
                        <a:ext cx="5694680" cy="128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</a:t>
            </a:r>
            <a:r>
              <a:rPr>
                <a:sym typeface="+mn-ea"/>
              </a:rPr>
              <a:t>主问题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第二十</a:t>
            </a:r>
            <a:r>
              <a:rPr lang="zh-CN" altLang="en-US"/>
              <a:t>七节课：</a:t>
            </a:r>
            <a:r>
              <a:rPr>
                <a:sym typeface="+mn-ea"/>
              </a:rPr>
              <a:t>直接光源采样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闫令琪-</a:t>
            </a:r>
            <a:r>
              <a:rPr>
                <a:sym typeface="+mn-ea"/>
                <a:hlinkClick r:id="rId2" action="ppaction://hlinkfile"/>
              </a:rPr>
              <a:t>光线追踪（蒙特卡洛积分与路径追踪）</a:t>
            </a: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直接光源采样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如何优化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主问题：推导渲染方程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回顾第二十六节课：实现路径追踪</a:t>
            </a:r>
            <a:r>
              <a:rPr lang="en-US" altLang="zh-CN">
                <a:sym typeface="+mn-ea"/>
              </a:rPr>
              <a:t>-&gt;400spp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渲染结果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仍然有很多噪点！收敛得</a:t>
            </a:r>
            <a:r>
              <a:rPr>
                <a:sym typeface="+mn-ea"/>
              </a:rPr>
              <a:t>太慢！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035" y="2292350"/>
            <a:ext cx="5179695" cy="3887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光源的面积越小，噪点越少还是越多？为什么？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3809365" y="3265170"/>
            <a:ext cx="7553325" cy="2432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819265" y="1626235"/>
            <a:ext cx="4543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噪点</a:t>
            </a:r>
            <a:r>
              <a:rPr lang="zh-CN" altLang="en-US"/>
              <a:t>越多。</a:t>
            </a:r>
            <a:endParaRPr lang="zh-CN" altLang="en-US"/>
          </a:p>
          <a:p>
            <a:r>
              <a:rPr lang="zh-CN" altLang="en-US"/>
              <a:t>因为光源的面积越小，射线越不容易通过弹射进入光源，导致大量的射线都被俄罗斯轮盘算法终止而浪费掉了，所以噪点</a:t>
            </a:r>
            <a:r>
              <a:rPr lang="zh-CN" altLang="en-US"/>
              <a:t>越多。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 altLang="en-US"/>
              <a:t>如何</a:t>
            </a:r>
            <a:r>
              <a:rPr lang="zh-CN" altLang="en-US"/>
              <a:t>优化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请说下全局光照、直接光照、间接光照在渲染方程</a:t>
            </a:r>
            <a:r>
              <a:t>中的</a:t>
            </a:r>
            <a:r>
              <a:t>对应？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目前对直接光照和间接光照用了一种还是多种采样方法？如何采样</a:t>
            </a:r>
            <a:r>
              <a:t>计算的？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开始回答（自学、展学）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主问题：如何优化</a:t>
            </a:r>
            <a:endParaRPr lang="zh-CN" altLang="en-US"/>
          </a:p>
        </p:txBody>
      </p:sp>
      <p:pic>
        <p:nvPicPr>
          <p:cNvPr id="5" name="图片 4" descr="间接光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6095" y="2543175"/>
            <a:ext cx="3291840" cy="1470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2299970"/>
            <a:ext cx="5267325" cy="2257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对于</a:t>
            </a:r>
            <a:r>
              <a:rPr lang="en-US" altLang="zh-CN"/>
              <a:t>“</a:t>
            </a:r>
            <a:r>
              <a:rPr>
                <a:sym typeface="+mn-ea"/>
              </a:rPr>
              <a:t>光源的面积越小，噪点越多</a:t>
            </a:r>
            <a:r>
              <a:rPr lang="en-US" altLang="zh-CN"/>
              <a:t>”</a:t>
            </a:r>
            <a:r>
              <a:t>的问题，应该</a:t>
            </a:r>
            <a:r>
              <a:rPr>
                <a:sym typeface="+mn-ea"/>
              </a:rPr>
              <a:t>对</a:t>
            </a:r>
            <a:r>
              <a:rPr>
                <a:sym typeface="+mn-ea"/>
              </a:rPr>
              <a:t>直接光照还是间接光照的计算进行</a:t>
            </a:r>
            <a:r>
              <a:rPr>
                <a:sym typeface="+mn-ea"/>
              </a:rPr>
              <a:t>优化？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</a:t>
            </a:r>
            <a:r>
              <a:rPr>
                <a:sym typeface="+mn-ea"/>
              </a:rPr>
              <a:t>优化？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</a:t>
            </a:r>
            <a:r>
              <a:rPr>
                <a:sym typeface="+mn-ea"/>
              </a:rPr>
              <a:t>互学、展学）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主问题：如何优化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81955" y="2096135"/>
            <a:ext cx="488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分别使用两种采样方法：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、直接对光源进行采样，计算</a:t>
            </a:r>
            <a:r>
              <a:rPr lang="zh-CN" altLang="en-US"/>
              <a:t>直接光照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、使用之前的采样方法来计算</a:t>
            </a:r>
            <a:r>
              <a:rPr lang="zh-CN" altLang="en-US"/>
              <a:t>间接光照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推导渲染方程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演示</Application>
  <PresentationFormat>宽屏</PresentationFormat>
  <Paragraphs>143</Paragraphs>
  <Slides>25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25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z</vt:lpstr>
      <vt:lpstr>第二十七节课：直接光源采样 </vt:lpstr>
      <vt:lpstr>PowerPoint 演示文稿</vt:lpstr>
      <vt:lpstr>为什么要学习本课？</vt:lpstr>
      <vt:lpstr>为什么要学习本课？</vt:lpstr>
      <vt:lpstr>主问题：如何优化</vt:lpstr>
      <vt:lpstr>主问题：如何优化</vt:lpstr>
      <vt:lpstr>主问题：如何优化</vt:lpstr>
      <vt:lpstr>主问题：推导渲染方程</vt:lpstr>
      <vt:lpstr>为什么要推导渲染方程</vt:lpstr>
      <vt:lpstr>主问题：推导渲染方程</vt:lpstr>
      <vt:lpstr>主问题：推导渲染方程</vt:lpstr>
      <vt:lpstr>主问题：推导渲染方程</vt:lpstr>
      <vt:lpstr>主问题：推导渲染方程</vt:lpstr>
      <vt:lpstr>主问题：推导渲染方程</vt:lpstr>
      <vt:lpstr>主问题：推导渲染方程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1490</cp:revision>
  <dcterms:created xsi:type="dcterms:W3CDTF">2020-12-22T12:16:00Z</dcterms:created>
  <dcterms:modified xsi:type="dcterms:W3CDTF">2021-05-22T12:20:42Z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C88F59C883BA4CFAAEB3A05D0135437E</vt:lpwstr>
  </property>
</Properties>
</file>