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307" r:id="rId3"/>
    <p:sldId id="308" r:id="rId5"/>
    <p:sldId id="659" r:id="rId6"/>
    <p:sldId id="669" r:id="rId7"/>
    <p:sldId id="682" r:id="rId8"/>
    <p:sldId id="681" r:id="rId9"/>
    <p:sldId id="680" r:id="rId10"/>
    <p:sldId id="670" r:id="rId11"/>
    <p:sldId id="671" r:id="rId12"/>
    <p:sldId id="678" r:id="rId13"/>
    <p:sldId id="679" r:id="rId14"/>
    <p:sldId id="683" r:id="rId15"/>
    <p:sldId id="672" r:id="rId16"/>
    <p:sldId id="673" r:id="rId17"/>
    <p:sldId id="674" r:id="rId18"/>
    <p:sldId id="675" r:id="rId19"/>
    <p:sldId id="689" r:id="rId20"/>
    <p:sldId id="687" r:id="rId21"/>
    <p:sldId id="688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537" r:id="rId30"/>
    <p:sldId id="536" r:id="rId31"/>
    <p:sldId id="540" r:id="rId32"/>
    <p:sldId id="541" r:id="rId33"/>
    <p:sldId id="314" r:id="rId34"/>
    <p:sldId id="315" r:id="rId35"/>
    <p:sldId id="515" r:id="rId36"/>
    <p:sldId id="367" r:id="rId37"/>
    <p:sldId id="65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78.xml"/><Relationship Id="rId23" Type="http://schemas.openxmlformats.org/officeDocument/2006/relationships/image" Target="../media/image20.png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1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9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7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4.xml"/><Relationship Id="rId10" Type="http://schemas.openxmlformats.org/officeDocument/2006/relationships/image" Target="../media/image29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4.png"/><Relationship Id="rId2" Type="http://schemas.openxmlformats.org/officeDocument/2006/relationships/tags" Target="../tags/tag9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100.xml"/><Relationship Id="rId2" Type="http://schemas.openxmlformats.org/officeDocument/2006/relationships/hyperlink" Target="https://www.pbr-book.org/3ed-2018/Reflection_Models/Specular_Reflection_and_Transmission#SpecularReflection" TargetMode="External"/><Relationship Id="rId1" Type="http://schemas.openxmlformats.org/officeDocument/2006/relationships/hyperlink" Target="https://airguanz.github.io/2018/10/12/direct-indirect-path-tracing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已知出射方向为</a:t>
            </a:r>
            <a:r>
              <a:rPr lang="en-US" altLang="zh-CN"/>
              <a:t>    </a:t>
            </a:r>
            <a:r>
              <a:t>，反射方向为</a:t>
            </a:r>
            <a:r>
              <a:rPr lang="en-US" altLang="zh-CN"/>
              <a:t>     </a:t>
            </a:r>
            <a:r>
              <a:t>，那么这两个方向与法线的夹角</a:t>
            </a:r>
            <a:r>
              <a:rPr lang="en-US" altLang="zh-CN"/>
              <a:t>    </a:t>
            </a:r>
            <a:r>
              <a:t>、</a:t>
            </a:r>
            <a:r>
              <a:rPr lang="en-US" altLang="zh-CN"/>
              <a:t>    </a:t>
            </a:r>
            <a:r>
              <a:t>有什么</a:t>
            </a:r>
            <a:r>
              <a:t>关系？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这两个方向的</a:t>
            </a:r>
            <a:r>
              <a:rPr>
                <a:sym typeface="+mn-ea"/>
              </a:rPr>
              <a:t>菲涅尔反射比有什么</a:t>
            </a:r>
            <a:r>
              <a:rPr>
                <a:sym typeface="+mn-ea"/>
              </a:rPr>
              <a:t>关系？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已知反射方向的</a:t>
            </a:r>
            <a:r>
              <a:rPr>
                <a:sym typeface="+mn-ea"/>
              </a:rPr>
              <a:t>菲涅尔反射比</a:t>
            </a:r>
            <a:r>
              <a:rPr lang="en-US" altLang="zh-CN">
                <a:sym typeface="+mn-ea"/>
              </a:rPr>
              <a:t>             </a:t>
            </a:r>
            <a:r>
              <a:rPr>
                <a:sym typeface="+mn-ea"/>
              </a:rPr>
              <a:t>和辐射亮度</a:t>
            </a:r>
            <a:r>
              <a:rPr lang="en-US" altLang="zh-CN">
                <a:sym typeface="+mn-ea"/>
              </a:rPr>
              <a:t>             </a:t>
            </a:r>
            <a:r>
              <a:rPr>
                <a:sym typeface="+mn-ea"/>
              </a:rPr>
              <a:t>，</a:t>
            </a:r>
            <a:r>
              <a:rPr>
                <a:sym typeface="+mn-ea"/>
              </a:rPr>
              <a:t>那么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</a:t>
            </a:r>
            <a:r>
              <a:rPr>
                <a:sym typeface="+mn-ea"/>
              </a:rPr>
              <a:t>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BRDF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3340" y="1688465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30200" imgH="381000" progId="Equation.KSEE3">
                  <p:embed/>
                </p:oleObj>
              </mc:Choice>
              <mc:Fallback>
                <p:oleObj name="" r:id="rId1" imgW="3302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3340" y="1688465"/>
                        <a:ext cx="33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7993" y="1688465"/>
          <a:ext cx="31686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16865" imgH="368300" progId="Equation.KSEE3">
                  <p:embed/>
                </p:oleObj>
              </mc:Choice>
              <mc:Fallback>
                <p:oleObj name="" r:id="rId3" imgW="316865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7993" y="1688465"/>
                        <a:ext cx="31686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6840" y="168846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279400" imgH="381000" progId="Equation.KSEE3">
                  <p:embed/>
                </p:oleObj>
              </mc:Choice>
              <mc:Fallback>
                <p:oleObj name="" r:id="rId5" imgW="2794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6840" y="1688465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3090" y="1688465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66700" imgH="368300" progId="Equation.KSEE3">
                  <p:embed/>
                </p:oleObj>
              </mc:Choice>
              <mc:Fallback>
                <p:oleObj name="" r:id="rId7" imgW="2667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3090" y="1688465"/>
                        <a:ext cx="266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65360" y="1626235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838200" imgH="381000" progId="Equation.KSEE3">
                  <p:embed/>
                </p:oleObj>
              </mc:Choice>
              <mc:Fallback>
                <p:oleObj name="" r:id="rId9" imgW="8382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65360" y="1626235"/>
                        <a:ext cx="838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8100" y="2073910"/>
          <a:ext cx="195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955800" imgH="381000" progId="Equation.KSEE3">
                  <p:embed/>
                </p:oleObj>
              </mc:Choice>
              <mc:Fallback>
                <p:oleObj name="" r:id="rId11" imgW="19558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18100" y="2073910"/>
                        <a:ext cx="195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7325" y="2538730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838200" imgH="368300" progId="Equation.KSEE3">
                  <p:embed/>
                </p:oleObj>
              </mc:Choice>
              <mc:Fallback>
                <p:oleObj name="" r:id="rId13" imgW="8382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7325" y="2538730"/>
                        <a:ext cx="838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2190" y="2532380"/>
          <a:ext cx="81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812800" imgH="381000" progId="Equation.KSEE3">
                  <p:embed/>
                </p:oleObj>
              </mc:Choice>
              <mc:Fallback>
                <p:oleObj name="" r:id="rId15" imgW="8128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2190" y="2532380"/>
                        <a:ext cx="812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6840" y="2538730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1270000" imgH="381000" progId="Equation.KSEE3">
                  <p:embed/>
                </p:oleObj>
              </mc:Choice>
              <mc:Fallback>
                <p:oleObj name="" r:id="rId17" imgW="12700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36840" y="2538730"/>
                        <a:ext cx="1270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5390" y="2907030"/>
          <a:ext cx="487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4876800" imgH="596900" progId="Equation.KSEE3">
                  <p:embed/>
                </p:oleObj>
              </mc:Choice>
              <mc:Fallback>
                <p:oleObj name="" r:id="rId19" imgW="4876800" imgH="596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5390" y="2907030"/>
                        <a:ext cx="48768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8100" y="3775075"/>
          <a:ext cx="445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1" imgW="4457700" imgH="1066800" progId="Equation.KSEE3">
                  <p:embed/>
                </p:oleObj>
              </mc:Choice>
              <mc:Fallback>
                <p:oleObj name="" r:id="rId21" imgW="4457700" imgH="1066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18100" y="3775075"/>
                        <a:ext cx="4457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46210" y="2073910"/>
            <a:ext cx="2475865" cy="1301750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BRDF</a:t>
            </a:r>
            <a:r>
              <a:t>函数服从狄拉克分布：</a:t>
            </a:r>
            <a:r>
              <a:rPr lang="en-US" altLang="zh-CN"/>
              <a:t>                                      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为了使</a:t>
            </a:r>
            <a:r>
              <a:rPr lang="en-US" altLang="zh-CN"/>
              <a:t>                                                                                      </a:t>
            </a:r>
            <a:r>
              <a:t>，我们可以假设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请将假设的</a:t>
            </a:r>
            <a:r>
              <a:rPr lang="en-US" altLang="zh-CN">
                <a:sym typeface="+mn-ea"/>
              </a:rPr>
              <a:t>BRDF</a:t>
            </a:r>
            <a:r>
              <a:rPr>
                <a:sym typeface="+mn-ea"/>
              </a:rPr>
              <a:t>代入，算一下是否满足公式？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修改假设的</a:t>
            </a:r>
            <a:r>
              <a:rPr lang="en-US" altLang="zh-CN"/>
              <a:t>BRDF</a:t>
            </a:r>
            <a:r>
              <a:t>，使其满足</a:t>
            </a:r>
            <a:r>
              <a:t>公式！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BRDF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3655" y="1626235"/>
          <a:ext cx="288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" imgW="2882900" imgH="508000" progId="Equation.KSEE3">
                  <p:embed/>
                </p:oleObj>
              </mc:Choice>
              <mc:Fallback>
                <p:oleObj name="" r:id="rId1" imgW="28829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3655" y="1626235"/>
                        <a:ext cx="2882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0445" y="2537460"/>
          <a:ext cx="356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568700" imgH="381000" progId="Equation.KSEE3">
                  <p:embed/>
                </p:oleObj>
              </mc:Choice>
              <mc:Fallback>
                <p:oleObj name="" r:id="rId3" imgW="35687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445" y="2537460"/>
                        <a:ext cx="3568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2440" y="2036445"/>
          <a:ext cx="6337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6337300" imgH="596900" progId="Equation.KSEE3">
                  <p:embed/>
                </p:oleObj>
              </mc:Choice>
              <mc:Fallback>
                <p:oleObj name="" r:id="rId5" imgW="6337300" imgH="596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2440" y="2036445"/>
                        <a:ext cx="63373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0235" y="2985135"/>
          <a:ext cx="568833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7912100" imgH="596900" progId="Equation.KSEE3">
                  <p:embed/>
                </p:oleObj>
              </mc:Choice>
              <mc:Fallback>
                <p:oleObj name="" r:id="rId7" imgW="7912100" imgH="596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0235" y="2985135"/>
                        <a:ext cx="568833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9145" y="3509645"/>
          <a:ext cx="3594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3594100" imgH="787400" progId="Equation.KSEE3">
                  <p:embed/>
                </p:oleObj>
              </mc:Choice>
              <mc:Fallback>
                <p:oleObj name="" r:id="rId9" imgW="3594100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9145" y="3509645"/>
                        <a:ext cx="3594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我们是如何推导</a:t>
            </a:r>
            <a:r>
              <a:rPr lang="en-US" altLang="zh-CN"/>
              <a:t>BRDF</a:t>
            </a:r>
            <a:r>
              <a:t>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是</a:t>
            </a:r>
            <a:r>
              <a:rPr>
                <a:sym typeface="+mn-ea"/>
              </a:rPr>
              <a:t>多少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是多少？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是多少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主问题：如何生成采样方向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已知出射方向</a:t>
            </a:r>
            <a:r>
              <a:rPr lang="en-US" altLang="zh-CN"/>
              <a:t>       </a:t>
            </a:r>
            <a:r>
              <a:t>和法线</a:t>
            </a:r>
            <a:r>
              <a:rPr lang="en-US" altLang="zh-CN"/>
              <a:t>    </a:t>
            </a:r>
            <a:r>
              <a:t>，根据</a:t>
            </a:r>
            <a:r>
              <a:rPr lang="en-US" altLang="zh-CN"/>
              <a:t>            </a:t>
            </a:r>
            <a:r>
              <a:t>，如何计算反射方向</a:t>
            </a:r>
            <a:r>
              <a:rPr lang="en-US" altLang="zh-CN"/>
              <a:t>     </a:t>
            </a:r>
            <a: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</a:t>
            </a:r>
            <a:r>
              <a:rPr>
                <a:sym typeface="+mn-ea"/>
              </a:rPr>
              <a:t>互学、展学）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主问题：如何生成采样方向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195" y="2178685"/>
            <a:ext cx="4642485" cy="3209290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2475" y="1626235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" imgW="838200" imgH="381000" progId="Equation.KSEE3">
                  <p:embed/>
                </p:oleObj>
              </mc:Choice>
              <mc:Fallback>
                <p:oleObj name="" r:id="rId2" imgW="8382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475" y="1626235"/>
                        <a:ext cx="838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8085" y="1626235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330200" imgH="381000" progId="Equation.KSEE3">
                  <p:embed/>
                </p:oleObj>
              </mc:Choice>
              <mc:Fallback>
                <p:oleObj name="" r:id="rId4" imgW="330200" imgH="38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8085" y="1626235"/>
                        <a:ext cx="33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5690" y="168338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03200" imgH="266700" progId="Equation.KSEE3">
                  <p:embed/>
                </p:oleObj>
              </mc:Choice>
              <mc:Fallback>
                <p:oleObj name="" r:id="rId6" imgW="203200" imgH="266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5690" y="1683385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9983" y="1634490"/>
          <a:ext cx="31686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316865" imgH="368300" progId="Equation.KSEE3">
                  <p:embed/>
                </p:oleObj>
              </mc:Choice>
              <mc:Fallback>
                <p:oleObj name="" r:id="rId8" imgW="316865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9983" y="1634490"/>
                        <a:ext cx="31686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115" y="2284095"/>
            <a:ext cx="5340350" cy="12477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主问题：实现思路是什么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“</a:t>
            </a:r>
            <a:r>
              <a:rPr sz="1600">
                <a:sym typeface="+mn-ea"/>
              </a:rPr>
              <a:t>直接光源采样</a:t>
            </a:r>
            <a:r>
              <a:rPr lang="en-US" altLang="zh-CN" sz="1600">
                <a:sym typeface="+mn-ea"/>
              </a:rPr>
              <a:t>”</a:t>
            </a:r>
            <a:r>
              <a:rPr sz="1600">
                <a:sym typeface="+mn-ea"/>
              </a:rPr>
              <a:t>的代码基础上，需要在</a:t>
            </a:r>
            <a:r>
              <a:rPr lang="en-US" altLang="zh-CN">
                <a:sym typeface="+mn-ea"/>
              </a:rPr>
              <a:t>.comp</a:t>
            </a:r>
            <a:r>
              <a:rPr>
                <a:sym typeface="+mn-ea"/>
              </a:rPr>
              <a:t>中</a:t>
            </a:r>
            <a:r>
              <a:rPr sz="1600">
                <a:sym typeface="+mn-ea"/>
              </a:rPr>
              <a:t>进行哪些修改？</a:t>
            </a:r>
            <a:endParaRPr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>
                <a:sym typeface="+mn-ea"/>
              </a:rPr>
              <a:t>需要同时支持</a:t>
            </a:r>
            <a:r>
              <a:rPr lang="en-US" altLang="zh-CN" sz="2000">
                <a:sym typeface="+mn-ea"/>
              </a:rPr>
              <a:t>Lambertian</a:t>
            </a:r>
            <a:r>
              <a:rPr lang="zh-CN" altLang="en-US" sz="2000">
                <a:sym typeface="+mn-ea"/>
              </a:rPr>
              <a:t>和</a:t>
            </a:r>
            <a:r>
              <a:rPr>
                <a:sym typeface="+mn-ea"/>
              </a:rPr>
              <a:t>完美镜面反射</a:t>
            </a:r>
            <a:r>
              <a:rPr lang="zh-CN" altLang="en-US" sz="2000">
                <a:sym typeface="+mn-ea"/>
              </a:rPr>
              <a:t>材质</a:t>
            </a:r>
            <a:endParaRPr lang="zh-CN" alt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需要</a:t>
            </a:r>
            <a:r>
              <a:rPr>
                <a:sym typeface="+mn-ea"/>
              </a:rPr>
              <a:t>增加哪些传到</a:t>
            </a:r>
            <a:r>
              <a:rPr lang="en-US" altLang="zh-CN">
                <a:sym typeface="+mn-ea"/>
              </a:rPr>
              <a:t>ray tracing pass-&gt;compute shader</a:t>
            </a:r>
            <a:r>
              <a:rPr>
                <a:sym typeface="+mn-ea"/>
              </a:rPr>
              <a:t>的场景数据？</a:t>
            </a:r>
            <a:endParaRPr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在哪里区分这两种材质？如何</a:t>
            </a:r>
            <a:r>
              <a:rPr lang="zh-CN" altLang="en-US" sz="2000">
                <a:sym typeface="+mn-ea"/>
              </a:rPr>
              <a:t>区分？（</a:t>
            </a:r>
            <a:r>
              <a:rPr lang="zh-CN" altLang="en-US" sz="2000">
                <a:sym typeface="+mn-ea"/>
              </a:rPr>
              <a:t>目前它们都使用直接光源</a:t>
            </a:r>
            <a:r>
              <a:rPr lang="zh-CN" altLang="en-US" sz="2000">
                <a:sym typeface="+mn-ea"/>
              </a:rPr>
              <a:t>采样）</a:t>
            </a:r>
            <a:endParaRPr lang="zh-CN" alt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主问题：实现思路是什么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第二十九节课：</a:t>
            </a:r>
            <a:br>
              <a:rPr lang="zh-CN" altLang="en-US"/>
            </a:br>
            <a:r>
              <a:rPr lang="zh-CN" altLang="en-US"/>
              <a:t>完美镜面反射</a:t>
            </a:r>
            <a:r>
              <a:rPr lang="zh-CN" altLang="en-US"/>
              <a:t>模型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运行结果</a:t>
            </a:r>
            <a:r>
              <a:rPr lang="zh-CN" altLang="en-US"/>
              <a:t>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任务：运行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0"/>
            <a:ext cx="912368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任务：</a:t>
            </a:r>
            <a:r>
              <a:t>修复</a:t>
            </a:r>
            <a:r>
              <a:rPr lang="en-US" altLang="zh-CN"/>
              <a:t>bug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现在的渲染结果有什么错误</a:t>
            </a:r>
            <a:r>
              <a:rPr>
                <a:sym typeface="+mn-ea"/>
              </a:rPr>
              <a:t>吗？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任务：修复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50480" y="2052320"/>
            <a:ext cx="305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目前的渲染场景结果：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7285" y="2386330"/>
            <a:ext cx="4034790" cy="303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06395" y="2409190"/>
            <a:ext cx="4004310" cy="30105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34055" y="2040890"/>
            <a:ext cx="305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正确的渲染场景</a:t>
            </a:r>
            <a:r>
              <a:rPr lang="zh-CN" altLang="en-US"/>
              <a:t>结果：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6" grpId="1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什么原因造成</a:t>
            </a:r>
            <a:r>
              <a:rPr>
                <a:sym typeface="+mn-ea"/>
              </a:rPr>
              <a:t>错误的？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目前我们对</a:t>
            </a:r>
            <a:r>
              <a:rPr>
                <a:sym typeface="+mn-ea"/>
              </a:rPr>
              <a:t>完美镜面反射</a:t>
            </a:r>
            <a:r>
              <a:rPr lang="zh-CN">
                <a:sym typeface="+mn-ea"/>
              </a:rPr>
              <a:t>材质使用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直接光源采样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的方法进行采样，它能计算出正确的直接光照吗？（请分析</a:t>
            </a:r>
            <a:r>
              <a:rPr lang="en-US" altLang="zh-CN">
                <a:sym typeface="+mn-ea"/>
              </a:rPr>
              <a:t>.comp</a:t>
            </a:r>
            <a:r>
              <a:rPr lang="zh-CN" altLang="en-US">
                <a:sym typeface="+mn-ea"/>
              </a:rPr>
              <a:t>中的_evalSpecularReflectionBRDF）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应该如何修复</a:t>
            </a:r>
            <a:r>
              <a:rPr lang="en-US" altLang="zh-CN">
                <a:sym typeface="+mn-ea"/>
              </a:rPr>
              <a:t>bug</a:t>
            </a:r>
            <a:r>
              <a:rPr>
                <a:sym typeface="+mn-ea"/>
              </a:rPr>
              <a:t>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任务：修复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请给出修改后</a:t>
            </a:r>
            <a:r>
              <a:t>的代码？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任务：修复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主问题：什么是完美镜面反射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BRDF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是多少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主问题：如何生成采样方向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主问题：实现思路是什么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任务：运行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任务：修复</a:t>
            </a:r>
            <a:r>
              <a:rPr lang="en-US" altLang="zh-CN">
                <a:sym typeface="+mn-ea"/>
              </a:rPr>
              <a:t>bug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tooltip="" action="ppaction://hlinkfile"/>
              </a:rPr>
              <a:t>在路径追踪中分别采样直接与非直接光照</a:t>
            </a:r>
            <a:endParaRPr>
              <a:sym typeface="+mn-ea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2" tooltip="" action="ppaction://hlinkfile"/>
              </a:rPr>
              <a:t>pbrt-&gt;</a:t>
            </a:r>
            <a:r>
              <a:rPr>
                <a:sym typeface="+mn-ea"/>
                <a:hlinkClick r:id="rId2" tooltip="" action="ppaction://hlinkfile"/>
              </a:rPr>
              <a:t>Specular Reflection</a:t>
            </a:r>
            <a:endParaRPr>
              <a:sym typeface="+mn-ea"/>
              <a:hlinkClick r:id="rId2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微表面</a:t>
            </a:r>
            <a:r>
              <a:rPr>
                <a:sym typeface="+mn-ea"/>
              </a:rPr>
              <a:t>模型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本课学习完美镜面反射模型，它能够用来计算理想的</a:t>
            </a:r>
            <a:r>
              <a:rPr>
                <a:sym typeface="+mn-ea"/>
              </a:rPr>
              <a:t>光滑表面</a:t>
            </a:r>
            <a:r>
              <a:rPr>
                <a:sym typeface="+mn-ea"/>
              </a:rPr>
              <a:t>上一点的</a:t>
            </a:r>
            <a:r>
              <a:rPr>
                <a:sym typeface="+mn-ea"/>
              </a:rPr>
              <a:t>辐射亮度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0385" y="8890"/>
            <a:ext cx="9111615" cy="6849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25" y="2563495"/>
            <a:ext cx="24104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这是本课实现代码</a:t>
            </a:r>
            <a:r>
              <a:rPr lang="zh-CN" altLang="en-US"/>
              <a:t>渲染的</a:t>
            </a:r>
            <a:r>
              <a:rPr lang="zh-CN" altLang="en-US"/>
              <a:t>场景。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该场景采样了</a:t>
            </a:r>
            <a:r>
              <a:rPr lang="en-US" altLang="zh-CN"/>
              <a:t>400spp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>
                <a:sym typeface="+mn-ea"/>
              </a:rPr>
              <a:t>球和地板使用了完美镜面反射材质</a:t>
            </a:r>
            <a:r>
              <a:rPr lang="zh-CN" altLang="en-US"/>
              <a:t>，其余</a:t>
            </a:r>
            <a:r>
              <a:rPr lang="zh-CN" altLang="en-US"/>
              <a:t>物体使用了</a:t>
            </a:r>
            <a:r>
              <a:rPr lang="en-US" altLang="zh-CN"/>
              <a:t>Lambertian</a:t>
            </a:r>
            <a:r>
              <a:rPr lang="zh-CN" altLang="en-US"/>
              <a:t>材质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主问题：什么是</a:t>
            </a:r>
            <a:r>
              <a:rPr lang="zh-CN" altLang="en-US"/>
              <a:t>完美镜面反射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向半球内的一个</a:t>
            </a:r>
            <a:r>
              <a:rPr>
                <a:sym typeface="+mn-ea"/>
              </a:rPr>
              <a:t>方向反射光线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现实中有哪些物体的表面是</a:t>
            </a:r>
            <a:r>
              <a:rPr>
                <a:sym typeface="+mn-ea"/>
              </a:rPr>
              <a:t>完美镜面反射</a:t>
            </a:r>
            <a:r>
              <a:rPr>
                <a:sym typeface="+mn-ea"/>
              </a:rPr>
              <a:t>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开始回答（自学、展学）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主问题：什么是完美镜面反射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3406140"/>
            <a:ext cx="4589145" cy="2669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3875405"/>
            <a:ext cx="2562225" cy="2200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BRDF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介绍菲涅尔反射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主问题：如何推导</a:t>
            </a:r>
            <a:r>
              <a:rPr lang="en-US" altLang="zh-CN">
                <a:sym typeface="+mn-ea"/>
              </a:rPr>
              <a:t>BRDF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0" y="1626235"/>
            <a:ext cx="3286125" cy="327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2548255"/>
            <a:ext cx="6879590" cy="433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1090" y="3390265"/>
            <a:ext cx="553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反射比为反射的光线占总射入的</a:t>
            </a:r>
            <a:r>
              <a:rPr lang="zh-CN" altLang="en-US"/>
              <a:t>光线的</a:t>
            </a:r>
            <a:r>
              <a:rPr lang="zh-CN" altLang="en-US"/>
              <a:t>比例。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1090" y="4527550"/>
            <a:ext cx="456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本节课假设完美镜面反射材质的反射比为</a:t>
            </a:r>
            <a:r>
              <a:rPr lang="en-US" altLang="zh-CN"/>
              <a:t>vec3(1.0)</a:t>
            </a:r>
            <a:r>
              <a:rPr lang="zh-CN" altLang="en-US"/>
              <a:t>，即</a:t>
            </a:r>
            <a:r>
              <a:rPr lang="en-US" altLang="zh-CN"/>
              <a:t>100%</a:t>
            </a:r>
            <a:r>
              <a:rPr lang="zh-CN" altLang="en-US"/>
              <a:t>反射。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UNIT_PLACING_PICTURE_USER_VIEWPORT" val="{&quot;height&quot;:8625,&quot;width&quot;:11475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UNIT_PLACING_PICTURE_USER_VIEWPORT" val="{&quot;height&quot;:8625,&quot;width&quot;:11475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宽屏</PresentationFormat>
  <Paragraphs>184</Paragraphs>
  <Slides>35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35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Arial Unicode MS</vt:lpstr>
      <vt:lpstr>Cambria Math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第二十九节课： 完美镜面反射模型 </vt:lpstr>
      <vt:lpstr>PowerPoint 演示文稿</vt:lpstr>
      <vt:lpstr>为什么要学习本课？</vt:lpstr>
      <vt:lpstr>为什么要学习本课？</vt:lpstr>
      <vt:lpstr>主问题：</vt:lpstr>
      <vt:lpstr>主问题：有哪几种反射</vt:lpstr>
      <vt:lpstr>主问题：什么是漫反射</vt:lpstr>
      <vt:lpstr>PowerPoint 演示文稿</vt:lpstr>
      <vt:lpstr>PowerPoint 演示文稿</vt:lpstr>
      <vt:lpstr>PowerPoint 演示文稿</vt:lpstr>
      <vt:lpstr>PowerPoint 演示文稿</vt:lpstr>
      <vt:lpstr>主问题：</vt:lpstr>
      <vt:lpstr>PowerPoint 演示文稿</vt:lpstr>
      <vt:lpstr>主问题：</vt:lpstr>
      <vt:lpstr>PowerPoint 演示文稿</vt:lpstr>
      <vt:lpstr>主问题：</vt:lpstr>
      <vt:lpstr>主问题：实现思路是什么</vt:lpstr>
      <vt:lpstr>主问题：实现思路是什么</vt:lpstr>
      <vt:lpstr>实现</vt:lpstr>
      <vt:lpstr>任务：运行</vt:lpstr>
      <vt:lpstr>PowerPoint 演示文稿</vt:lpstr>
      <vt:lpstr>任务：修复bug</vt:lpstr>
      <vt:lpstr>任务：修复bug</vt:lpstr>
      <vt:lpstr>任务：修复bug</vt:lpstr>
      <vt:lpstr>任务：修复bug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1579</cp:revision>
  <dcterms:created xsi:type="dcterms:W3CDTF">2020-12-22T12:16:00Z</dcterms:created>
  <dcterms:modified xsi:type="dcterms:W3CDTF">2021-05-31T13:48:56Z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C88F59C883BA4CFAAEB3A05D0135437E</vt:lpwstr>
  </property>
</Properties>
</file>