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307" r:id="rId3"/>
    <p:sldId id="308" r:id="rId5"/>
    <p:sldId id="391" r:id="rId6"/>
    <p:sldId id="655" r:id="rId7"/>
    <p:sldId id="662" r:id="rId8"/>
    <p:sldId id="657" r:id="rId9"/>
    <p:sldId id="658" r:id="rId10"/>
    <p:sldId id="567" r:id="rId11"/>
    <p:sldId id="659" r:id="rId12"/>
    <p:sldId id="791" r:id="rId13"/>
    <p:sldId id="514" r:id="rId14"/>
    <p:sldId id="524" r:id="rId15"/>
    <p:sldId id="664" r:id="rId16"/>
    <p:sldId id="689" r:id="rId17"/>
    <p:sldId id="682" r:id="rId18"/>
    <p:sldId id="684" r:id="rId19"/>
    <p:sldId id="685" r:id="rId20"/>
    <p:sldId id="683" r:id="rId21"/>
    <p:sldId id="722" r:id="rId22"/>
    <p:sldId id="723" r:id="rId23"/>
    <p:sldId id="690" r:id="rId24"/>
    <p:sldId id="691" r:id="rId25"/>
    <p:sldId id="694" r:id="rId26"/>
    <p:sldId id="766" r:id="rId27"/>
    <p:sldId id="709" r:id="rId28"/>
    <p:sldId id="695" r:id="rId29"/>
    <p:sldId id="742" r:id="rId30"/>
    <p:sldId id="692" r:id="rId31"/>
    <p:sldId id="743" r:id="rId32"/>
    <p:sldId id="744" r:id="rId33"/>
    <p:sldId id="745" r:id="rId34"/>
    <p:sldId id="749" r:id="rId35"/>
    <p:sldId id="750" r:id="rId36"/>
    <p:sldId id="746" r:id="rId37"/>
    <p:sldId id="747" r:id="rId38"/>
    <p:sldId id="748" r:id="rId39"/>
    <p:sldId id="751" r:id="rId40"/>
    <p:sldId id="830" r:id="rId41"/>
    <p:sldId id="792" r:id="rId42"/>
    <p:sldId id="752" r:id="rId43"/>
    <p:sldId id="537" r:id="rId44"/>
    <p:sldId id="536" r:id="rId45"/>
    <p:sldId id="540" r:id="rId46"/>
    <p:sldId id="541" r:id="rId47"/>
    <p:sldId id="314" r:id="rId48"/>
    <p:sldId id="315" r:id="rId49"/>
    <p:sldId id="515" r:id="rId50"/>
    <p:sldId id="367" r:id="rId51"/>
    <p:sldId id="653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9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1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3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3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0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3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4.xml"/><Relationship Id="rId7" Type="http://schemas.openxmlformats.org/officeDocument/2006/relationships/image" Target="../media/image26.png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6.xml"/><Relationship Id="rId7" Type="http://schemas.openxmlformats.org/officeDocument/2006/relationships/image" Target="../media/image28.png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1.xml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.png"/><Relationship Id="rId3" Type="http://schemas.openxmlformats.org/officeDocument/2006/relationships/tags" Target="../tags/tag95.xml"/><Relationship Id="rId2" Type="http://schemas.openxmlformats.org/officeDocument/2006/relationships/image" Target="../media/image39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6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2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98.xml"/><Relationship Id="rId21" Type="http://schemas.openxmlformats.org/officeDocument/2006/relationships/oleObject" Target="../embeddings/oleObject42.bin"/><Relationship Id="rId20" Type="http://schemas.openxmlformats.org/officeDocument/2006/relationships/oleObject" Target="../embeddings/oleObject41.bin"/><Relationship Id="rId2" Type="http://schemas.openxmlformats.org/officeDocument/2006/relationships/image" Target="../media/image44.wmf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40.bin"/><Relationship Id="rId17" Type="http://schemas.openxmlformats.org/officeDocument/2006/relationships/image" Target="../media/image51.wmf"/><Relationship Id="rId16" Type="http://schemas.openxmlformats.org/officeDocument/2006/relationships/oleObject" Target="../embeddings/oleObject39.bin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tags" Target="../tags/tag71.xml"/><Relationship Id="rId3" Type="http://schemas.openxmlformats.org/officeDocument/2006/relationships/image" Target="../media/image4.png"/><Relationship Id="rId2" Type="http://schemas.openxmlformats.org/officeDocument/2006/relationships/tags" Target="../tags/tag70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72.xml"/><Relationship Id="rId1" Type="http://schemas.openxmlformats.org/officeDocument/2006/relationships/hyperlink" Target="https://www.bilibili.com/video/BV18K4y177Jb" TargetMode="Externa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image" Target="../media/image56.wmf"/><Relationship Id="rId2" Type="http://schemas.openxmlformats.org/officeDocument/2006/relationships/oleObject" Target="../embeddings/oleObject44.bin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9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47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5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1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3.xml"/><Relationship Id="rId7" Type="http://schemas.openxmlformats.org/officeDocument/2006/relationships/image" Target="../media/image11.png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3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6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117.xml"/><Relationship Id="rId5" Type="http://schemas.openxmlformats.org/officeDocument/2006/relationships/hyperlink" Target="http://www.pbr-book.org/3ed-2018/Monte_Carlo_Integration/Russian_Roulette_and_Splitting.html" TargetMode="External"/><Relationship Id="rId4" Type="http://schemas.openxmlformats.org/officeDocument/2006/relationships/hyperlink" Target="http://www.pbr-book.org/3ed-2018/Sampling_and_Reconstruction/Image_Reconstruction.html&#13;" TargetMode="External"/><Relationship Id="rId3" Type="http://schemas.openxmlformats.org/officeDocument/2006/relationships/hyperlink" Target="https://blog.csdn.net/weixin_39548859/article/details/107508536" TargetMode="External"/><Relationship Id="rId2" Type="http://schemas.openxmlformats.org/officeDocument/2006/relationships/hyperlink" Target="https://www.bilibili.com/video/BV1X7411F744?p=16" TargetMode="External"/><Relationship Id="rId1" Type="http://schemas.openxmlformats.org/officeDocument/2006/relationships/hyperlink" Target="https://www.yuque.com/u1408899/zv4h67/vzreg4" TargetMode="Externa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8.xml"/><Relationship Id="rId3" Type="http://schemas.openxmlformats.org/officeDocument/2006/relationships/hyperlink" Target="https://graphics.stanford.edu/courses/cs348b-03/papers/veach-chapter10.pdf" TargetMode="External"/><Relationship Id="rId2" Type="http://schemas.openxmlformats.org/officeDocument/2006/relationships/hyperlink" Target="http://www.sci.utah.edu/~thiago/cs7650/hw12/index.html" TargetMode="External"/><Relationship Id="rId1" Type="http://schemas.openxmlformats.org/officeDocument/2006/relationships/hyperlink" Target="http://www.pbr-book.org/3ed-2018/Sampling_and_Reconstruction/Image_Reconstruction.html&#13;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7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www.bilibili.com/video/BV18K4y177J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77.xml"/><Relationship Id="rId5" Type="http://schemas.openxmlformats.org/officeDocument/2006/relationships/image" Target="../media/image4.png"/><Relationship Id="rId4" Type="http://schemas.openxmlformats.org/officeDocument/2006/relationships/tags" Target="../tags/tag76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hyperlink" Target="https://www.bilibili.com/video/BV18K4y177Jb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9.xml"/><Relationship Id="rId6" Type="http://schemas.openxmlformats.org/officeDocument/2006/relationships/image" Target="../media/image4.png"/><Relationship Id="rId5" Type="http://schemas.openxmlformats.org/officeDocument/2006/relationships/tags" Target="../tags/tag78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如何将递归展开为迭代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任务：将递归展开为迭代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渲染方程的蒙特卡洛积分形式是什么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渲染方程中积分的被积函数是什么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被积函数</a:t>
            </a:r>
            <a:r>
              <a:rPr>
                <a:sym typeface="+mn-ea"/>
              </a:rPr>
              <a:t>中随机数     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         是什么？           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渲染方程改为蒙特卡洛积分的形式后，公式</a:t>
            </a:r>
            <a:r>
              <a:rPr>
                <a:sym typeface="+mn-ea"/>
              </a:rPr>
              <a:t>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渲染方程的蒙特卡洛积分形式是什么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4735" y="1548765"/>
          <a:ext cx="687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870700" imgH="508000" progId="Equation.KSEE3">
                  <p:embed/>
                </p:oleObj>
              </mc:Choice>
              <mc:Fallback>
                <p:oleObj name="" r:id="rId1" imgW="6870700" imgH="508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4735" y="1548765"/>
                        <a:ext cx="6870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0880" y="4255135"/>
          <a:ext cx="675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756400" imgH="825500" progId="Equation.KSEE3">
                  <p:embed/>
                </p:oleObj>
              </mc:Choice>
              <mc:Fallback>
                <p:oleObj name="" r:id="rId3" imgW="6756400" imgH="825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880" y="4255135"/>
                        <a:ext cx="6756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8103" y="2359978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2895600" imgH="825500" progId="Equation.KSEE3">
                  <p:embed/>
                </p:oleObj>
              </mc:Choice>
              <mc:Fallback>
                <p:oleObj name="" r:id="rId5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8103" y="2359978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2825" y="255651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723900" imgH="381000" progId="Equation.KSEE3">
                  <p:embed/>
                </p:oleObj>
              </mc:Choice>
              <mc:Fallback>
                <p:oleObj name="" r:id="rId7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2825" y="2556510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585" y="251968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723900" imgH="381000" progId="Equation.KSEE3">
                  <p:embed/>
                </p:oleObj>
              </mc:Choice>
              <mc:Fallback>
                <p:oleObj name="" r:id="rId9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8585" y="2519680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056765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1" imgW="292100" imgH="381000" progId="Equation.KSEE3">
                  <p:embed/>
                </p:oleObj>
              </mc:Choice>
              <mc:Fallback>
                <p:oleObj name="" r:id="rId11" imgW="292100" imgH="381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4485" y="2056765"/>
                        <a:ext cx="29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假设场景中只有一个光源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只考虑直接光照，请给出计算渲染方程的伪代码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直接光照是什么？如何判断是直接光照？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是什么？（追问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</a:t>
            </a:r>
            <a:r>
              <a:rPr>
                <a:sym typeface="+mn-ea"/>
              </a:rPr>
              <a:t>只考虑直接光照，给出计算渲染方程的伪代码</a:t>
            </a:r>
            <a:endParaRPr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8765" y="3211195"/>
          <a:ext cx="675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756400" imgH="825500" progId="Equation.KSEE3">
                  <p:embed/>
                </p:oleObj>
              </mc:Choice>
              <mc:Fallback>
                <p:oleObj name="" r:id="rId1" imgW="6756400" imgH="825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8765" y="3211195"/>
                        <a:ext cx="6756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4030" y="2103120"/>
          <a:ext cx="316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162300" imgH="266700" progId="Equation.KSEE3">
                  <p:embed/>
                </p:oleObj>
              </mc:Choice>
              <mc:Fallback>
                <p:oleObj name="" r:id="rId3" imgW="31623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4030" y="2103120"/>
                        <a:ext cx="3162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0930" y="3211195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66700" imgH="381000" progId="Equation.KSEE3">
                  <p:embed/>
                </p:oleObj>
              </mc:Choice>
              <mc:Fallback>
                <p:oleObj name="" r:id="rId5" imgW="266700" imgH="381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930" y="3211195"/>
                        <a:ext cx="26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直接光照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650" y="4203065"/>
            <a:ext cx="3048000" cy="18376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如果相机射线射中了光源或者发光物体，该如何处理？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请改进伪代码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任务：考虑</a:t>
            </a:r>
            <a:r>
              <a:rPr>
                <a:sym typeface="+mn-ea"/>
              </a:rPr>
              <a:t>相机射线射中了光源或者发光物体，</a:t>
            </a:r>
            <a:r>
              <a:rPr>
                <a:sym typeface="+mn-ea"/>
              </a:rPr>
              <a:t>改进</a:t>
            </a:r>
            <a:r>
              <a:rPr>
                <a:sym typeface="+mn-ea"/>
              </a:rPr>
              <a:t>伪代码</a:t>
            </a:r>
            <a:endParaRPr>
              <a:sym typeface="+mn-ea"/>
            </a:endParaRPr>
          </a:p>
        </p:txBody>
      </p:sp>
      <p:pic>
        <p:nvPicPr>
          <p:cNvPr id="4" name="图片 3" descr="射中光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6630" y="3153410"/>
            <a:ext cx="3943350" cy="1104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请改进伪代码：</a:t>
            </a:r>
            <a:r>
              <a:rPr>
                <a:sym typeface="+mn-ea"/>
              </a:rPr>
              <a:t>加入间接光照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间接光照是什么？如何判断是</a:t>
            </a:r>
            <a:r>
              <a:rPr>
                <a:sym typeface="+mn-ea"/>
              </a:rPr>
              <a:t>间接</a:t>
            </a:r>
            <a:r>
              <a:rPr>
                <a:sym typeface="+mn-ea"/>
              </a:rPr>
              <a:t>光照？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是什么？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如果采样射线既没有击中光源或发光物体，也没有击中物体，那么属于什么情况？</a:t>
            </a:r>
            <a:r>
              <a:rPr>
                <a:sym typeface="+mn-ea"/>
              </a:rPr>
              <a:t>该如何处理</a:t>
            </a:r>
            <a:r>
              <a:rPr>
                <a:sym typeface="+mn-ea"/>
              </a:rPr>
              <a:t>？（追问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任务：加入间接光照，</a:t>
            </a:r>
            <a:r>
              <a:rPr>
                <a:sym typeface="+mn-ea"/>
              </a:rPr>
              <a:t>改进</a:t>
            </a:r>
            <a:r>
              <a:rPr>
                <a:sym typeface="+mn-ea"/>
              </a:rPr>
              <a:t>计算渲染方程的伪代码</a:t>
            </a:r>
            <a:endParaRPr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5805" y="3490595"/>
          <a:ext cx="675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756400" imgH="825500" progId="Equation.KSEE3">
                  <p:embed/>
                </p:oleObj>
              </mc:Choice>
              <mc:Fallback>
                <p:oleObj name="" r:id="rId1" imgW="6756400" imgH="825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5805" y="3490595"/>
                        <a:ext cx="6756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4030" y="2103120"/>
          <a:ext cx="316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162300" imgH="266700" progId="Equation.KSEE3">
                  <p:embed/>
                </p:oleObj>
              </mc:Choice>
              <mc:Fallback>
                <p:oleObj name="" r:id="rId3" imgW="31623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4030" y="2103120"/>
                        <a:ext cx="3162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3170" y="2306320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66700" imgH="381000" progId="Equation.KSEE3">
                  <p:embed/>
                </p:oleObj>
              </mc:Choice>
              <mc:Fallback>
                <p:oleObj name="" r:id="rId5" imgW="266700" imgH="381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3170" y="2306320"/>
                        <a:ext cx="26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间接光照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300" y="4383405"/>
            <a:ext cx="3805555" cy="16998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伪代码</a:t>
            </a:r>
            <a:r>
              <a:rPr lang="zh-CN" altLang="en-US"/>
              <a:t>有什么性能问题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每个像素发射了多少条射线（采样次数为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，弹射了</a:t>
            </a:r>
            <a:r>
              <a:rPr lang="en-US" altLang="zh-CN">
                <a:sym typeface="+mn-ea"/>
              </a:rPr>
              <a:t>bounces</a:t>
            </a:r>
            <a:r>
              <a:rPr>
                <a:sym typeface="+mn-ea"/>
              </a:rPr>
              <a:t>次</a:t>
            </a:r>
            <a:r>
              <a:rPr>
                <a:sym typeface="+mn-ea"/>
              </a:rPr>
              <a:t>）？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应该如何改进？改进后</a:t>
            </a:r>
            <a:r>
              <a:rPr>
                <a:sym typeface="+mn-ea"/>
              </a:rPr>
              <a:t>每个像素发射了多少条射线？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如果在_handleRayHit函数中只采样一次，那么应该在哪里积累得到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个采样贡献值？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在_generate函数处理每个像素时采样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</a:t>
            </a:r>
            <a:r>
              <a:rPr>
                <a:sym typeface="+mn-ea"/>
              </a:rPr>
              <a:t>？</a:t>
            </a:r>
            <a:r>
              <a:rPr>
                <a:sym typeface="+mn-ea"/>
              </a:rPr>
              <a:t>还是通过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个帧积累？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为什么？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伪代码</a:t>
            </a:r>
            <a:r>
              <a:rPr>
                <a:sym typeface="+mn-ea"/>
              </a:rPr>
              <a:t>有什么性能问题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545" y="3355340"/>
            <a:ext cx="4274185" cy="1851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5365" y="4315460"/>
            <a:ext cx="2452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应该</a:t>
            </a:r>
            <a:r>
              <a:rPr>
                <a:sym typeface="+mn-ea"/>
              </a:rPr>
              <a:t>通过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个帧积累</a:t>
            </a:r>
            <a:r>
              <a:rPr lang="zh-CN">
                <a:sym typeface="+mn-ea"/>
              </a:rPr>
              <a:t>，因为这样每帧的每个像素中就只需要采样一次，从而能更快地渲染出场景（噪点逐渐减少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915" y="4315460"/>
            <a:ext cx="3131185" cy="1488440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5870" y="1965960"/>
          <a:ext cx="5589270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7112000" imgH="825500" progId="Equation.KSEE3">
                  <p:embed/>
                </p:oleObj>
              </mc:Choice>
              <mc:Fallback>
                <p:oleObj name="" r:id="rId3" imgW="7112000" imgH="825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5870" y="1965960"/>
                        <a:ext cx="5589270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771765" y="1578610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第二次弹射后</a:t>
            </a:r>
            <a:r>
              <a:rPr lang="zh-CN" altLang="en-US"/>
              <a:t>：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请改进伪代码：</a:t>
            </a:r>
            <a:r>
              <a:rPr>
                <a:sym typeface="+mn-ea"/>
              </a:rPr>
              <a:t>在_handleRayHit函数中只采样一次，通过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个帧积累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任务：改进</a:t>
            </a:r>
            <a:r>
              <a:rPr>
                <a:sym typeface="+mn-ea"/>
              </a:rPr>
              <a:t>计算渲染方程的伪代码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主问题：现在的渲染方程是</a:t>
            </a:r>
            <a:r>
              <a:rPr lang="zh-CN" altLang="en-US"/>
              <a:t>什么？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第二十二</a:t>
            </a:r>
            <a:r>
              <a:rPr lang="zh-CN" altLang="en-US"/>
              <a:t>节课：路径追踪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现在的渲染方程是什么？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主问题：现在的渲染方程是什么？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9800" y="2051050"/>
          <a:ext cx="4984750" cy="201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337300" imgH="2565400" progId="Equation.KSEE3">
                  <p:embed/>
                </p:oleObj>
              </mc:Choice>
              <mc:Fallback>
                <p:oleObj name="" r:id="rId1" imgW="6337300" imgH="2565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9800" y="2051050"/>
                        <a:ext cx="4984750" cy="201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1540" y="4394518"/>
          <a:ext cx="6196965" cy="195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766300" imgH="3073400" progId="Equation.KSEE3">
                  <p:embed/>
                </p:oleObj>
              </mc:Choice>
              <mc:Fallback>
                <p:oleObj name="" r:id="rId3" imgW="9766300" imgH="3073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540" y="4394518"/>
                        <a:ext cx="6196965" cy="195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14435" y="3636010"/>
          <a:ext cx="2575560" cy="30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276600" imgH="381000" progId="Equation.KSEE3">
                  <p:embed/>
                </p:oleObj>
              </mc:Choice>
              <mc:Fallback>
                <p:oleObj name="" r:id="rId5" imgW="32766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4435" y="3636010"/>
                        <a:ext cx="2575560" cy="30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5450" y="1289685"/>
          <a:ext cx="617474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9169400" imgH="825500" progId="Equation.KSEE3">
                  <p:embed/>
                </p:oleObj>
              </mc:Choice>
              <mc:Fallback>
                <p:oleObj name="" r:id="rId7" imgW="9169400" imgH="825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5450" y="1289685"/>
                        <a:ext cx="617474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 descr="现在的渲染方程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5255" y="4166870"/>
            <a:ext cx="2654935" cy="20129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如何终止射线弹射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弹射次数过多，对于画质无明显提升，但会明显降低</a:t>
            </a:r>
            <a:r>
              <a:t>性能！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</a:t>
            </a:r>
            <a:r>
              <a:rPr>
                <a:sym typeface="+mn-ea"/>
              </a:rPr>
              <a:t>终止射线弹射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585720"/>
            <a:ext cx="5350510" cy="3137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35" y="2379980"/>
            <a:ext cx="5463540" cy="3343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“</a:t>
            </a:r>
            <a:r>
              <a:rPr lang="zh-CN" altLang="en-US"/>
              <a:t>直接规定最大</a:t>
            </a:r>
            <a:r>
              <a:rPr lang="zh-CN" altLang="en-US"/>
              <a:t>的弹射次数来作为终止条件</a:t>
            </a:r>
            <a:r>
              <a:rPr lang="en-US" altLang="zh-CN"/>
              <a:t>”</a:t>
            </a:r>
            <a:r>
              <a:t>有什么问题？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如何终止射线弹射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2054225"/>
            <a:ext cx="10741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①因为是随机采样，有的可能是不重要的路径，不需要那么多次采样</a:t>
            </a:r>
            <a:endParaRPr lang="zh-CN" altLang="en-US"/>
          </a:p>
          <a:p>
            <a:r>
              <a:rPr lang="zh-CN" altLang="en-US"/>
              <a:t>②有的采样可能是重要路径，需要多次采样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什么是</a:t>
            </a:r>
            <a:r>
              <a:rPr lang="en-US" altLang="zh-CN"/>
              <a:t>“</a:t>
            </a:r>
            <a:r>
              <a:rPr lang="zh-CN" altLang="en-US"/>
              <a:t>重要的路径</a:t>
            </a:r>
            <a:r>
              <a:rPr lang="en-US" altLang="zh-CN"/>
              <a:t>”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如何终止射线弹射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77940" y="1530668"/>
          <a:ext cx="498475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337300" imgH="787400" progId="Equation.KSEE3">
                  <p:embed/>
                </p:oleObj>
              </mc:Choice>
              <mc:Fallback>
                <p:oleObj name="" r:id="rId1" imgW="6337300" imgH="787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77940" y="1530668"/>
                        <a:ext cx="4984750" cy="62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1015" y="3006725"/>
            <a:ext cx="4101465" cy="2405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2175" y="2084705"/>
            <a:ext cx="5958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对于某个</a:t>
            </a:r>
            <a:r>
              <a:rPr lang="en-US" altLang="zh-CN"/>
              <a:t>    </a:t>
            </a:r>
            <a:r>
              <a:rPr lang="zh-CN" altLang="en-US"/>
              <a:t>，如果贡献值大，那么这条</a:t>
            </a:r>
            <a:r>
              <a:rPr lang="zh-CN" altLang="en-US"/>
              <a:t>路径就是重要的</a:t>
            </a:r>
            <a:r>
              <a:rPr lang="zh-CN" altLang="en-US"/>
              <a:t>路径。</a:t>
            </a:r>
            <a:endParaRPr lang="zh-CN" altLang="en-US"/>
          </a:p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贡献值大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的意思是</a:t>
            </a:r>
            <a:r>
              <a:rPr lang="en-US" altLang="zh-CN">
                <a:sym typeface="+mn-ea"/>
              </a:rPr>
              <a:t>                     </a:t>
            </a:r>
            <a:r>
              <a:rPr lang="zh-CN" altLang="en-US">
                <a:sym typeface="+mn-ea"/>
              </a:rPr>
              <a:t>大或者</a:t>
            </a:r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大（也就是入射方向更倾向于</a:t>
            </a:r>
            <a:r>
              <a:rPr lang="zh-CN" altLang="en-US">
                <a:sym typeface="+mn-ea"/>
              </a:rPr>
              <a:t>法线）</a:t>
            </a:r>
            <a:endParaRPr lang="zh-CN" altLang="en-US"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8490" y="2151698"/>
          <a:ext cx="229870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92100" imgH="381000" progId="Equation.KSEE3">
                  <p:embed/>
                </p:oleObj>
              </mc:Choice>
              <mc:Fallback>
                <p:oleObj name="" r:id="rId5" imgW="2921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8490" y="2151698"/>
                        <a:ext cx="229870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2918" y="2705418"/>
          <a:ext cx="119951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524000" imgH="381000" progId="Equation.KSEE3">
                  <p:embed/>
                </p:oleObj>
              </mc:Choice>
              <mc:Fallback>
                <p:oleObj name="" r:id="rId7" imgW="15240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918" y="2705418"/>
                        <a:ext cx="119951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3803" y="2705418"/>
          <a:ext cx="53022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673100" imgH="381000" progId="Equation.KSEE3">
                  <p:embed/>
                </p:oleObj>
              </mc:Choice>
              <mc:Fallback>
                <p:oleObj name="" r:id="rId9" imgW="6731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3803" y="2705418"/>
                        <a:ext cx="53022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俄罗斯轮盘赌算法（Russian Roulette）</a:t>
            </a:r>
            <a:r>
              <a:t>是什么？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br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如何终止射线弹射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1981835"/>
            <a:ext cx="9333230" cy="3292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如何使用俄罗斯轮盘赌算法来终止射线</a:t>
            </a:r>
            <a:r>
              <a:t>弹射？</a:t>
            </a:r>
            <a:br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满足该概率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这样能保证</a:t>
            </a: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是无偏的。为什么？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互学、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如何终止射线弹射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2863" y="4584383"/>
          <a:ext cx="90106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43000" imgH="381000" progId="Equation.KSEE3">
                  <p:embed/>
                </p:oleObj>
              </mc:Choice>
              <mc:Fallback>
                <p:oleObj name="" r:id="rId1" imgW="11430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2863" y="4584383"/>
                        <a:ext cx="90106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93750" y="2035810"/>
            <a:ext cx="5306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每次弹射</a:t>
            </a:r>
            <a:r>
              <a:rPr lang="zh-CN" altLang="en-US"/>
              <a:t>前：</a:t>
            </a:r>
            <a:endParaRPr lang="zh-CN" altLang="en-US"/>
          </a:p>
          <a:p>
            <a:r>
              <a:rPr lang="zh-CN" altLang="en-US"/>
              <a:t>计算概率</a:t>
            </a:r>
            <a:r>
              <a:rPr lang="en-US" altLang="zh-CN"/>
              <a:t>      </a:t>
            </a:r>
            <a:r>
              <a:rPr lang="zh-CN" altLang="en-US"/>
              <a:t>，它表示发送</a:t>
            </a:r>
            <a:r>
              <a:rPr lang="en-US" altLang="zh-CN"/>
              <a:t>     </a:t>
            </a:r>
            <a:r>
              <a:rPr lang="zh-CN" altLang="en-US"/>
              <a:t>方向的射线的</a:t>
            </a:r>
            <a:r>
              <a:rPr lang="zh-CN" altLang="en-US"/>
              <a:t>概率；</a:t>
            </a:r>
            <a:endParaRPr lang="zh-CN" altLang="en-US"/>
          </a:p>
          <a:p>
            <a:r>
              <a:rPr lang="zh-CN" altLang="en-US"/>
              <a:t>如果满足该概率，则继续弹射，并且</a:t>
            </a:r>
            <a:r>
              <a:rPr lang="en-US" altLang="zh-CN"/>
              <a:t>              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否则，则停止弹射，</a:t>
            </a:r>
            <a:r>
              <a:rPr lang="zh-CN" altLang="en-US"/>
              <a:t>并且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1181" y="2365058"/>
          <a:ext cx="27051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42900" imgH="368300" progId="Equation.KSEE3">
                  <p:embed/>
                </p:oleObj>
              </mc:Choice>
              <mc:Fallback>
                <p:oleObj name="" r:id="rId3" imgW="3429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181" y="2365058"/>
                        <a:ext cx="27051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6920" y="2656205"/>
          <a:ext cx="81089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574800" imgH="787400" progId="Equation.KSEE3">
                  <p:embed/>
                </p:oleObj>
              </mc:Choice>
              <mc:Fallback>
                <p:oleObj name="" r:id="rId5" imgW="1574800" imgH="787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6920" y="2656205"/>
                        <a:ext cx="81089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1855" y="2975610"/>
          <a:ext cx="451485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876300" imgH="381000" progId="Equation.KSEE3">
                  <p:embed/>
                </p:oleObj>
              </mc:Choice>
              <mc:Fallback>
                <p:oleObj name="" r:id="rId7" imgW="8763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1855" y="2975610"/>
                        <a:ext cx="451485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4245" y="4203065"/>
          <a:ext cx="30543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304800" imgH="381000" progId="Equation.KSEE3">
                  <p:embed/>
                </p:oleObj>
              </mc:Choice>
              <mc:Fallback>
                <p:oleObj name="" r:id="rId9" imgW="3048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4245" y="4203065"/>
                        <a:ext cx="30543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1766" y="4033521"/>
          <a:ext cx="311404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3949700" imgH="3073400" progId="Equation.KSEE3">
                  <p:embed/>
                </p:oleObj>
              </mc:Choice>
              <mc:Fallback>
                <p:oleObj name="" r:id="rId11" imgW="3949700" imgH="3073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1766" y="4033521"/>
                        <a:ext cx="311404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1448" y="2914333"/>
          <a:ext cx="354838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5257800" imgH="1270000" progId="Equation.KSEE3">
                  <p:embed/>
                </p:oleObj>
              </mc:Choice>
              <mc:Fallback>
                <p:oleObj name="" r:id="rId13" imgW="5257800" imgH="1270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1448" y="2914333"/>
                        <a:ext cx="354838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383145" y="2138045"/>
            <a:ext cx="413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概率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方向</a:t>
            </a:r>
            <a:r>
              <a:rPr lang="zh-CN" altLang="en-US">
                <a:sym typeface="+mn-ea"/>
              </a:rPr>
              <a:t>的贡献值的关系是什么？</a:t>
            </a:r>
            <a:endParaRPr lang="en-US" altLang="zh-CN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0836" y="2176463"/>
          <a:ext cx="27051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342900" imgH="368300" progId="Equation.KSEE3">
                  <p:embed/>
                </p:oleObj>
              </mc:Choice>
              <mc:Fallback>
                <p:oleObj name="" r:id="rId15" imgW="3429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0836" y="2176463"/>
                        <a:ext cx="27051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60755" y="3695065"/>
            <a:ext cx="663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生成一个在</a:t>
            </a:r>
            <a:r>
              <a:rPr lang="en-US" altLang="zh-CN"/>
              <a:t>[0,1]</a:t>
            </a:r>
            <a:r>
              <a:rPr lang="zh-CN" altLang="en-US"/>
              <a:t>上均匀分布的随机数</a:t>
            </a:r>
            <a:r>
              <a:rPr lang="en-US" altLang="zh-CN"/>
              <a:t>   </a:t>
            </a:r>
            <a:r>
              <a:rPr lang="zh-CN" altLang="en-US"/>
              <a:t>，判断它是否小于该</a:t>
            </a:r>
            <a:r>
              <a:rPr lang="zh-CN" altLang="en-US"/>
              <a:t>概率</a:t>
            </a:r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3763" y="3772536"/>
          <a:ext cx="160655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6" imgW="203200" imgH="330200" progId="Equation.KSEE3">
                  <p:embed/>
                </p:oleObj>
              </mc:Choice>
              <mc:Fallback>
                <p:oleObj name="" r:id="rId16" imgW="203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03763" y="3772536"/>
                        <a:ext cx="160655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4420" y="2365058"/>
          <a:ext cx="229870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8" imgW="292100" imgH="381000" progId="Equation.KSEE3">
                  <p:embed/>
                </p:oleObj>
              </mc:Choice>
              <mc:Fallback>
                <p:oleObj name="" r:id="rId18" imgW="2921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14420" y="2365058"/>
                        <a:ext cx="229870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3290" y="2195513"/>
          <a:ext cx="229870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0" imgW="292100" imgH="381000" progId="Equation.KSEE3">
                  <p:embed/>
                </p:oleObj>
              </mc:Choice>
              <mc:Fallback>
                <p:oleObj name="" r:id="rId20" imgW="2921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543290" y="2195513"/>
                        <a:ext cx="229870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861810" y="1477645"/>
            <a:ext cx="267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后面再讲</a:t>
            </a:r>
            <a:r>
              <a:rPr lang="en-US" altLang="zh-CN"/>
              <a:t>“</a:t>
            </a:r>
            <a:r>
              <a:rPr lang="zh-CN" altLang="en-US"/>
              <a:t>如何计算</a:t>
            </a:r>
            <a:r>
              <a:rPr lang="en-US" altLang="zh-CN"/>
              <a:t>     ”</a:t>
            </a:r>
            <a:endParaRPr lang="en-US" altLang="zh-CN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81111" y="1516063"/>
          <a:ext cx="27051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1" imgW="342900" imgH="368300" progId="Equation.KSEE3">
                  <p:embed/>
                </p:oleObj>
              </mc:Choice>
              <mc:Fallback>
                <p:oleObj name="" r:id="rId21" imgW="3429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1111" y="1516063"/>
                        <a:ext cx="27051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5" grpId="0"/>
      <p:bldP spid="25" grpId="1"/>
      <p:bldP spid="10" grpId="0"/>
      <p:bldP spid="10" grpId="1"/>
      <p:bldP spid="13" grpId="0"/>
      <p:bldP spid="1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现在的渲染方程是什么？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主问题：如何终止射线弹射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181" y="2409190"/>
          <a:ext cx="6014720" cy="204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45400" imgH="2590800" progId="Equation.KSEE3">
                  <p:embed/>
                </p:oleObj>
              </mc:Choice>
              <mc:Fallback>
                <p:oleObj name="" r:id="rId1" imgW="7645400" imgH="2590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3181" y="2409190"/>
                        <a:ext cx="6014720" cy="204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请改进伪代码：</a:t>
            </a:r>
            <a:r>
              <a:rPr>
                <a:sym typeface="+mn-ea"/>
              </a:rPr>
              <a:t>使用俄罗斯轮盘赌算法终止弹射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任务：使用</a:t>
            </a:r>
            <a:r>
              <a:rPr>
                <a:sym typeface="+mn-ea"/>
              </a:rPr>
              <a:t>俄罗斯轮盘赌算法终止射线</a:t>
            </a:r>
            <a:r>
              <a:rPr>
                <a:sym typeface="+mn-ea"/>
              </a:rPr>
              <a:t>弹射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如何正确计算一个像素的</a:t>
            </a:r>
            <a:r>
              <a:rPr>
                <a:sym typeface="+mn-ea"/>
              </a:rPr>
              <a:t>颜色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第十七节课：</a:t>
            </a:r>
            <a:r>
              <a:rPr lang="en-US" altLang="zh-CN">
                <a:sym typeface="+mn-ea"/>
              </a:rPr>
              <a:t>光线投射、Whitted光线追踪、分布式光线追踪理论</a:t>
            </a:r>
            <a:br>
              <a:rPr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               </a:t>
            </a:r>
            <a:r>
              <a:rPr>
                <a:solidFill>
                  <a:schemeClr val="tx1"/>
                </a:solidFill>
                <a:sym typeface="+mn-ea"/>
              </a:rPr>
              <a:t>包含哪些部分？</a:t>
            </a:r>
            <a:br>
              <a:rPr>
                <a:solidFill>
                  <a:schemeClr val="tx1"/>
                </a:solidFill>
                <a:sym typeface="+mn-ea"/>
              </a:rPr>
            </a:b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开始回答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自学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4170" y="2817495"/>
            <a:ext cx="5434330" cy="695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20610" y="3895725"/>
            <a:ext cx="4101465" cy="240538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8785" y="3369946"/>
          <a:ext cx="393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3937000" imgH="419100" progId="Equation.KSEE3">
                  <p:embed/>
                </p:oleObj>
              </mc:Choice>
              <mc:Fallback>
                <p:oleObj name="" r:id="rId6" imgW="3937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88785" y="3369946"/>
                        <a:ext cx="3937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5860" y="1991360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1155700" imgH="381000" progId="Equation.KSEE3">
                  <p:embed/>
                </p:oleObj>
              </mc:Choice>
              <mc:Fallback>
                <p:oleObj name="" r:id="rId8" imgW="11557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5860" y="1991360"/>
                        <a:ext cx="1155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现在是如何计算一个像素的颜色</a:t>
            </a:r>
            <a:r>
              <a:t>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该计算的结果准确</a:t>
            </a:r>
            <a:r>
              <a:t>吗？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</a:t>
            </a:r>
            <a:r>
              <a:rPr>
                <a:sym typeface="+mn-ea"/>
              </a:rPr>
              <a:t>要正确计算一个像素的颜色</a:t>
            </a:r>
            <a:endParaRPr>
              <a:sym typeface="+mn-ea"/>
            </a:endParaRPr>
          </a:p>
        </p:txBody>
      </p:sp>
      <p:pic>
        <p:nvPicPr>
          <p:cNvPr id="4" name="图片 3" descr="获得屏幕坐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6485" y="1783080"/>
            <a:ext cx="6143625" cy="2095500"/>
          </a:xfrm>
          <a:prstGeom prst="rect">
            <a:avLst/>
          </a:prstGeom>
        </p:spPr>
      </p:pic>
      <p:pic>
        <p:nvPicPr>
          <p:cNvPr id="12" name="图片 11" descr="当前的像素采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4711700"/>
            <a:ext cx="1047750" cy="1143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如何改进计算方法，使其更</a:t>
            </a:r>
            <a:r>
              <a:rPr>
                <a:sym typeface="+mn-ea"/>
              </a:rPr>
              <a:t>准确？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如何计算像素的</a:t>
            </a:r>
            <a:r>
              <a:t>颜色？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如何正确计算一个像素的颜色</a:t>
            </a:r>
            <a:endParaRPr lang="zh-CN" altLang="en-US"/>
          </a:p>
        </p:txBody>
      </p:sp>
      <p:pic>
        <p:nvPicPr>
          <p:cNvPr id="5" name="图片 4" descr="新的像素采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730" y="1920240"/>
            <a:ext cx="1514475" cy="115252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5261" y="4162108"/>
          <a:ext cx="4025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5117465" imgH="1257300" progId="Equation.KSEE3">
                  <p:embed/>
                </p:oleObj>
              </mc:Choice>
              <mc:Fallback>
                <p:oleObj name="" r:id="rId2" imgW="5117465" imgH="1257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55261" y="4162108"/>
                        <a:ext cx="40259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现在的计算一个像素的颜色的</a:t>
            </a:r>
            <a:r>
              <a:rPr>
                <a:sym typeface="+mn-ea"/>
              </a:rPr>
              <a:t>公式是什么？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该方法与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主问题：伪代码有什么性能问题</a:t>
            </a:r>
            <a:r>
              <a:rPr lang="en-US" altLang="zh-CN">
                <a:sym typeface="+mn-ea"/>
              </a:rPr>
              <a:t>”-&gt;“</a:t>
            </a:r>
            <a:r>
              <a:rPr>
                <a:sym typeface="+mn-ea"/>
              </a:rPr>
              <a:t>在_generate函数处理每个像素时采样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有什么</a:t>
            </a:r>
            <a:r>
              <a:rPr>
                <a:sym typeface="+mn-ea"/>
              </a:rPr>
              <a:t>区别？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主问题：如何正确计算一个像素的颜色</a:t>
            </a:r>
            <a:endParaRPr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9651" y="3680778"/>
          <a:ext cx="4925060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260465" imgH="2209800" progId="Equation.KSEE3">
                  <p:embed/>
                </p:oleObj>
              </mc:Choice>
              <mc:Fallback>
                <p:oleObj name="" r:id="rId1" imgW="6260465" imgH="2209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9651" y="3680778"/>
                        <a:ext cx="4925060" cy="174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请改进伪代码：正确计算一个像素的颜色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</a:t>
            </a:r>
            <a:r>
              <a:rPr>
                <a:sym typeface="+mn-ea"/>
              </a:rPr>
              <a:t>正确计算一个像素的颜色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如何将递归展开</a:t>
            </a:r>
            <a:r>
              <a:rPr>
                <a:sym typeface="+mn-ea"/>
              </a:rPr>
              <a:t>为迭代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在</a:t>
            </a:r>
            <a:r>
              <a:rPr lang="en-US" altLang="zh-CN"/>
              <a:t>“</a:t>
            </a:r>
            <a:r>
              <a:rPr>
                <a:sym typeface="+mn-ea"/>
              </a:rPr>
              <a:t>主问题：如何用数值分析的方法求解渲染方程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中，我们是如何将递归展开为迭代的？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</a:t>
            </a:r>
            <a:r>
              <a:rPr>
                <a:sym typeface="+mn-ea"/>
              </a:rPr>
              <a:t>第十八节课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9955" y="2517140"/>
            <a:ext cx="7115175" cy="2771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0505" y="5534660"/>
            <a:ext cx="484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从上往下依次代入，一直到递归</a:t>
            </a:r>
            <a:r>
              <a:rPr lang="zh-CN" altLang="en-US"/>
              <a:t>终止！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渲染方程是递归的</a:t>
            </a:r>
            <a:r>
              <a:t>吗？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能否直接实现递归</a:t>
            </a:r>
            <a:r>
              <a:t>的渲染方程？</a:t>
            </a:r>
            <a:br/>
            <a:r>
              <a:rPr lang="en-US" altLang="zh-CN"/>
              <a:t>- </a:t>
            </a:r>
            <a:r>
              <a:t>着色器语言（如</a:t>
            </a:r>
            <a:r>
              <a:rPr lang="en-US" altLang="zh-CN"/>
              <a:t>glsl</a:t>
            </a:r>
            <a:r>
              <a:t>）支持函数递归</a:t>
            </a:r>
            <a:r>
              <a:t>吗？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直接</a:t>
            </a:r>
            <a:r>
              <a:rPr>
                <a:sym typeface="+mn-ea"/>
              </a:rPr>
              <a:t>回答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</a:t>
            </a:r>
            <a:r>
              <a:rPr>
                <a:sym typeface="+mn-ea"/>
              </a:rPr>
              <a:t>将递归展开为迭代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7356" y="2063115"/>
          <a:ext cx="6014720" cy="134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645400" imgH="1701800" progId="Equation.KSEE3">
                  <p:embed/>
                </p:oleObj>
              </mc:Choice>
              <mc:Fallback>
                <p:oleObj name="" r:id="rId1" imgW="7645400" imgH="170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7356" y="2063115"/>
                        <a:ext cx="6014720" cy="1340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将渲染方程展开为迭代后的公式是什么？（只给出代入一次后的</a:t>
            </a:r>
            <a:r>
              <a:rPr>
                <a:sym typeface="+mn-ea"/>
              </a:rPr>
              <a:t>公式）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如何将递归展开为迭代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9773" y="3563938"/>
          <a:ext cx="526605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692900" imgH="787400" progId="Equation.KSEE3">
                  <p:embed/>
                </p:oleObj>
              </mc:Choice>
              <mc:Fallback>
                <p:oleObj name="" r:id="rId1" imgW="6692900" imgH="787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9773" y="3563938"/>
                        <a:ext cx="5266055" cy="62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1101" y="1984375"/>
          <a:ext cx="6014720" cy="134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645400" imgH="1701800" progId="Equation.KSEE3">
                  <p:embed/>
                </p:oleObj>
              </mc:Choice>
              <mc:Fallback>
                <p:oleObj name="" r:id="rId3" imgW="7645400" imgH="170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1" y="1984375"/>
                        <a:ext cx="6014720" cy="1340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0090" y="4182745"/>
          <a:ext cx="5481955" cy="218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988300" imgH="3175000" progId="Equation.KSEE3">
                  <p:embed/>
                </p:oleObj>
              </mc:Choice>
              <mc:Fallback>
                <p:oleObj name="" r:id="rId5" imgW="7988300" imgH="3175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0090" y="4182745"/>
                        <a:ext cx="5481955" cy="218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TODO </a:t>
            </a:r>
            <a:r>
              <a:rPr>
                <a:sym typeface="+mn-ea"/>
              </a:rPr>
              <a:t>将渲染方程展开为迭代后的公式使用该</a:t>
            </a:r>
            <a:r>
              <a:rPr>
                <a:sym typeface="+mn-ea"/>
              </a:rPr>
              <a:t>公式！！！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3803" y="2936558"/>
          <a:ext cx="6353810" cy="193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9258300" imgH="2806700" progId="Equation.KSEE3">
                  <p:embed/>
                </p:oleObj>
              </mc:Choice>
              <mc:Fallback>
                <p:oleObj name="" r:id="rId1" imgW="9258300" imgH="280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3803" y="2936558"/>
                        <a:ext cx="6353810" cy="193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是</a:t>
            </a:r>
            <a:r>
              <a:rPr>
                <a:sym typeface="+mn-ea"/>
              </a:rPr>
              <a:t>多少？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</a:t>
            </a:r>
            <a:r>
              <a:rPr>
                <a:sym typeface="+mn-ea"/>
              </a:rPr>
              <a:t>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如何将递归展开为迭代</a:t>
            </a:r>
            <a:endParaRPr lang="zh-CN" altLang="en-US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8861" y="1693228"/>
          <a:ext cx="27051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" imgW="342900" imgH="368300" progId="Equation.KSEE3">
                  <p:embed/>
                </p:oleObj>
              </mc:Choice>
              <mc:Fallback>
                <p:oleObj name="" r:id="rId1" imgW="3429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8861" y="1693228"/>
                        <a:ext cx="27051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4364355"/>
          <a:ext cx="256476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4076700" imgH="368300" progId="Equation.KSEE3">
                  <p:embed/>
                </p:oleObj>
              </mc:Choice>
              <mc:Fallback>
                <p:oleObj name="" r:id="rId3" imgW="40767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" y="4364355"/>
                        <a:ext cx="2564765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8" y="5065078"/>
          <a:ext cx="290830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622800" imgH="419100" progId="Equation.KSEE3">
                  <p:embed/>
                </p:oleObj>
              </mc:Choice>
              <mc:Fallback>
                <p:oleObj name="" r:id="rId5" imgW="46228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608" y="5065078"/>
                        <a:ext cx="290830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9925" y="4697095"/>
            <a:ext cx="215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具体来说，即为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235" y="2076450"/>
          <a:ext cx="4690110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7454900" imgH="1346200" progId="Equation.KSEE3">
                  <p:embed/>
                </p:oleObj>
              </mc:Choice>
              <mc:Fallback>
                <p:oleObj name="" r:id="rId7" imgW="7454900" imgH="1346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4235" y="2076450"/>
                        <a:ext cx="4690110" cy="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69925" y="3996055"/>
            <a:ext cx="470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因为两者的范围又都一样（为</a:t>
            </a:r>
            <a:r>
              <a:rPr lang="en-US" altLang="zh-CN"/>
              <a:t>[0,1]</a:t>
            </a:r>
            <a:r>
              <a:rPr lang="zh-CN" altLang="en-US"/>
              <a:t>），</a:t>
            </a:r>
            <a:r>
              <a:rPr lang="zh-CN" altLang="en-US"/>
              <a:t>所以：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143" y="3035618"/>
          <a:ext cx="4154805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6604000" imgH="1346200" progId="Equation.KSEE3">
                  <p:embed/>
                </p:oleObj>
              </mc:Choice>
              <mc:Fallback>
                <p:oleObj name="" r:id="rId9" imgW="6604000" imgH="1346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9143" y="3035618"/>
                        <a:ext cx="4154805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088" y="1408430"/>
          <a:ext cx="5473700" cy="218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7975600" imgH="3175000" progId="Equation.KSEE3">
                  <p:embed/>
                </p:oleObj>
              </mc:Choice>
              <mc:Fallback>
                <p:oleObj name="" r:id="rId11" imgW="7975600" imgH="3175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8088" y="1408430"/>
                        <a:ext cx="5473700" cy="218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7" grpId="1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理解渲染方程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6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39700" imgH="266700" progId="Equation.KSEE3">
                  <p:embed/>
                </p:oleObj>
              </mc:Choice>
              <mc:Fallback>
                <p:oleObj name="" r:id="rId1" imgW="1397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6150" y="3295650"/>
                        <a:ext cx="139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2268856"/>
          <a:ext cx="716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7162800" imgH="1676400" progId="Equation.KSEE3">
                  <p:embed/>
                </p:oleObj>
              </mc:Choice>
              <mc:Fallback>
                <p:oleObj name="" r:id="rId3" imgW="7162800" imgH="1676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" y="2268856"/>
                        <a:ext cx="71628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1625918"/>
          <a:ext cx="285750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857500" imgH="316865" progId="Equation.KSEE3">
                  <p:embed/>
                </p:oleObj>
              </mc:Choice>
              <mc:Fallback>
                <p:oleObj name="" r:id="rId5" imgW="28575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925" y="1625918"/>
                        <a:ext cx="2857500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3220" y="1987550"/>
            <a:ext cx="3202940" cy="288353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请改进伪代码：</a:t>
            </a:r>
            <a:r>
              <a:rPr>
                <a:sym typeface="+mn-ea"/>
              </a:rPr>
              <a:t>将递归展开为迭代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介绍下伪代码框架的代码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</a:t>
            </a:r>
            <a:r>
              <a:rPr>
                <a:sym typeface="+mn-ea"/>
              </a:rPr>
              <a:t>将递归展开为迭代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光线追踪图形学课程（</a:t>
            </a:r>
            <a:r>
              <a:rPr lang="en-US" altLang="zh-CN">
                <a:sym typeface="+mn-ea"/>
                <a:hlinkClick r:id="rId1" action="ppaction://hlinkfile"/>
              </a:rPr>
              <a:t>6</a:t>
            </a:r>
            <a:r>
              <a:rPr>
                <a:sym typeface="+mn-ea"/>
                <a:hlinkClick r:id="rId1" action="ppaction://hlinkfile"/>
              </a:rPr>
              <a:t>）：蒙特卡洛积分与路径追踪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《全局光照技术：从离线到实时渲染》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闫令琪-光线追踪（蒙特卡洛积分与路径追踪）录像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闫令琪：Games101 现代计算机图形学-光线追踪(三)：渲染方程和路径追踪path ray tracing &amp; 作业Assignment07解析</a:t>
            </a:r>
            <a:endParaRPr lang="en-US" altLang="zh-CN"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4"/>
              </a:rPr>
              <a:t>pbrt-&gt;Image Reconstruction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5"/>
              </a:rPr>
              <a:t>pbrt-&gt;Russian Roulette and Splitting</a:t>
            </a:r>
            <a:endParaRPr lang="en-US" altLang="zh-CN"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正确计算一个像素的颜色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中更多的</a:t>
            </a:r>
            <a:r>
              <a:rPr lang="en-US" altLang="zh-CN">
                <a:sym typeface="+mn-ea"/>
              </a:rPr>
              <a:t>filter</a:t>
            </a:r>
            <a:r>
              <a:rPr>
                <a:sym typeface="+mn-ea"/>
              </a:rPr>
              <a:t>，也就是</a:t>
            </a:r>
            <a:r>
              <a:rPr>
                <a:sym typeface="+mn-ea"/>
              </a:rPr>
              <a:t>实现不同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weight</a:t>
            </a:r>
            <a:r>
              <a:rPr>
                <a:sym typeface="+mn-ea"/>
              </a:rPr>
              <a:t>函数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  <a:hlinkClick r:id="rId1"/>
              </a:rPr>
              <a:t>pbrt-&gt;Image Reconstruction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Efficiency-Optimized Russian Roulette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efficiency-optimized Russian roulette tries to set Russian roulette weights in a way that minimizes the increase in variance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refer to: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  <a:hlinkClick r:id="rId2"/>
              </a:rPr>
              <a:t>Realistic Image Synthesis(compare each RR)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  <a:hlinkClick r:id="rId3" action="ppaction://hlinkfile"/>
              </a:rPr>
              <a:t>efficiency-optimized Russian</a:t>
            </a:r>
            <a:r>
              <a:rPr lang="en-US" altLang="zh-CN">
                <a:sym typeface="+mn-ea"/>
              </a:rPr>
              <a:t>(in 10.4 Reducing the number of visibility te)</a:t>
            </a:r>
            <a:endParaRPr lang="en-US" altLang="zh-CN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开始第三部分：最小</a:t>
            </a:r>
            <a:r>
              <a:t>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理解渲染方程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1626235"/>
          <a:ext cx="5252085" cy="168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8317865" imgH="2667000" progId="Equation.KSEE3">
                  <p:embed/>
                </p:oleObj>
              </mc:Choice>
              <mc:Fallback>
                <p:oleObj name="" r:id="rId1" imgW="8317865" imgH="266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1626235"/>
                        <a:ext cx="5252085" cy="168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4050030" y="2187575"/>
            <a:ext cx="75692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12055" y="2007870"/>
            <a:ext cx="148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直接光照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171055" y="2661920"/>
            <a:ext cx="75692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01330" y="248221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弹射一次的间接光照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171055" y="2980690"/>
            <a:ext cx="75692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01330" y="285051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弹射两次的间接光照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4182110"/>
          <a:ext cx="316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162300" imgH="266700" progId="Equation.KSEE3">
                  <p:embed/>
                </p:oleObj>
              </mc:Choice>
              <mc:Fallback>
                <p:oleObj name="" r:id="rId3" imgW="31623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" y="4182110"/>
                        <a:ext cx="3162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第十七节课：</a:t>
            </a:r>
            <a:r>
              <a:rPr lang="en-US" altLang="zh-CN">
                <a:sym typeface="+mn-ea"/>
              </a:rPr>
              <a:t>光线投射、Whitted光线追踪、分布式光线追踪理论</a:t>
            </a:r>
            <a:br>
              <a:rPr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>
                <a:sym typeface="+mn-ea"/>
              </a:rPr>
              <a:t>Whitted光线追踪</a:t>
            </a:r>
            <a:r>
              <a:rPr>
                <a:sym typeface="+mn-ea"/>
              </a:rPr>
              <a:t>的算法</a:t>
            </a:r>
            <a:r>
              <a:rPr>
                <a:sym typeface="+mn-ea"/>
              </a:rPr>
              <a:t>是什么</a:t>
            </a:r>
            <a:r>
              <a:rPr>
                <a:solidFill>
                  <a:schemeClr val="tx1"/>
                </a:solidFill>
                <a:sym typeface="+mn-ea"/>
              </a:rPr>
              <a:t>？</a:t>
            </a:r>
            <a:br>
              <a:rPr>
                <a:solidFill>
                  <a:schemeClr val="tx1"/>
                </a:solidFill>
                <a:sym typeface="+mn-ea"/>
              </a:rPr>
            </a:b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开始回答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自学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95" y="2017395"/>
            <a:ext cx="3573780" cy="2258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80" y="4353560"/>
            <a:ext cx="7616190" cy="1710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第十九节课：概率论基础与蒙特卡罗积分</a:t>
            </a:r>
            <a:br>
              <a:rPr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ym typeface="+mn-ea"/>
              </a:rPr>
              <a:t>蒙特卡洛方法积分公式是什么</a:t>
            </a:r>
            <a:r>
              <a:rPr>
                <a:solidFill>
                  <a:schemeClr val="tx1"/>
                </a:solidFill>
                <a:sym typeface="+mn-ea"/>
              </a:rPr>
              <a:t>？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ym typeface="+mn-ea"/>
              </a:rPr>
              <a:t>渲染方程中积分的被积函数是什么？</a:t>
            </a:r>
            <a:br>
              <a:rPr>
                <a:solidFill>
                  <a:schemeClr val="tx1"/>
                </a:solidFill>
                <a:sym typeface="+mn-ea"/>
              </a:rPr>
            </a:b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开始回答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自学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0408" y="3634423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" imgW="2895600" imgH="825500" progId="Equation.KSEE3">
                  <p:embed/>
                </p:oleObj>
              </mc:Choice>
              <mc:Fallback>
                <p:oleObj name="" r:id="rId2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00408" y="3634423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20385" y="2241550"/>
            <a:ext cx="5434330" cy="695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Whitted光线追踪</a:t>
            </a:r>
            <a:r>
              <a:rPr>
                <a:sym typeface="+mn-ea"/>
              </a:rPr>
              <a:t>有哪两个</a:t>
            </a:r>
            <a:r>
              <a:rPr>
                <a:sym typeface="+mn-ea"/>
              </a:rPr>
              <a:t>限制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2144395"/>
            <a:ext cx="5223510" cy="2336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1894840"/>
            <a:ext cx="5458460" cy="3175000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3170" y="4966971"/>
          <a:ext cx="716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7162800" imgH="444500" progId="Equation.KSEE3">
                  <p:embed/>
                </p:oleObj>
              </mc:Choice>
              <mc:Fallback>
                <p:oleObj name="" r:id="rId3" imgW="71628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3170" y="4966971"/>
                        <a:ext cx="7162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7595" y="5707380"/>
            <a:ext cx="5434330" cy="6959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49625" y="5514340"/>
            <a:ext cx="817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所以要基于原始的渲染方程来实现全局光照</a:t>
            </a:r>
            <a:r>
              <a:rPr lang="zh-CN" altLang="en-US"/>
              <a:t>，使用蒙特卡洛方法来计算积分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渲染方程的蒙特卡洛积分形式是什么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任务：只考虑直接光照，给出计算渲染方程的伪代码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任务：考虑相机射线射中了光源或者发光物体，改进伪代码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任务：加入间接光照，改进计算渲染方程的伪代码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伪代码</a:t>
            </a:r>
            <a:r>
              <a:rPr>
                <a:sym typeface="+mn-ea"/>
              </a:rPr>
              <a:t>有什么性能问题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任务：改进计算渲染方程的伪代码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如何终止射线弹射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任务：使用俄罗斯轮盘赌算法终止射线弹射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如何正确计算一个像素的颜色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任务：正确计算一个像素的颜色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1770,&quot;width&quot;:13830}"/>
</p:tagLst>
</file>

<file path=ppt/tags/tag71.xml><?xml version="1.0" encoding="utf-8"?>
<p:tagLst xmlns:p="http://schemas.openxmlformats.org/presentationml/2006/main">
  <p:tag name="KSO_WM_UNIT_PLACING_PICTURE_USER_VIEWPORT" val="{&quot;height&quot;:6121,&quot;width&quot;:10438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UNIT_PLACING_PICTURE_USER_VIEWPORT" val="{&quot;height&quot;:1770,&quot;width&quot;:13830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UNIT_PLACING_PICTURE_USER_VIEWPORT" val="{&quot;height&quot;:1770,&quot;width&quot;:13830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UNIT_PLACING_PICTURE_USER_VIEWPORT" val="{&quot;height&quot;:6121,&quot;width&quot;:10438}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3374</Words>
  <Application>WPS 演示</Application>
  <PresentationFormat>宽屏</PresentationFormat>
  <Paragraphs>340</Paragraphs>
  <Slides>49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57</vt:i4>
      </vt:variant>
      <vt:variant>
        <vt:lpstr>幻灯片标题</vt:lpstr>
      </vt:variant>
      <vt:variant>
        <vt:i4>49</vt:i4>
      </vt:variant>
    </vt:vector>
  </HeadingPairs>
  <TitlesOfParts>
    <vt:vector size="112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第二十二节课：路径追踪</vt:lpstr>
      <vt:lpstr>PowerPoint 演示文稿</vt:lpstr>
      <vt:lpstr>理解渲染方程</vt:lpstr>
      <vt:lpstr>理解渲染方程</vt:lpstr>
      <vt:lpstr>PowerPoint 演示文稿</vt:lpstr>
      <vt:lpstr>PowerPoint 演示文稿</vt:lpstr>
      <vt:lpstr>为什么要学习本课？</vt:lpstr>
      <vt:lpstr>PowerPoint 演示文稿</vt:lpstr>
      <vt:lpstr>PowerPoint 演示文稿</vt:lpstr>
      <vt:lpstr>主问题：渲染方程的蒙特卡洛积分形式是什么</vt:lpstr>
      <vt:lpstr>主问题：渲染方程的蒙特卡洛积分形式是什么</vt:lpstr>
      <vt:lpstr>任务：只考虑直接光照，给出计算渲染方程的伪代码</vt:lpstr>
      <vt:lpstr>任务：考虑相机射线射中了光源或者发光物体，改进伪代码</vt:lpstr>
      <vt:lpstr>任务：加入间接光照，改进计算渲染方程的伪代码</vt:lpstr>
      <vt:lpstr>主问题：伪代码有什么性能问题</vt:lpstr>
      <vt:lpstr>主问题：伪代码有什么性能问题</vt:lpstr>
      <vt:lpstr>任务：改进计算渲染方程的伪代码</vt:lpstr>
      <vt:lpstr>主问题：现在的渲染方程是什么？</vt:lpstr>
      <vt:lpstr>主问题：现在的渲染方程是什么？</vt:lpstr>
      <vt:lpstr>主问题：如何终止射线弹射</vt:lpstr>
      <vt:lpstr>为什么要终止射线弹射</vt:lpstr>
      <vt:lpstr>主问题：如何终止射线弹射</vt:lpstr>
      <vt:lpstr>主问题：如何终止射线弹射</vt:lpstr>
      <vt:lpstr>主问题：如何终止射线弹射</vt:lpstr>
      <vt:lpstr>主问题：如何终止射线弹射</vt:lpstr>
      <vt:lpstr>主问题：如何终止射线弹射</vt:lpstr>
      <vt:lpstr>任务：使用俄罗斯轮盘赌算法终止射线弹射</vt:lpstr>
      <vt:lpstr>主问题：如何正确计算一个像素的颜色</vt:lpstr>
      <vt:lpstr>为什么要正确计算一个像素的颜色</vt:lpstr>
      <vt:lpstr>主问题：如何正确计算一个像素的颜色</vt:lpstr>
      <vt:lpstr>主问题：如何正确计算一个像素的颜色</vt:lpstr>
      <vt:lpstr>任务：正确计算一个像素的颜色</vt:lpstr>
      <vt:lpstr>主问题：如何将递归展开为迭代</vt:lpstr>
      <vt:lpstr>回顾第十八节课</vt:lpstr>
      <vt:lpstr>为什么要将递归展开为迭代</vt:lpstr>
      <vt:lpstr>主问题：如何将递归展开为迭代</vt:lpstr>
      <vt:lpstr>PowerPoint 演示文稿</vt:lpstr>
      <vt:lpstr>主问题：如何将递归展开为迭代</vt:lpstr>
      <vt:lpstr>任务：将递归展开为迭代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889</cp:revision>
  <dcterms:created xsi:type="dcterms:W3CDTF">2020-12-22T12:16:00Z</dcterms:created>
  <dcterms:modified xsi:type="dcterms:W3CDTF">2021-05-21T09:55:34Z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C88F59C883BA4CFAAEB3A05D0135437E</vt:lpwstr>
  </property>
</Properties>
</file>