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307" r:id="rId3"/>
    <p:sldId id="308" r:id="rId5"/>
    <p:sldId id="659" r:id="rId6"/>
    <p:sldId id="567" r:id="rId7"/>
    <p:sldId id="970" r:id="rId8"/>
    <p:sldId id="971" r:id="rId9"/>
    <p:sldId id="995" r:id="rId10"/>
    <p:sldId id="972" r:id="rId11"/>
    <p:sldId id="885" r:id="rId12"/>
    <p:sldId id="943" r:id="rId13"/>
    <p:sldId id="946" r:id="rId14"/>
    <p:sldId id="944" r:id="rId15"/>
    <p:sldId id="965" r:id="rId16"/>
    <p:sldId id="941" r:id="rId17"/>
    <p:sldId id="996" r:id="rId18"/>
    <p:sldId id="997" r:id="rId19"/>
    <p:sldId id="1022" r:id="rId20"/>
    <p:sldId id="947" r:id="rId21"/>
    <p:sldId id="999" r:id="rId22"/>
    <p:sldId id="967" r:id="rId23"/>
    <p:sldId id="1000" r:id="rId24"/>
    <p:sldId id="968" r:id="rId25"/>
    <p:sldId id="1003" r:id="rId26"/>
    <p:sldId id="949" r:id="rId27"/>
    <p:sldId id="537" r:id="rId28"/>
    <p:sldId id="536" r:id="rId29"/>
    <p:sldId id="540" r:id="rId30"/>
    <p:sldId id="541" r:id="rId31"/>
    <p:sldId id="314" r:id="rId32"/>
    <p:sldId id="1004" r:id="rId33"/>
    <p:sldId id="315" r:id="rId34"/>
    <p:sldId id="515" r:id="rId35"/>
    <p:sldId id="367" r:id="rId36"/>
    <p:sldId id="65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1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8.bin"/><Relationship Id="rId7" Type="http://schemas.openxmlformats.org/officeDocument/2006/relationships/oleObject" Target="../embeddings/oleObject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3.xml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4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5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86.xml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22.bin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40.wmf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9.wmf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89.xml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34.bin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33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6.wmf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0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hyperlink" Target="http://resources.mpi-inf.mpg.de/departments/d4/teaching/ws200708/cg/slides/CG07-Brdf+Texture.pdf" TargetMode="External"/><Relationship Id="rId8" Type="http://schemas.openxmlformats.org/officeDocument/2006/relationships/hyperlink" Target="https://physics.stackexchange.com/questions/95169/why-does-lambertian-surface-reflection-result-in-uniform-radiance-measured-from" TargetMode="External"/><Relationship Id="rId7" Type="http://schemas.openxmlformats.org/officeDocument/2006/relationships/hyperlink" Target="http://blog.sina.com.cn/s/blog_155b65d7d0102whjc.html" TargetMode="External"/><Relationship Id="rId6" Type="http://schemas.openxmlformats.org/officeDocument/2006/relationships/hyperlink" Target="https://baike.baidu.com/item/&#230;&#156;&#151;&#228;&#188;&#175;&#232;&#190;&#144;&#229;&#176;&#132;&#228;&#189;&#147;" TargetMode="External"/><Relationship Id="rId5" Type="http://schemas.openxmlformats.org/officeDocument/2006/relationships/hyperlink" Target="https://sakibsaikia.github.io/graphics/2019/09/10/Deriving-Lambertian-BRDF-From-First-Principles.html" TargetMode="External"/><Relationship Id="rId4" Type="http://schemas.openxmlformats.org/officeDocument/2006/relationships/hyperlink" Target="https://en.wikipedia.org/wiki/Lambert's_cosine_law" TargetMode="External"/><Relationship Id="rId3" Type="http://schemas.openxmlformats.org/officeDocument/2006/relationships/hyperlink" Target="https://highscope.ch.ntu.edu.tw/wordpress/?p=74431" TargetMode="External"/><Relationship Id="rId2" Type="http://schemas.openxmlformats.org/officeDocument/2006/relationships/hyperlink" Target="https://zh.wikipedia.org/wiki/&#230;&#188;&#171;&#229;&#143;&#141;&#229;&#176;&#132;" TargetMode="External"/><Relationship Id="rId11" Type="http://schemas.openxmlformats.org/officeDocument/2006/relationships/slideLayout" Target="../slideLayouts/slideLayout9.xml"/><Relationship Id="rId10" Type="http://schemas.openxmlformats.org/officeDocument/2006/relationships/tags" Target="../tags/tag97.xml"/><Relationship Id="rId1" Type="http://schemas.openxmlformats.org/officeDocument/2006/relationships/hyperlink" Target="https://pbr-book.org/3ed-2018/Reflection_Mode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98.xml"/><Relationship Id="rId2" Type="http://schemas.openxmlformats.org/officeDocument/2006/relationships/hyperlink" Target="https://baike.baidu.com/item/&#229;&#143;&#141;&#231;&#133;&#167;&#231;&#142;&#135;/491843?fromtitle=albedo&amp;fromid=10177909" TargetMode="External"/><Relationship Id="rId1" Type="http://schemas.openxmlformats.org/officeDocument/2006/relationships/hyperlink" Target="https://blog.csdn.net/weixin_30388677/article/details/95424582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6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光泽反射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向半球</a:t>
            </a:r>
            <a:r>
              <a:rPr>
                <a:sym typeface="+mn-ea"/>
              </a:rPr>
              <a:t>内某一个范围的方向反射光线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与漫反射表面相比，</a:t>
            </a:r>
            <a:r>
              <a:rPr>
                <a:sym typeface="+mn-ea"/>
              </a:rPr>
              <a:t>光泽反射表面应该有什么特征？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现实中有哪些物体的表面是</a:t>
            </a:r>
            <a:r>
              <a:rPr>
                <a:sym typeface="+mn-ea"/>
              </a:rPr>
              <a:t>光泽反射</a:t>
            </a:r>
            <a:r>
              <a:rPr>
                <a:sym typeface="+mn-ea"/>
              </a:rPr>
              <a:t>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主问题：还有哪几种反射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370" y="2828925"/>
            <a:ext cx="4873625" cy="326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3225165"/>
            <a:ext cx="2571750" cy="2266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向半球内的一个</a:t>
            </a:r>
            <a:r>
              <a:rPr>
                <a:sym typeface="+mn-ea"/>
              </a:rPr>
              <a:t>方向反射光线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与光泽反射表面相比，</a:t>
            </a:r>
            <a:r>
              <a:rPr>
                <a:sym typeface="+mn-ea"/>
              </a:rPr>
              <a:t>完美镜面反射表面应该有什么特征？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现实中有哪些物体的表面是</a:t>
            </a:r>
            <a:r>
              <a:rPr>
                <a:sym typeface="+mn-ea"/>
              </a:rPr>
              <a:t>完美镜面反射</a:t>
            </a:r>
            <a:r>
              <a:rPr>
                <a:sym typeface="+mn-ea"/>
              </a:rPr>
              <a:t>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主问题：有哪几种反射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7455" y="2927350"/>
            <a:ext cx="4589145" cy="2669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5" y="3396615"/>
            <a:ext cx="2562225" cy="2200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后向反射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向半球内沿着入射方向</a:t>
            </a:r>
            <a:r>
              <a:rPr>
                <a:sym typeface="+mn-ea"/>
              </a:rPr>
              <a:t>的某一个范围的方向反射光线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现实中有哪些物体的表面是</a:t>
            </a:r>
            <a:r>
              <a:rPr>
                <a:sym typeface="+mn-ea"/>
              </a:rPr>
              <a:t>后向反射？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主问题：有哪几种反射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055" y="2239645"/>
            <a:ext cx="3843020" cy="237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4433570"/>
            <a:ext cx="1555115" cy="1464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29815" y="392303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天鹅</a:t>
            </a:r>
            <a:r>
              <a:rPr lang="zh-CN" altLang="en-US"/>
              <a:t>绒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60" y="4433570"/>
            <a:ext cx="2058670" cy="1578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28615" y="392303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月亮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为了通过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渲染方程的</a:t>
            </a:r>
            <a:r>
              <a:rPr>
                <a:sym typeface="+mn-ea"/>
              </a:rPr>
              <a:t>蒙特卡洛积分迭代形式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来</a:t>
            </a:r>
            <a:r>
              <a:rPr>
                <a:sym typeface="+mn-ea"/>
              </a:rPr>
              <a:t>计算理想的漫反射表面</a:t>
            </a:r>
            <a:r>
              <a:rPr>
                <a:sym typeface="+mn-ea"/>
              </a:rPr>
              <a:t>上一点的辐射亮度</a:t>
            </a:r>
            <a:r>
              <a:rPr>
                <a:sym typeface="+mn-ea"/>
              </a:rPr>
              <a:t>，还需要</a:t>
            </a:r>
            <a:r>
              <a:rPr>
                <a:sym typeface="+mn-ea"/>
              </a:rPr>
              <a:t>知道哪几项？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为什么要推导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1005" y="2904490"/>
            <a:ext cx="5172075" cy="695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如何推导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>
                <a:sym typeface="+mn-ea"/>
              </a:rPr>
              <a:t>请回顾第十六节课</a:t>
            </a:r>
            <a:r>
              <a:rPr lang="en-US" altLang="zh-CN" sz="2000">
                <a:sym typeface="+mn-ea"/>
              </a:rPr>
              <a:t>-&gt;</a:t>
            </a:r>
            <a:r>
              <a:rPr lang="en-US" altLang="zh-CN">
                <a:sym typeface="+mn-ea"/>
              </a:rPr>
              <a:t>BRDF</a:t>
            </a:r>
            <a:r>
              <a:rPr lang="zh-CN" altLang="en-US">
                <a:sym typeface="+mn-ea"/>
              </a:rPr>
              <a:t>的定义，并回答如何</a:t>
            </a:r>
            <a:r>
              <a:rPr lang="zh-CN" altLang="en-US">
                <a:sym typeface="+mn-ea"/>
              </a:rPr>
              <a:t>据此计算</a:t>
            </a:r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是一个常数</a:t>
            </a:r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8475" y="2590800"/>
          <a:ext cx="340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403600" imgH="1676400" progId="Equation.KSEE3">
                  <p:embed/>
                </p:oleObj>
              </mc:Choice>
              <mc:Fallback>
                <p:oleObj name="" r:id="rId1" imgW="3403600" imgH="1676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18475" y="2590800"/>
                        <a:ext cx="34036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7705" y="2151380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850900" imgH="381000" progId="Equation.KSEE3">
                  <p:embed/>
                </p:oleObj>
              </mc:Choice>
              <mc:Fallback>
                <p:oleObj name="" r:id="rId3" imgW="8509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7705" y="2151380"/>
                        <a:ext cx="85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5455" y="4698365"/>
          <a:ext cx="44577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4457700" imgH="1270000" progId="Equation.KSEE3">
                  <p:embed/>
                </p:oleObj>
              </mc:Choice>
              <mc:Fallback>
                <p:oleObj name="" r:id="rId5" imgW="4457700" imgH="1270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5455" y="4698365"/>
                        <a:ext cx="44577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650" y="2683510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850900" imgH="381000" progId="Equation.KSEE3">
                  <p:embed/>
                </p:oleObj>
              </mc:Choice>
              <mc:Fallback>
                <p:oleObj name="" r:id="rId7" imgW="8509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650" y="2683510"/>
                        <a:ext cx="85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220" y="3146108"/>
          <a:ext cx="633730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6337300" imgH="862965" progId="Equation.KSEE3">
                  <p:embed/>
                </p:oleObj>
              </mc:Choice>
              <mc:Fallback>
                <p:oleObj name="" r:id="rId8" imgW="6337300" imgH="8629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5220" y="3146108"/>
                        <a:ext cx="633730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如何推导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所以该公式可以推导</a:t>
            </a:r>
            <a:r>
              <a:rPr lang="zh-CN" altLang="en-US"/>
              <a:t>为：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Albedo</a:t>
            </a:r>
            <a:r>
              <a:rPr lang="zh-CN" altLang="en-US"/>
              <a:t>的范围是多少？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Albedo</a:t>
            </a:r>
            <a:r>
              <a:rPr lang="zh-CN" altLang="en-US">
                <a:sym typeface="+mn-ea"/>
              </a:rPr>
              <a:t>的物理意义</a:t>
            </a:r>
            <a:r>
              <a:rPr lang="zh-CN" altLang="en-US">
                <a:sym typeface="+mn-ea"/>
              </a:rPr>
              <a:t>是什么？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为什么要用</a:t>
            </a:r>
            <a:r>
              <a:rPr lang="en-US" altLang="zh-CN"/>
              <a:t>(r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、</a:t>
            </a:r>
            <a:r>
              <a:rPr lang="en-US" altLang="zh-CN"/>
              <a:t>b)</a:t>
            </a:r>
            <a:r>
              <a:rPr lang="zh-CN" altLang="en-US"/>
              <a:t>表示</a:t>
            </a:r>
            <a:r>
              <a:rPr lang="en-US" altLang="zh-CN">
                <a:sym typeface="+mn-ea"/>
              </a:rPr>
              <a:t>Albedo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1505" y="1968500"/>
          <a:ext cx="641477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035165" imgH="787400" progId="Equation.KSEE3">
                  <p:embed/>
                </p:oleObj>
              </mc:Choice>
              <mc:Fallback>
                <p:oleObj name="" r:id="rId1" imgW="7035165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1505" y="1968500"/>
                        <a:ext cx="641477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如何推导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能否推出</a:t>
            </a:r>
            <a:r>
              <a:rPr lang="en-US" altLang="zh-CN"/>
              <a:t>            </a:t>
            </a:r>
            <a:r>
              <a:rPr lang="zh-CN" altLang="en-US"/>
              <a:t>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又因为</a:t>
            </a:r>
            <a:r>
              <a:rPr lang="en-US" altLang="zh-CN"/>
              <a:t>                              </a:t>
            </a:r>
            <a:r>
              <a:rPr lang="zh-CN" altLang="en-US"/>
              <a:t>，能否推出</a:t>
            </a:r>
            <a:r>
              <a:rPr lang="en-US" altLang="zh-CN"/>
              <a:t>            </a:t>
            </a:r>
            <a:r>
              <a:rPr lang="zh-CN" altLang="en-US"/>
              <a:t>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6380" y="1377950"/>
          <a:ext cx="641477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035165" imgH="787400" progId="Equation.KSEE3">
                  <p:embed/>
                </p:oleObj>
              </mc:Choice>
              <mc:Fallback>
                <p:oleObj name="" r:id="rId1" imgW="7035165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6380" y="1377950"/>
                        <a:ext cx="641477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0" y="2078990"/>
          <a:ext cx="754380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977900" imgH="787400" progId="Equation.KSEE3">
                  <p:embed/>
                </p:oleObj>
              </mc:Choice>
              <mc:Fallback>
                <p:oleObj name="" r:id="rId3" imgW="977900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5900" y="2078990"/>
                        <a:ext cx="754380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8330" y="3495675"/>
          <a:ext cx="445579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5054600" imgH="1066800" progId="Equation.KSEE3">
                  <p:embed/>
                </p:oleObj>
              </mc:Choice>
              <mc:Fallback>
                <p:oleObj name="" r:id="rId5" imgW="5054600" imgH="1066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330" y="3495675"/>
                        <a:ext cx="4455795" cy="94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5525" y="2153920"/>
          <a:ext cx="189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1892300" imgH="533400" progId="Equation.KSEE3">
                  <p:embed/>
                </p:oleObj>
              </mc:Choice>
              <mc:Fallback>
                <p:oleObj name="" r:id="rId7" imgW="1892300" imgH="533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5525" y="2153920"/>
                        <a:ext cx="1892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0450" y="2643505"/>
          <a:ext cx="2581910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3098800" imgH="787400" progId="Equation.KSEE3">
                  <p:embed/>
                </p:oleObj>
              </mc:Choice>
              <mc:Fallback>
                <p:oleObj name="" r:id="rId9" imgW="3098800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0450" y="2643505"/>
                        <a:ext cx="2581910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7785" y="2744788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1219200" imgH="381000" progId="Equation.KSEE3">
                  <p:embed/>
                </p:oleObj>
              </mc:Choice>
              <mc:Fallback>
                <p:oleObj name="" r:id="rId11" imgW="12192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7785" y="2744788"/>
                        <a:ext cx="1016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3460" y="3100705"/>
          <a:ext cx="1923415" cy="30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2743200" imgH="4381500" progId="Equation.KSEE3">
                  <p:embed/>
                </p:oleObj>
              </mc:Choice>
              <mc:Fallback>
                <p:oleObj name="" r:id="rId13" imgW="2743200" imgH="4381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3460" y="3100705"/>
                        <a:ext cx="1923415" cy="307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如何推导概率密度函数（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）？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蒙特卡洛积分公式是什么？</a:t>
            </a:r>
            <a:endParaRPr 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         </a:t>
            </a:r>
            <a:r>
              <a:rPr lang="zh-CN" altLang="en-US">
                <a:sym typeface="+mn-ea"/>
              </a:rPr>
              <a:t>应该有什么</a:t>
            </a:r>
            <a:r>
              <a:rPr lang="zh-CN" altLang="en-US">
                <a:sym typeface="+mn-ea"/>
              </a:rPr>
              <a:t>特征，使得误差最小？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         </a:t>
            </a:r>
            <a:r>
              <a:rPr lang="zh-CN" altLang="en-US">
                <a:sym typeface="+mn-ea"/>
              </a:rPr>
              <a:t>是什么？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         </a:t>
            </a:r>
            <a:r>
              <a:rPr lang="zh-CN" altLang="en-US">
                <a:sym typeface="+mn-ea"/>
              </a:rPr>
              <a:t>应该是什么？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5558" y="1907223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895600" imgH="825500" progId="Equation.KSEE3">
                  <p:embed/>
                </p:oleObj>
              </mc:Choice>
              <mc:Fallback>
                <p:oleObj name="" r:id="rId1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5558" y="1907223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015" y="268160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723900" imgH="381000" progId="Equation.KSEE3">
                  <p:embed/>
                </p:oleObj>
              </mc:Choice>
              <mc:Fallback>
                <p:oleObj name="" r:id="rId3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015" y="2681605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015" y="32385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723900" imgH="381000" progId="Equation.KSEE3">
                  <p:embed/>
                </p:oleObj>
              </mc:Choice>
              <mc:Fallback>
                <p:oleObj name="" r:id="rId5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015" y="323850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0358" y="3184843"/>
          <a:ext cx="443420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105400" imgH="381000" progId="Equation.KSEE3">
                  <p:embed/>
                </p:oleObj>
              </mc:Choice>
              <mc:Fallback>
                <p:oleObj name="" r:id="rId7" imgW="51054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0358" y="3184843"/>
                        <a:ext cx="4434205" cy="33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015" y="373888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723900" imgH="381000" progId="Equation.KSEE3">
                  <p:embed/>
                </p:oleObj>
              </mc:Choice>
              <mc:Fallback>
                <p:oleObj name="" r:id="rId9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015" y="373888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6720" y="373888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0" imgW="1676400" imgH="381000" progId="Equation.KSEE3">
                  <p:embed/>
                </p:oleObj>
              </mc:Choice>
              <mc:Fallback>
                <p:oleObj name="" r:id="rId10" imgW="16764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36720" y="3738880"/>
                        <a:ext cx="1676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40215" y="2467610"/>
          <a:ext cx="210375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2" imgW="3187700" imgH="4406900" progId="Equation.KSEE3">
                  <p:embed/>
                </p:oleObj>
              </mc:Choice>
              <mc:Fallback>
                <p:oleObj name="" r:id="rId12" imgW="3187700" imgH="440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40215" y="2467610"/>
                        <a:ext cx="210375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表面的采样</a:t>
            </a:r>
            <a:r>
              <a:rPr>
                <a:sym typeface="+mn-ea"/>
              </a:rPr>
              <a:t>方向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第二十五节课：</a:t>
            </a:r>
            <a:br>
              <a:rPr lang="zh-CN" altLang="en-US"/>
            </a:br>
            <a:r>
              <a:rPr lang="en-US" altLang="zh-CN"/>
              <a:t>Lambertian</a:t>
            </a:r>
            <a:r>
              <a:t>反射</a:t>
            </a:r>
            <a:r>
              <a:t>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表面的采样方向</a:t>
            </a:r>
            <a:endParaRPr lang="zh-CN" altLang="en-US"/>
          </a:p>
        </p:txBody>
      </p:sp>
      <p:sp>
        <p:nvSpPr>
          <p:cNvPr id="10" name="文本占位符 9"/>
          <p:cNvSpPr/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生成采样方向使用的</a:t>
            </a:r>
            <a:r>
              <a:rPr lang="en-US" altLang="zh-CN"/>
              <a:t>pdf</a:t>
            </a:r>
            <a:r>
              <a:t>是</a:t>
            </a:r>
            <a:r>
              <a:t>多少？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请回顾第二十四节课</a:t>
            </a:r>
            <a:r>
              <a:rPr lang="en-US" altLang="zh-CN">
                <a:sym typeface="+mn-ea"/>
              </a:rPr>
              <a:t>-&gt;“</a:t>
            </a:r>
            <a:r>
              <a:rPr>
                <a:sym typeface="+mn-ea"/>
              </a:rPr>
              <a:t>生成球坐标系上的一个采样方向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的公式，说下如何根据</a:t>
            </a:r>
            <a:r>
              <a:rPr lang="en-US" altLang="zh-CN">
                <a:sym typeface="+mn-ea"/>
              </a:rPr>
              <a:t>        </a:t>
            </a:r>
            <a:r>
              <a:rPr>
                <a:sym typeface="+mn-ea"/>
              </a:rPr>
              <a:t>来生成采样</a:t>
            </a:r>
            <a:r>
              <a:rPr>
                <a:sym typeface="+mn-ea"/>
              </a:rPr>
              <a:t>方向？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5548" y="1625918"/>
          <a:ext cx="105664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600200" imgH="711200" progId="Equation.KSEE3">
                  <p:embed/>
                </p:oleObj>
              </mc:Choice>
              <mc:Fallback>
                <p:oleObj name="" r:id="rId1" imgW="1600200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5548" y="1625918"/>
                        <a:ext cx="105664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10308" y="2168843"/>
          <a:ext cx="52133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" imgW="660400" imgH="342900" progId="Equation.KSEE3">
                  <p:embed/>
                </p:oleObj>
              </mc:Choice>
              <mc:Fallback>
                <p:oleObj name="" r:id="rId3" imgW="6604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308" y="2168843"/>
                        <a:ext cx="52133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如何根据</a:t>
            </a:r>
            <a:r>
              <a:rPr lang="en-US" altLang="zh-CN">
                <a:sym typeface="+mn-ea"/>
              </a:rPr>
              <a:t>         </a:t>
            </a:r>
            <a:r>
              <a:rPr>
                <a:sym typeface="+mn-ea"/>
              </a:rPr>
              <a:t>得到</a:t>
            </a:r>
            <a:r>
              <a:rPr lang="en-US" altLang="zh-CN">
                <a:sym typeface="+mn-ea"/>
              </a:rPr>
              <a:t>           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如何根据</a:t>
            </a:r>
            <a:r>
              <a:rPr lang="en-US" altLang="zh-CN">
                <a:sym typeface="+mn-ea"/>
              </a:rPr>
              <a:t>          </a:t>
            </a:r>
            <a:r>
              <a:rPr>
                <a:sym typeface="+mn-ea"/>
              </a:rPr>
              <a:t>得到</a:t>
            </a:r>
            <a:r>
              <a:rPr lang="en-US" altLang="zh-CN">
                <a:sym typeface="+mn-ea"/>
              </a:rPr>
              <a:t>         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        ?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表面的采样方向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9918" y="1698943"/>
          <a:ext cx="70040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889000" imgH="342900" progId="Equation.KSEE3">
                  <p:embed/>
                </p:oleObj>
              </mc:Choice>
              <mc:Fallback>
                <p:oleObj name="" r:id="rId1" imgW="889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9918" y="1698943"/>
                        <a:ext cx="70040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3268" y="1698943"/>
          <a:ext cx="52133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660400" imgH="342900" progId="Equation.KSEE3">
                  <p:embed/>
                </p:oleObj>
              </mc:Choice>
              <mc:Fallback>
                <p:oleObj name="" r:id="rId3" imgW="6604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3268" y="1698943"/>
                        <a:ext cx="52133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3733" y="2142173"/>
          <a:ext cx="70040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889000" imgH="342900" progId="Equation.KSEE3">
                  <p:embed/>
                </p:oleObj>
              </mc:Choice>
              <mc:Fallback>
                <p:oleObj name="" r:id="rId5" imgW="889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3733" y="2142173"/>
                        <a:ext cx="70040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010" y="2142173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622300" imgH="342900" progId="Equation.KSEE3">
                  <p:embed/>
                </p:oleObj>
              </mc:Choice>
              <mc:Fallback>
                <p:oleObj name="" r:id="rId6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5010" y="2142173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7333" y="2142173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8" imgW="609600" imgH="342900" progId="Equation.KSEE3">
                  <p:embed/>
                </p:oleObj>
              </mc:Choice>
              <mc:Fallback>
                <p:oleObj name="" r:id="rId8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57333" y="2142173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4303" y="1699261"/>
          <a:ext cx="2897505" cy="170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0" imgW="3670300" imgH="2145665" progId="Equation.KSEE3">
                  <p:embed/>
                </p:oleObj>
              </mc:Choice>
              <mc:Fallback>
                <p:oleObj name="" r:id="rId10" imgW="3670300" imgH="21456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84303" y="1699261"/>
                        <a:ext cx="2897505" cy="170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2651" y="2860993"/>
          <a:ext cx="28575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2" imgW="3619500" imgH="2362200" progId="Equation.KSEE3">
                  <p:embed/>
                </p:oleObj>
              </mc:Choice>
              <mc:Fallback>
                <p:oleObj name="" r:id="rId12" imgW="3619500" imgH="2362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2651" y="2860993"/>
                        <a:ext cx="2857500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6595" y="2561908"/>
          <a:ext cx="190500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4" imgW="2413000" imgH="711200" progId="Equation.KSEE3">
                  <p:embed/>
                </p:oleObj>
              </mc:Choice>
              <mc:Fallback>
                <p:oleObj name="" r:id="rId14" imgW="2413000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86595" y="2561908"/>
                        <a:ext cx="1905000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5341" y="3932238"/>
          <a:ext cx="182499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2311400" imgH="1168400" progId="Equation.KSEE3">
                  <p:embed/>
                </p:oleObj>
              </mc:Choice>
              <mc:Fallback>
                <p:oleObj name="" r:id="rId16" imgW="2311400" imgH="1168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65341" y="3932238"/>
                        <a:ext cx="182499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已知         和       ，并且生成了两个均匀分布的随机数   和    ，通过逆变换算法计算出来的   和   是多少？</a:t>
            </a:r>
            <a:endParaRPr sz="16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点的球坐标是多少？</a:t>
            </a:r>
            <a:endParaRPr sz="16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该点减去原点（值</a:t>
            </a:r>
            <a:r>
              <a:rPr sz="1600">
                <a:sym typeface="+mn-ea"/>
              </a:rPr>
              <a:t>不变）后，得到采样方向</a:t>
            </a:r>
            <a:endParaRPr lang="zh-CN" altLang="en-US" sz="1600"/>
          </a:p>
          <a:p>
            <a:pPr lvl="1"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表面的采样方向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1715" y="2233930"/>
          <a:ext cx="1376680" cy="110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739900" imgH="1384300" progId="Equation.KSEE3">
                  <p:embed/>
                </p:oleObj>
              </mc:Choice>
              <mc:Fallback>
                <p:oleObj name="" r:id="rId1" imgW="1739900" imgH="1384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1715" y="2233930"/>
                        <a:ext cx="1376680" cy="110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9193" y="2402206"/>
          <a:ext cx="1449705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1841500" imgH="1422400" progId="Equation.KSEE3">
                  <p:embed/>
                </p:oleObj>
              </mc:Choice>
              <mc:Fallback>
                <p:oleObj name="" r:id="rId3" imgW="1841500" imgH="142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9193" y="2402206"/>
                        <a:ext cx="1449705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4430" y="1724978"/>
          <a:ext cx="4902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5" imgW="622300" imgH="342900" progId="Equation.KSEE3">
                  <p:embed/>
                </p:oleObj>
              </mc:Choice>
              <mc:Fallback>
                <p:oleObj name="" r:id="rId5" imgW="6223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430" y="1724978"/>
                        <a:ext cx="490220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6068" y="1719898"/>
          <a:ext cx="48069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7" imgW="609600" imgH="342900" progId="Equation.KSEE3">
                  <p:embed/>
                </p:oleObj>
              </mc:Choice>
              <mc:Fallback>
                <p:oleObj name="" r:id="rId7" imgW="6096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6068" y="1719898"/>
                        <a:ext cx="48069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8593" y="1699578"/>
          <a:ext cx="15049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9" imgW="190500" imgH="368300" progId="Equation.KSEE3">
                  <p:embed/>
                </p:oleObj>
              </mc:Choice>
              <mc:Fallback>
                <p:oleObj name="" r:id="rId9" imgW="1905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8593" y="1699578"/>
                        <a:ext cx="15049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1353" y="1699578"/>
          <a:ext cx="180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1" imgW="228600" imgH="368300" progId="Equation.KSEE3">
                  <p:embed/>
                </p:oleObj>
              </mc:Choice>
              <mc:Fallback>
                <p:oleObj name="" r:id="rId11" imgW="2286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1353" y="1699578"/>
                        <a:ext cx="180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93705" y="1735138"/>
          <a:ext cx="160020" cy="22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3" imgW="203200" imgH="279400" progId="Equation.KSEE3">
                  <p:embed/>
                </p:oleObj>
              </mc:Choice>
              <mc:Fallback>
                <p:oleObj name="" r:id="rId13" imgW="2032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705" y="1735138"/>
                        <a:ext cx="160020" cy="22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5080" y="1727518"/>
          <a:ext cx="160020" cy="26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203200" imgH="330200" progId="Equation.KSEE3">
                  <p:embed/>
                </p:oleObj>
              </mc:Choice>
              <mc:Fallback>
                <p:oleObj name="" r:id="rId15" imgW="203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65080" y="1727518"/>
                        <a:ext cx="16002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任务：比较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反射的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和半球内均匀反射的</a:t>
            </a:r>
            <a:r>
              <a:rPr lang="en-US" altLang="zh-CN">
                <a:sym typeface="+mn-ea"/>
              </a:rPr>
              <a:t>pdf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请使用蒙特卡洛方法计算</a:t>
            </a:r>
            <a:r>
              <a:rPr lang="en-US" altLang="zh-CN">
                <a:sym typeface="+mn-ea"/>
              </a:rPr>
              <a:t>          </a:t>
            </a:r>
            <a:r>
              <a:rPr>
                <a:sym typeface="+mn-ea"/>
              </a:rPr>
              <a:t>在半球面上的积分（实际上就是计算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点的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坐标的立方在半球面上的积分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分别使用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</a:t>
            </a:r>
            <a:r>
              <a:rPr lang="zh-CN">
                <a:sym typeface="+mn-ea"/>
              </a:rPr>
              <a:t>和</a:t>
            </a:r>
            <a:r>
              <a:rPr>
                <a:sym typeface="+mn-ea"/>
              </a:rPr>
              <a:t>半球内均匀反射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来计算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比较两者，看谁的</a:t>
            </a:r>
            <a:r>
              <a:rPr>
                <a:sym typeface="+mn-ea"/>
              </a:rPr>
              <a:t>结果</a:t>
            </a:r>
            <a:r>
              <a:rPr>
                <a:sym typeface="+mn-ea"/>
              </a:rPr>
              <a:t>更接近</a:t>
            </a:r>
            <a:r>
              <a:rPr lang="en-US" altLang="zh-CN">
                <a:sym typeface="+mn-ea"/>
              </a:rPr>
              <a:t>1.5708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“Lambertian</a:t>
            </a:r>
            <a:r>
              <a:rPr>
                <a:sym typeface="+mn-ea"/>
              </a:rPr>
              <a:t>反射</a:t>
            </a:r>
            <a:r>
              <a:rPr lang="en-US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收敛得更快？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任务：比较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反射的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和半球内均匀反射的</a:t>
            </a:r>
            <a:r>
              <a:rPr lang="en-US" altLang="zh-CN">
                <a:sym typeface="+mn-ea"/>
              </a:rPr>
              <a:t>pdf</a:t>
            </a:r>
            <a:endParaRPr lang="en-US" altLang="zh-CN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2981" y="1670368"/>
          <a:ext cx="6032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62000" imgH="342900" progId="Equation.KSEE3">
                  <p:embed/>
                </p:oleObj>
              </mc:Choice>
              <mc:Fallback>
                <p:oleObj name="" r:id="rId1" imgW="762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2981" y="1670368"/>
                        <a:ext cx="6032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2778" y="3441066"/>
          <a:ext cx="1449705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1841500" imgH="1422400" progId="Equation.KSEE3">
                  <p:embed/>
                </p:oleObj>
              </mc:Choice>
              <mc:Fallback>
                <p:oleObj name="" r:id="rId3" imgW="1841500" imgH="142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2778" y="3441066"/>
                        <a:ext cx="1449705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78550" y="2741930"/>
            <a:ext cx="337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pdf</a:t>
            </a:r>
            <a:r>
              <a:rPr lang="zh-CN" altLang="en-US"/>
              <a:t>与被积函数</a:t>
            </a:r>
            <a:r>
              <a:rPr lang="zh-CN" altLang="en-US"/>
              <a:t>相似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pbrt-&gt;8 Reflection Models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漫反射 维基百科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漫反射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4" action="ppaction://hlinkfile"/>
              </a:rPr>
              <a:t>Lambert's cosine law</a:t>
            </a:r>
            <a:endParaRPr>
              <a:sym typeface="+mn-ea"/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5" action="ppaction://hlinkfile"/>
              </a:rPr>
              <a:t>Deriving Lambertian BRDF from first principles</a:t>
            </a:r>
            <a:endParaRPr>
              <a:sym typeface="+mn-ea"/>
              <a:hlinkClick r:id="rId5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6" action="ppaction://hlinkfile"/>
              </a:rPr>
              <a:t>朗伯辐射体</a:t>
            </a:r>
            <a:endParaRPr>
              <a:sym typeface="+mn-ea"/>
              <a:hlinkClick r:id="rId6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7"/>
              </a:rPr>
              <a:t>朗伯余弦定律</a:t>
            </a:r>
            <a:endParaRPr>
              <a:sym typeface="+mn-ea"/>
              <a:hlinkClick r:id="rId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8" action="ppaction://hlinkfile"/>
              </a:rPr>
              <a:t>Why does lambertian surface reflection result in uniform radiance measured from every direction?</a:t>
            </a:r>
            <a:endParaRPr>
              <a:sym typeface="+mn-ea"/>
              <a:hlinkClick r:id="rId8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9"/>
              </a:rPr>
              <a:t> BRDFs &amp; Texturing </a:t>
            </a:r>
            <a:endParaRPr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主问题：什么是漫反射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主问题：还有哪几种反射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主问题：如何生成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表面的采样方向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任务：比较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反射的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和半球内均匀反射的</a:t>
            </a:r>
            <a:r>
              <a:rPr lang="en-US" altLang="zh-CN">
                <a:sym typeface="+mn-ea"/>
              </a:rPr>
              <a:t>pdf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Lambert漫反射的BRDF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反照率</a:t>
            </a:r>
            <a:endParaRPr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本课学习基于物理的反射模型中最简单的一种：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反射模型，它能够用来计算理想的漫反射表面</a:t>
            </a:r>
            <a:r>
              <a:rPr>
                <a:sym typeface="+mn-ea"/>
              </a:rPr>
              <a:t>上一点的</a:t>
            </a:r>
            <a:r>
              <a:rPr>
                <a:sym typeface="+mn-ea"/>
              </a:rPr>
              <a:t>辐射亮度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12660" y="3582035"/>
            <a:ext cx="4101465" cy="240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主问题：什么是</a:t>
            </a:r>
            <a:r>
              <a:rPr lang="zh-CN" altLang="en-US"/>
              <a:t>漫反射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漫反射是指当一束平行的入射光线射到粗糙的表面时，粗糙的表面会把光线向着各个方向反射的现象。虽然入射线互相平行，由于粗糙的表面上的各点的法线方向不一致，造成反射光线向不同的方向无规则地反射</a:t>
            </a:r>
            <a:endParaRPr sz="16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漫反射表面向半球内各个方向反射</a:t>
            </a: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现实中有哪些物体的表面是漫反射？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主问题：什么是漫反射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755" y="4425315"/>
            <a:ext cx="23241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2860040"/>
            <a:ext cx="2032000" cy="3223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655" y="3016885"/>
            <a:ext cx="3962400" cy="3067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反射模型假定表面是理想的漫反射表面，即该表面满足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朗伯余弦定律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各个方向上的辐射亮度是否相同？如何证明？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（回顾第十五节课</a:t>
            </a:r>
            <a:r>
              <a:rPr lang="en-US" altLang="zh-CN">
                <a:sym typeface="+mn-ea"/>
              </a:rPr>
              <a:t>-&gt;</a:t>
            </a:r>
            <a:r>
              <a:rPr>
                <a:sym typeface="+mn-ea"/>
              </a:rPr>
              <a:t>辐射强度、辐射照度、辐射亮度的概念）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 lang="en-US" altLang="zh-CN">
                <a:sym typeface="+mn-ea"/>
              </a:rPr>
              <a:t>Lambertian</a:t>
            </a:r>
            <a:r>
              <a:rPr>
                <a:sym typeface="+mn-ea"/>
              </a:rPr>
              <a:t>反射模型</a:t>
            </a:r>
            <a:endParaRPr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1323" y="1711961"/>
          <a:ext cx="117030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485900" imgH="381000" progId="Equation.KSEE3">
                  <p:embed/>
                </p:oleObj>
              </mc:Choice>
              <mc:Fallback>
                <p:oleObj name="" r:id="rId1" imgW="14859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1323" y="1711961"/>
                        <a:ext cx="1170305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朗伯余弦定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80" y="2106295"/>
            <a:ext cx="1924050" cy="1533525"/>
          </a:xfrm>
          <a:prstGeom prst="rect">
            <a:avLst/>
          </a:prstGeom>
        </p:spPr>
      </p:pic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6523" y="2906396"/>
          <a:ext cx="120078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" imgW="1524000" imgH="711200" progId="Equation.KSEE3">
                  <p:embed/>
                </p:oleObj>
              </mc:Choice>
              <mc:Fallback>
                <p:oleObj name="" r:id="rId4" imgW="1524000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6523" y="2906396"/>
                        <a:ext cx="1200785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8091" y="3639821"/>
          <a:ext cx="2352040" cy="195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6" imgW="2984500" imgH="2463165" progId="Equation.KSEE3">
                  <p:embed/>
                </p:oleObj>
              </mc:Choice>
              <mc:Fallback>
                <p:oleObj name="" r:id="rId6" imgW="2984500" imgH="2463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8091" y="3639821"/>
                        <a:ext cx="2352040" cy="195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 lang="zh-CN" altLang="en-US"/>
              <a:t>还有哪几种反射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UNIT_PLACING_PICTURE_USER_VIEWPORT" val="{&quot;height&quot;:3788,&quot;width&quot;:6459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2329</Words>
  <Application>WPS 演示</Application>
  <PresentationFormat>宽屏</PresentationFormat>
  <Paragraphs>194</Paragraphs>
  <Slides>34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34</vt:i4>
      </vt:variant>
    </vt:vector>
  </HeadingPairs>
  <TitlesOfParts>
    <vt:vector size="85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第二十五节课： Lambertian反射模型</vt:lpstr>
      <vt:lpstr>PowerPoint 演示文稿</vt:lpstr>
      <vt:lpstr>为什么要学习本课？</vt:lpstr>
      <vt:lpstr>主问题：什么是漫反射</vt:lpstr>
      <vt:lpstr>主问题：什么是漫反射</vt:lpstr>
      <vt:lpstr>主问题：什么是Lambertian反射模型</vt:lpstr>
      <vt:lpstr>主问题：什么是Lambertian反射模型</vt:lpstr>
      <vt:lpstr>主问题：还有哪几种反射</vt:lpstr>
      <vt:lpstr>主问题：还有哪几种反射</vt:lpstr>
      <vt:lpstr>主问题：有哪几种反射</vt:lpstr>
      <vt:lpstr>主问题：有哪几种反射</vt:lpstr>
      <vt:lpstr>主问题：如何推导Lambertian反射模型的BRDF和pdf</vt:lpstr>
      <vt:lpstr>为什么要推导BRDF和pdf？</vt:lpstr>
      <vt:lpstr>主问题：如何推导Lambertian反射模型的BRDF和pdf</vt:lpstr>
      <vt:lpstr>主问题：如何推导Lambertian反射模型的BRDF和pdf</vt:lpstr>
      <vt:lpstr>主问题：如何推导Lambertian反射模型的BRDF和pdf</vt:lpstr>
      <vt:lpstr>主问题：如何推导Lambertian反射模型的pdf和BRDF</vt:lpstr>
      <vt:lpstr>主问题：如何生成Lambertian表面的采样方向</vt:lpstr>
      <vt:lpstr>主问题：如何生成Lambertian表面的采样方向</vt:lpstr>
      <vt:lpstr>主问题：如何生成Lambertian表面的采样方向</vt:lpstr>
      <vt:lpstr>主问题：如何生成Lambertian表面的采样方向</vt:lpstr>
      <vt:lpstr>任务：比较Lambertian反射的pdf和半球内均匀反射的pdf</vt:lpstr>
      <vt:lpstr>任务：比较Lambertian反射的pdf和半球内均匀反射的pdf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1354</cp:revision>
  <dcterms:created xsi:type="dcterms:W3CDTF">2020-12-22T12:16:00Z</dcterms:created>
  <dcterms:modified xsi:type="dcterms:W3CDTF">2021-05-31T11:08:46Z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