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07" r:id="rId3"/>
    <p:sldId id="308" r:id="rId5"/>
    <p:sldId id="659" r:id="rId6"/>
    <p:sldId id="1117" r:id="rId7"/>
    <p:sldId id="1118" r:id="rId8"/>
    <p:sldId id="1115" r:id="rId9"/>
    <p:sldId id="1116" r:id="rId10"/>
    <p:sldId id="1120" r:id="rId11"/>
    <p:sldId id="1119" r:id="rId12"/>
    <p:sldId id="1126" r:id="rId13"/>
    <p:sldId id="1124" r:id="rId14"/>
    <p:sldId id="1123" r:id="rId15"/>
    <p:sldId id="1121" r:id="rId16"/>
    <p:sldId id="1127" r:id="rId17"/>
    <p:sldId id="1129" r:id="rId18"/>
    <p:sldId id="1128" r:id="rId19"/>
    <p:sldId id="1122" r:id="rId20"/>
    <p:sldId id="537" r:id="rId21"/>
    <p:sldId id="536" r:id="rId22"/>
    <p:sldId id="540" r:id="rId23"/>
    <p:sldId id="541" r:id="rId24"/>
    <p:sldId id="314" r:id="rId25"/>
    <p:sldId id="315" r:id="rId26"/>
    <p:sldId id="515" r:id="rId27"/>
    <p:sldId id="367" r:id="rId28"/>
    <p:sldId id="65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9.xml"/><Relationship Id="rId1" Type="http://schemas.openxmlformats.org/officeDocument/2006/relationships/hyperlink" Target="https://www.cnblogs.com/lv-anchoret/p/10534492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主问题：如何采样矩形</a:t>
            </a:r>
            <a:r>
              <a:rPr>
                <a:sym typeface="+mn-ea"/>
              </a:rPr>
              <a:t>面积光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如何通过采样，得到</a:t>
            </a:r>
            <a:r>
              <a:rPr>
                <a:sym typeface="+mn-ea"/>
              </a:rPr>
              <a:t>矩形面积光上的</a:t>
            </a:r>
            <a:r>
              <a:rPr>
                <a:sym typeface="+mn-ea"/>
              </a:rPr>
              <a:t>任意一点（世界坐标系）？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提示：首先得到本地坐标系上的一点，然后通过乘以模型矩阵来转换到世界</a:t>
            </a:r>
            <a:r>
              <a:rPr lang="zh-CN">
                <a:sym typeface="+mn-ea"/>
              </a:rPr>
              <a:t>坐标系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提示：在本地坐标系上，矩形面积光是位于</a:t>
            </a:r>
            <a:r>
              <a:rPr lang="en-US" altLang="zh-CN">
                <a:sym typeface="+mn-ea"/>
              </a:rPr>
              <a:t>xy</a:t>
            </a:r>
            <a:r>
              <a:rPr>
                <a:sym typeface="+mn-ea"/>
              </a:rPr>
              <a:t>平面的矩形，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0</a:t>
            </a:r>
            <a:br>
              <a:rPr>
                <a:sym typeface="+mn-ea"/>
              </a:rPr>
            </a:br>
            <a:r>
              <a:rPr>
                <a:sym typeface="+mn-ea"/>
              </a:rPr>
              <a:t>如果我们已知</a:t>
            </a:r>
            <a:r>
              <a:rPr lang="zh-CN">
                <a:sym typeface="+mn-ea"/>
              </a:rPr>
              <a:t>该矩形的</a:t>
            </a:r>
            <a:r>
              <a:rPr lang="en-US" altLang="zh-CN">
                <a:sym typeface="+mn-ea"/>
              </a:rPr>
              <a:t>minX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maxX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minY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maxY</a:t>
            </a:r>
            <a:r>
              <a:rPr>
                <a:sym typeface="+mn-ea"/>
              </a:rPr>
              <a:t>，如何</a:t>
            </a:r>
            <a:r>
              <a:rPr lang="zh-CN">
                <a:sym typeface="+mn-ea"/>
              </a:rPr>
              <a:t>使用随机数来</a:t>
            </a:r>
            <a:r>
              <a:rPr>
                <a:sym typeface="+mn-ea"/>
              </a:rPr>
              <a:t>得到</a:t>
            </a:r>
            <a:r>
              <a:rPr>
                <a:sym typeface="+mn-ea"/>
              </a:rPr>
              <a:t>矩形面积光上的</a:t>
            </a:r>
            <a:r>
              <a:rPr lang="zh-CN">
                <a:sym typeface="+mn-ea"/>
              </a:rPr>
              <a:t>任意</a:t>
            </a:r>
            <a:r>
              <a:rPr>
                <a:sym typeface="+mn-ea"/>
              </a:rPr>
              <a:t>一点</a:t>
            </a:r>
            <a:r>
              <a:rPr lang="zh-CN"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主问题：如何采样矩形面积光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主问题：实现思路是什么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sz="1600">
                <a:sym typeface="+mn-ea"/>
              </a:rPr>
              <a:t>请将伪代码移植到</a:t>
            </a:r>
            <a:r>
              <a:rPr>
                <a:sym typeface="+mn-ea"/>
              </a:rPr>
              <a:t>第二十六节课代码的</a:t>
            </a:r>
            <a:r>
              <a:rPr lang="en-US" altLang="zh-CN" sz="1600">
                <a:sym typeface="+mn-ea"/>
              </a:rPr>
              <a:t>compute shader</a:t>
            </a:r>
            <a:r>
              <a:rPr sz="1600">
                <a:sym typeface="+mn-ea"/>
              </a:rPr>
              <a:t>中</a:t>
            </a:r>
            <a:endParaRPr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>
                <a:sym typeface="+mn-ea"/>
              </a:rPr>
              <a:t>要增加哪些传到</a:t>
            </a:r>
            <a:r>
              <a:rPr lang="en-US" altLang="zh-CN" sz="1600">
                <a:sym typeface="+mn-ea"/>
              </a:rPr>
              <a:t>ray tracing pass-&gt;compute shader</a:t>
            </a:r>
            <a:r>
              <a:rPr sz="1600">
                <a:sym typeface="+mn-ea"/>
              </a:rPr>
              <a:t>的场景数据？</a:t>
            </a:r>
            <a:endParaRPr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主问题：实现思路是什么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任务：运行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</a:t>
            </a:r>
            <a:r>
              <a:rPr lang="zh-CN" altLang="en-US"/>
              <a:t>代码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通过直接光源采样计算的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直接光照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应该有噪点吗？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调试</a:t>
            </a:r>
            <a:r>
              <a:rPr lang="en-US" altLang="zh-CN">
                <a:sym typeface="+mn-ea"/>
              </a:rPr>
              <a:t>shader</a:t>
            </a:r>
            <a:r>
              <a:rPr>
                <a:sym typeface="+mn-ea"/>
              </a:rPr>
              <a:t>，验证下是否有噪点，并分析为什么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- 1</a:t>
            </a:r>
            <a:r>
              <a:rPr lang="zh-CN" altLang="en-US">
                <a:sym typeface="+mn-ea"/>
              </a:rPr>
              <a:t>、只测试一条路径，且只采样一次：目前已经只运行一帧了，因此只需确保每帧只采样一次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- 2</a:t>
            </a:r>
            <a:r>
              <a:rPr lang="zh-CN" altLang="en-US">
                <a:sym typeface="+mn-ea"/>
              </a:rPr>
              <a:t>、不进行弹射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分析代码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</a:t>
            </a:r>
            <a:r>
              <a:rPr>
                <a:sym typeface="+mn-ea"/>
              </a:rPr>
              <a:t>主问题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第二十八节课：</a:t>
            </a:r>
            <a:br>
              <a:rPr lang="zh-CN" altLang="en-US"/>
            </a:br>
            <a:r>
              <a:rPr lang="zh-CN" altLang="en-US"/>
              <a:t>实现</a:t>
            </a:r>
            <a:r>
              <a:rPr>
                <a:sym typeface="+mn-ea"/>
              </a:rPr>
              <a:t>直接光源采样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【RAY TRACING THE REST OF YOUR LIFE 超详解】 光线追踪 3-6 直接光源采样</a:t>
            </a:r>
            <a:endParaRPr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完美镜面反射模型</a:t>
            </a: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回顾第二十六节课的代码：实现路径追踪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主问题：实现伪代码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主问题：如何采样矩形面积光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主问题：实现思路是什么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任务：运行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分析代码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本课在第二十六节课：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的代码基础上进行了改进，实现了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直接光源采样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</a:t>
            </a:r>
            <a:r>
              <a:rPr>
                <a:sym typeface="+mn-ea"/>
              </a:rPr>
              <a:t>大幅加快</a:t>
            </a:r>
            <a:r>
              <a:rPr>
                <a:sym typeface="+mn-ea"/>
              </a:rPr>
              <a:t>了收敛速度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3175" y="2420620"/>
            <a:ext cx="4991100" cy="3759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1626235"/>
            <a:ext cx="8569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左图是</a:t>
            </a:r>
            <a:r>
              <a:rPr lang="en-US" altLang="zh-CN"/>
              <a:t>400spp</a:t>
            </a:r>
            <a:r>
              <a:rPr lang="zh-CN" altLang="en-US"/>
              <a:t>的效果，右图是改进前的代码的</a:t>
            </a:r>
            <a:r>
              <a:rPr lang="en-US" altLang="zh-CN"/>
              <a:t>20000spp</a:t>
            </a:r>
            <a:r>
              <a:rPr lang="zh-CN" altLang="en-US"/>
              <a:t>的效果</a:t>
            </a:r>
            <a:br>
              <a:rPr lang="zh-CN" altLang="en-US"/>
            </a:br>
            <a:r>
              <a:rPr lang="zh-CN" altLang="en-US"/>
              <a:t>两者</a:t>
            </a:r>
            <a:r>
              <a:rPr lang="zh-CN" altLang="en-US"/>
              <a:t>效果几乎相同！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pic>
        <p:nvPicPr>
          <p:cNvPr id="4" name="图片 3" descr="image_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2420620"/>
            <a:ext cx="5011420" cy="3759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请在你的电脑上运行代码，运行结果应该</a:t>
            </a:r>
            <a:r>
              <a:rPr lang="zh-CN" altLang="en-US"/>
              <a:t>为：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回顾第二十六节课的代码：实现</a:t>
            </a:r>
            <a:r>
              <a:rPr>
                <a:sym typeface="+mn-ea"/>
              </a:rPr>
              <a:t>路径追踪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065" y="2380615"/>
            <a:ext cx="4039235" cy="3045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请根据实现代码，说一下</a:t>
            </a:r>
            <a:r>
              <a:rPr lang="en-US">
                <a:sym typeface="+mn-ea"/>
              </a:rPr>
              <a:t>compute shader</a:t>
            </a:r>
            <a:r>
              <a:rPr>
                <a:sym typeface="+mn-ea"/>
              </a:rPr>
              <a:t>的实现思路是什么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compute shader</a:t>
            </a:r>
            <a:r>
              <a:rPr>
                <a:sym typeface="+mn-ea"/>
              </a:rPr>
              <a:t>中的</a:t>
            </a:r>
            <a:r>
              <a:rPr>
                <a:sym typeface="+mn-ea"/>
              </a:rPr>
              <a:t>代码与公式是如何对应的？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</a:t>
            </a:r>
            <a:r>
              <a:rPr>
                <a:sym typeface="+mn-ea"/>
              </a:rPr>
              <a:t>自学、互学、展学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回顾第二十六节课的代码：实现路径追踪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18356" y="2935923"/>
          <a:ext cx="6415405" cy="193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9347200" imgH="2806700" progId="Equation.KSEE3">
                  <p:embed/>
                </p:oleObj>
              </mc:Choice>
              <mc:Fallback>
                <p:oleObj name="" r:id="rId1" imgW="9347200" imgH="280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8356" y="2935923"/>
                        <a:ext cx="6415405" cy="193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实现伪代码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请在</a:t>
            </a:r>
            <a:r>
              <a:rPr lang="en-US" altLang="zh-CN"/>
              <a:t>“</a:t>
            </a:r>
            <a:r>
              <a:rPr lang="zh-CN" altLang="en-US"/>
              <a:t>第二十二节课：路径追踪</a:t>
            </a:r>
            <a:r>
              <a:rPr lang="en-US" altLang="zh-CN"/>
              <a:t>-&gt;</a:t>
            </a:r>
            <a:r>
              <a:rPr>
                <a:sym typeface="+mn-ea"/>
              </a:rPr>
              <a:t>主问题：如何将递归展开为迭代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的伪代码基础上实现伪代码，注意要</a:t>
            </a:r>
            <a:r>
              <a:rPr>
                <a:sym typeface="+mn-ea"/>
              </a:rPr>
              <a:t>实现公式</a:t>
            </a:r>
            <a:r>
              <a:rPr>
                <a:sym typeface="+mn-ea"/>
              </a:rPr>
              <a:t>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主问题：实现伪代码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56150" y="4710748"/>
          <a:ext cx="403733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6553200" imgH="1346200" progId="Equation.KSEE3">
                  <p:embed/>
                </p:oleObj>
              </mc:Choice>
              <mc:Fallback>
                <p:oleObj name="" r:id="rId1" imgW="6553200" imgH="1346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56150" y="4710748"/>
                        <a:ext cx="403733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9633" y="3174683"/>
          <a:ext cx="5694680" cy="128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10172700" imgH="2286000" progId="Equation.KSEE3">
                  <p:embed/>
                </p:oleObj>
              </mc:Choice>
              <mc:Fallback>
                <p:oleObj name="" r:id="rId3" imgW="10172700" imgH="2286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9633" y="3174683"/>
                        <a:ext cx="5694680" cy="128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演示</Application>
  <PresentationFormat>宽屏</PresentationFormat>
  <Paragraphs>113</Paragraphs>
  <Slides>26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z</vt:lpstr>
      <vt:lpstr>第二十八节课： 实现直接光源采样 </vt:lpstr>
      <vt:lpstr>PowerPoint 演示文稿</vt:lpstr>
      <vt:lpstr>为什么要学习本课？</vt:lpstr>
      <vt:lpstr>为什么要学习本课？</vt:lpstr>
      <vt:lpstr>回顾第二十六节课的代码：实现路径追踪</vt:lpstr>
      <vt:lpstr>回顾第二十六节课的代码：实现路径追踪</vt:lpstr>
      <vt:lpstr>主问题：实现伪代码</vt:lpstr>
      <vt:lpstr>主问题：实现伪代码</vt:lpstr>
      <vt:lpstr>主问题：如何采样矩形面积光</vt:lpstr>
      <vt:lpstr>主问题：如何采样矩形面积光</vt:lpstr>
      <vt:lpstr>主问题：实现思路是什么</vt:lpstr>
      <vt:lpstr>主问题：实现思路是什么</vt:lpstr>
      <vt:lpstr>实现</vt:lpstr>
      <vt:lpstr>任务：运行</vt:lpstr>
      <vt:lpstr>分析代码</vt:lpstr>
      <vt:lpstr>分析代码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1566</cp:revision>
  <dcterms:created xsi:type="dcterms:W3CDTF">2020-12-22T12:16:00Z</dcterms:created>
  <dcterms:modified xsi:type="dcterms:W3CDTF">2021-05-22T12:54:38Z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C88F59C883BA4CFAAEB3A05D0135437E</vt:lpwstr>
  </property>
</Properties>
</file>