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2"/>
  </p:handoutMasterIdLst>
  <p:sldIdLst>
    <p:sldId id="307" r:id="rId3"/>
    <p:sldId id="308" r:id="rId5"/>
    <p:sldId id="659" r:id="rId6"/>
    <p:sldId id="567" r:id="rId7"/>
    <p:sldId id="847" r:id="rId8"/>
    <p:sldId id="848" r:id="rId9"/>
    <p:sldId id="887" r:id="rId10"/>
    <p:sldId id="885" r:id="rId11"/>
    <p:sldId id="886" r:id="rId12"/>
    <p:sldId id="893" r:id="rId13"/>
    <p:sldId id="895" r:id="rId14"/>
    <p:sldId id="897" r:id="rId15"/>
    <p:sldId id="913" r:id="rId16"/>
    <p:sldId id="896" r:id="rId17"/>
    <p:sldId id="888" r:id="rId18"/>
    <p:sldId id="889" r:id="rId19"/>
    <p:sldId id="914" r:id="rId20"/>
    <p:sldId id="916" r:id="rId21"/>
    <p:sldId id="917" r:id="rId22"/>
    <p:sldId id="537" r:id="rId23"/>
    <p:sldId id="536" r:id="rId24"/>
    <p:sldId id="540" r:id="rId25"/>
    <p:sldId id="541" r:id="rId26"/>
    <p:sldId id="314" r:id="rId27"/>
    <p:sldId id="315" r:id="rId28"/>
    <p:sldId id="515" r:id="rId29"/>
    <p:sldId id="367" r:id="rId30"/>
    <p:sldId id="653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image" Target="../media/image19.wmf"/><Relationship Id="rId7" Type="http://schemas.openxmlformats.org/officeDocument/2006/relationships/image" Target="../media/image18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26.wmf"/><Relationship Id="rId7" Type="http://schemas.openxmlformats.org/officeDocument/2006/relationships/image" Target="../media/image25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24.wmf"/><Relationship Id="rId3" Type="http://schemas.openxmlformats.org/officeDocument/2006/relationships/image" Target="../media/image20.wmf"/><Relationship Id="rId2" Type="http://schemas.openxmlformats.org/officeDocument/2006/relationships/image" Target="../media/image8.wmf"/><Relationship Id="rId10" Type="http://schemas.openxmlformats.org/officeDocument/2006/relationships/image" Target="../media/image10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79121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+mj-ea"/>
                <a:ea typeface="+mj-ea"/>
                <a:cs typeface="+mj-ea"/>
              </a:rPr>
              <a:t>付费报名请通过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群号：</a:t>
            </a:r>
            <a:r>
              <a:rPr lang="en-US" altLang="zh-CN" sz="3600">
                <a:latin typeface="+mj-ea"/>
                <a:ea typeface="+mj-ea"/>
                <a:cs typeface="+mj-ea"/>
              </a:rPr>
              <a:t>821514169</a:t>
            </a:r>
            <a:endParaRPr lang="en-US" altLang="zh-CN" sz="3600">
              <a:latin typeface="+mj-ea"/>
              <a:ea typeface="+mj-ea"/>
              <a:cs typeface="+mj-ea"/>
            </a:endParaRP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或者扫下面二维码加入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本课程为付费课程，一次性付费</a:t>
            </a:r>
            <a:r>
              <a:rPr lang="zh-CN" altLang="en-US" sz="2000">
                <a:solidFill>
                  <a:srgbClr val="FF0000"/>
                </a:solidFill>
              </a:rPr>
              <a:t>398元</a:t>
            </a:r>
            <a:r>
              <a:rPr lang="zh-CN" altLang="en-US"/>
              <a:t>，在线参加本班所有课程的直播，并可获得录像回放和源码资料，享受老师全程跟踪，一对一辅导，详细答疑，布置作业和批改，确保学员真正学懂！</a:t>
            </a:r>
            <a:endParaRPr lang="zh-CN" altLang="en-US"/>
          </a:p>
        </p:txBody>
      </p:sp>
      <p:pic>
        <p:nvPicPr>
          <p:cNvPr id="8" name="图片 7" descr="Wonder路径追踪离线渲染开发培训班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2625" y="1657350"/>
            <a:ext cx="4229100" cy="444246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群后，请阅读群公告，并扫微信或支付宝二维码付款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tags" Target="../tags/tag67.xml"/><Relationship Id="rId22" Type="http://schemas.openxmlformats.org/officeDocument/2006/relationships/image" Target="../media/image2.pn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28" Type="http://schemas.openxmlformats.org/officeDocument/2006/relationships/vmlDrawing" Target="../drawings/vmlDrawing3.vml"/><Relationship Id="rId27" Type="http://schemas.openxmlformats.org/officeDocument/2006/relationships/slideLayout" Target="../slideLayouts/slideLayout2.xml"/><Relationship Id="rId26" Type="http://schemas.openxmlformats.org/officeDocument/2006/relationships/tags" Target="../tags/tag78.xml"/><Relationship Id="rId25" Type="http://schemas.openxmlformats.org/officeDocument/2006/relationships/image" Target="../media/image22.wmf"/><Relationship Id="rId24" Type="http://schemas.openxmlformats.org/officeDocument/2006/relationships/oleObject" Target="../embeddings/oleObject19.bin"/><Relationship Id="rId23" Type="http://schemas.openxmlformats.org/officeDocument/2006/relationships/image" Target="../media/image21.wmf"/><Relationship Id="rId22" Type="http://schemas.openxmlformats.org/officeDocument/2006/relationships/oleObject" Target="../embeddings/oleObject18.bin"/><Relationship Id="rId21" Type="http://schemas.openxmlformats.org/officeDocument/2006/relationships/image" Target="../media/image20.wmf"/><Relationship Id="rId20" Type="http://schemas.openxmlformats.org/officeDocument/2006/relationships/oleObject" Target="../embeddings/oleObject17.bin"/><Relationship Id="rId2" Type="http://schemas.openxmlformats.org/officeDocument/2006/relationships/image" Target="../media/image11.wmf"/><Relationship Id="rId19" Type="http://schemas.openxmlformats.org/officeDocument/2006/relationships/image" Target="../media/image12.wmf"/><Relationship Id="rId18" Type="http://schemas.openxmlformats.org/officeDocument/2006/relationships/oleObject" Target="../embeddings/oleObject16.bin"/><Relationship Id="rId17" Type="http://schemas.openxmlformats.org/officeDocument/2006/relationships/image" Target="../media/image19.wmf"/><Relationship Id="rId16" Type="http://schemas.openxmlformats.org/officeDocument/2006/relationships/oleObject" Target="../embeddings/oleObject15.bin"/><Relationship Id="rId15" Type="http://schemas.openxmlformats.org/officeDocument/2006/relationships/oleObject" Target="../embeddings/oleObject14.bin"/><Relationship Id="rId14" Type="http://schemas.openxmlformats.org/officeDocument/2006/relationships/image" Target="../media/image18.wmf"/><Relationship Id="rId13" Type="http://schemas.openxmlformats.org/officeDocument/2006/relationships/oleObject" Target="../embeddings/oleObject13.bin"/><Relationship Id="rId12" Type="http://schemas.openxmlformats.org/officeDocument/2006/relationships/image" Target="../media/image17.w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21.bin"/><Relationship Id="rId23" Type="http://schemas.openxmlformats.org/officeDocument/2006/relationships/vmlDrawing" Target="../drawings/vmlDrawing4.v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79.xml"/><Relationship Id="rId20" Type="http://schemas.openxmlformats.org/officeDocument/2006/relationships/image" Target="../media/image10.wmf"/><Relationship Id="rId2" Type="http://schemas.openxmlformats.org/officeDocument/2006/relationships/image" Target="../media/image23.wmf"/><Relationship Id="rId19" Type="http://schemas.openxmlformats.org/officeDocument/2006/relationships/oleObject" Target="../embeddings/oleObject29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28.bin"/><Relationship Id="rId16" Type="http://schemas.openxmlformats.org/officeDocument/2006/relationships/image" Target="../media/image26.wmf"/><Relationship Id="rId15" Type="http://schemas.openxmlformats.org/officeDocument/2006/relationships/oleObject" Target="../embeddings/oleObject27.bin"/><Relationship Id="rId14" Type="http://schemas.openxmlformats.org/officeDocument/2006/relationships/image" Target="../media/image25.wmf"/><Relationship Id="rId13" Type="http://schemas.openxmlformats.org/officeDocument/2006/relationships/oleObject" Target="../embeddings/oleObject26.bin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25.bin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1.xml"/><Relationship Id="rId4" Type="http://schemas.openxmlformats.org/officeDocument/2006/relationships/image" Target="../media/image28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84.xml"/><Relationship Id="rId5" Type="http://schemas.openxmlformats.org/officeDocument/2006/relationships/image" Target="../media/image32.png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5.xml"/><Relationship Id="rId3" Type="http://schemas.openxmlformats.org/officeDocument/2006/relationships/image" Target="../media/image34.png"/><Relationship Id="rId2" Type="http://schemas.openxmlformats.org/officeDocument/2006/relationships/image" Target="../media/image33.wmf"/><Relationship Id="rId1" Type="http://schemas.openxmlformats.org/officeDocument/2006/relationships/oleObject" Target="../embeddings/oleObject3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7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3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8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9.xml"/><Relationship Id="rId2" Type="http://schemas.openxmlformats.org/officeDocument/2006/relationships/image" Target="../media/image36.wmf"/><Relationship Id="rId1" Type="http://schemas.openxmlformats.org/officeDocument/2006/relationships/oleObject" Target="../embeddings/oleObject35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1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tags" Target="../tags/tag92.xml"/><Relationship Id="rId3" Type="http://schemas.openxmlformats.org/officeDocument/2006/relationships/hyperlink" Target="https://raytracing.github.io/books/RayTracingTheRestOfYourLife.html#generatingrandomdirections" TargetMode="External"/><Relationship Id="rId2" Type="http://schemas.openxmlformats.org/officeDocument/2006/relationships/hyperlink" Target="https://www.scratchapixel.com/lessons/3d-basic-rendering/global-illumination-path-tracing/global-illumination-path-tracing-practical-implementation" TargetMode="External"/><Relationship Id="rId1" Type="http://schemas.openxmlformats.org/officeDocument/2006/relationships/hyperlink" Target="https://www.cnblogs.com/lv-anchoret/p/10518961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4.png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5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8.wmf"/><Relationship Id="rId13" Type="http://schemas.openxmlformats.org/officeDocument/2006/relationships/vmlDrawing" Target="../drawings/vmlDrawing2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77.xml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/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7" name="副标题 6"/>
          <p:cNvSpPr/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09780" cy="6857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假设采样方向在半球内均匀分布，</a:t>
            </a:r>
            <a:r>
              <a:rPr>
                <a:sym typeface="+mn-ea"/>
              </a:rPr>
              <a:t>如何计算</a:t>
            </a:r>
            <a:r>
              <a:rPr lang="en-US" altLang="zh-CN">
                <a:sym typeface="+mn-ea"/>
              </a:rPr>
              <a:t>       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        </a:t>
            </a:r>
            <a:r>
              <a:rPr>
                <a:sym typeface="+mn-ea"/>
              </a:rPr>
              <a:t>呢？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            </a:t>
            </a:r>
            <a:r>
              <a:rPr>
                <a:sym typeface="+mn-ea"/>
              </a:rPr>
              <a:t>（请回顾第十五节课</a:t>
            </a:r>
            <a:r>
              <a:rPr lang="en-US" altLang="zh-CN">
                <a:sym typeface="+mn-ea"/>
              </a:rPr>
              <a:t>-&gt;</a:t>
            </a:r>
            <a:r>
              <a:rPr>
                <a:sym typeface="+mn-ea"/>
              </a:rPr>
              <a:t>立体角</a:t>
            </a:r>
            <a:r>
              <a:rPr lang="en-US" altLang="zh-CN">
                <a:sym typeface="+mn-ea"/>
              </a:rPr>
              <a:t>-&gt;</a:t>
            </a:r>
            <a:r>
              <a:rPr>
                <a:sym typeface="+mn-ea"/>
              </a:rPr>
              <a:t>立体角的推导</a:t>
            </a:r>
            <a:r>
              <a:rPr>
                <a:sym typeface="+mn-ea"/>
              </a:rPr>
              <a:t>）</a:t>
            </a:r>
            <a:br>
              <a:rPr>
                <a:sym typeface="+mn-ea"/>
              </a:rPr>
            </a:br>
            <a:r>
              <a:rPr>
                <a:sym typeface="+mn-ea"/>
              </a:rPr>
              <a:t>提示：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如何根据</a:t>
            </a:r>
            <a:r>
              <a:rPr lang="en-US" altLang="zh-CN">
                <a:sym typeface="+mn-ea"/>
              </a:rPr>
              <a:t>         </a:t>
            </a:r>
            <a:r>
              <a:rPr>
                <a:sym typeface="+mn-ea"/>
              </a:rPr>
              <a:t>得到</a:t>
            </a:r>
            <a:r>
              <a:rPr lang="en-US" altLang="zh-CN">
                <a:sym typeface="+mn-ea"/>
              </a:rPr>
              <a:t>           </a:t>
            </a:r>
            <a:r>
              <a:rPr>
                <a:sym typeface="+mn-ea"/>
              </a:rPr>
              <a:t>？</a:t>
            </a:r>
            <a:br>
              <a:rPr>
                <a:sym typeface="+mn-ea"/>
              </a:rPr>
            </a:br>
            <a:r>
              <a:rPr>
                <a:sym typeface="+mn-ea"/>
              </a:rPr>
              <a:t>提示：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如何根据</a:t>
            </a:r>
            <a:r>
              <a:rPr lang="en-US" altLang="zh-CN">
                <a:sym typeface="+mn-ea"/>
              </a:rPr>
              <a:t>          </a:t>
            </a:r>
            <a:r>
              <a:rPr>
                <a:sym typeface="+mn-ea"/>
              </a:rPr>
              <a:t>得到</a:t>
            </a:r>
            <a:r>
              <a:rPr lang="en-US" altLang="zh-CN">
                <a:sym typeface="+mn-ea"/>
              </a:rPr>
              <a:t>         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        ?</a:t>
            </a:r>
            <a:br>
              <a:rPr>
                <a:sym typeface="+mn-ea"/>
              </a:rPr>
            </a:b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互学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>
                <a:sym typeface="+mn-ea"/>
              </a:rPr>
              <a:t>如何生成球坐标系上的一个采样方向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72405" y="1714818"/>
          <a:ext cx="490220" cy="271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22300" imgH="342900" progId="Equation.KSEE3">
                  <p:embed/>
                </p:oleObj>
              </mc:Choice>
              <mc:Fallback>
                <p:oleObj name="" r:id="rId1" imgW="622300" imgH="342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72405" y="1714818"/>
                        <a:ext cx="490220" cy="271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61393" y="1714818"/>
          <a:ext cx="480695" cy="271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609600" imgH="342900" progId="Equation.KSEE3">
                  <p:embed/>
                </p:oleObj>
              </mc:Choice>
              <mc:Fallback>
                <p:oleObj name="" r:id="rId3" imgW="609600" imgH="342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61393" y="1714818"/>
                        <a:ext cx="480695" cy="271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49363" y="2039938"/>
          <a:ext cx="851535" cy="271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5" imgW="1079500" imgH="342900" progId="Equation.KSEE3">
                  <p:embed/>
                </p:oleObj>
              </mc:Choice>
              <mc:Fallback>
                <p:oleObj name="" r:id="rId5" imgW="1079500" imgH="342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49363" y="2039938"/>
                        <a:ext cx="851535" cy="271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93861" y="1709738"/>
          <a:ext cx="2004060" cy="3495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7" imgW="2540000" imgH="4406900" progId="Equation.KSEE3">
                  <p:embed/>
                </p:oleObj>
              </mc:Choice>
              <mc:Fallback>
                <p:oleObj name="" r:id="rId7" imgW="2540000" imgH="4406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93861" y="1709738"/>
                        <a:ext cx="2004060" cy="3495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55963" y="2664143"/>
          <a:ext cx="700405" cy="271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9" imgW="889000" imgH="342900" progId="Equation.KSEE3">
                  <p:embed/>
                </p:oleObj>
              </mc:Choice>
              <mc:Fallback>
                <p:oleObj name="" r:id="rId9" imgW="889000" imgH="342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55963" y="2664143"/>
                        <a:ext cx="700405" cy="271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00898" y="2664143"/>
          <a:ext cx="521335" cy="271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1" imgW="660400" imgH="342900" progId="Equation.KSEE3">
                  <p:embed/>
                </p:oleObj>
              </mc:Choice>
              <mc:Fallback>
                <p:oleObj name="" r:id="rId11" imgW="660400" imgH="342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00898" y="2664143"/>
                        <a:ext cx="521335" cy="271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62308" y="2635886"/>
          <a:ext cx="2897505" cy="203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3" imgW="3670300" imgH="2565400" progId="Equation.KSEE3">
                  <p:embed/>
                </p:oleObj>
              </mc:Choice>
              <mc:Fallback>
                <p:oleObj name="" r:id="rId13" imgW="3670300" imgH="2565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62308" y="2635886"/>
                        <a:ext cx="2897505" cy="203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74863" y="3327718"/>
          <a:ext cx="700405" cy="271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5" imgW="889000" imgH="342900" progId="Equation.KSEE3">
                  <p:embed/>
                </p:oleObj>
              </mc:Choice>
              <mc:Fallback>
                <p:oleObj name="" r:id="rId15" imgW="889000" imgH="342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74863" y="3327718"/>
                        <a:ext cx="700405" cy="271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61055" y="3327718"/>
          <a:ext cx="490220" cy="271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16" imgW="622300" imgH="342900" progId="Equation.KSEE3">
                  <p:embed/>
                </p:oleObj>
              </mc:Choice>
              <mc:Fallback>
                <p:oleObj name="" r:id="rId16" imgW="622300" imgH="342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361055" y="3327718"/>
                        <a:ext cx="490220" cy="271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97668" y="3327718"/>
          <a:ext cx="480695" cy="271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18" imgW="609600" imgH="342900" progId="Equation.KSEE3">
                  <p:embed/>
                </p:oleObj>
              </mc:Choice>
              <mc:Fallback>
                <p:oleObj name="" r:id="rId18" imgW="609600" imgH="342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197668" y="3327718"/>
                        <a:ext cx="480695" cy="271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22551" y="3719831"/>
          <a:ext cx="2857500" cy="2215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20" imgW="3619500" imgH="2794000" progId="Equation.KSEE3">
                  <p:embed/>
                </p:oleObj>
              </mc:Choice>
              <mc:Fallback>
                <p:oleObj name="" r:id="rId20" imgW="3619500" imgH="2794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622551" y="3719831"/>
                        <a:ext cx="2857500" cy="2215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04341" y="2292986"/>
          <a:ext cx="2376170" cy="42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22" imgW="3009900" imgH="533400" progId="Equation.KSEE3">
                  <p:embed/>
                </p:oleObj>
              </mc:Choice>
              <mc:Fallback>
                <p:oleObj name="" r:id="rId22" imgW="3009900" imgH="533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704341" y="2292986"/>
                        <a:ext cx="2376170" cy="42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00213" y="2995931"/>
          <a:ext cx="2256155" cy="272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24" imgW="2857500" imgH="342900" progId="Equation.KSEE3">
                  <p:embed/>
                </p:oleObj>
              </mc:Choice>
              <mc:Fallback>
                <p:oleObj name="" r:id="rId24" imgW="2857500" imgH="342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700213" y="2995931"/>
                        <a:ext cx="2256155" cy="272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已知</a:t>
            </a:r>
            <a:r>
              <a:rPr lang="en-US" altLang="zh-CN">
                <a:sym typeface="+mn-ea"/>
              </a:rPr>
              <a:t>         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       </a:t>
            </a:r>
            <a:r>
              <a:rPr>
                <a:sym typeface="+mn-ea"/>
              </a:rPr>
              <a:t>，并且生成了两个均匀分布的随机数</a:t>
            </a:r>
            <a:r>
              <a:rPr lang="en-US" altLang="zh-CN">
                <a:sym typeface="+mn-ea"/>
              </a:rPr>
              <a:t>   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    </a:t>
            </a:r>
            <a:r>
              <a:rPr>
                <a:sym typeface="+mn-ea"/>
              </a:rPr>
              <a:t>，通过逆变换算法计算出来的</a:t>
            </a:r>
            <a:r>
              <a:rPr lang="en-US" altLang="zh-CN">
                <a:sym typeface="+mn-ea"/>
              </a:rPr>
              <a:t>   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   </a:t>
            </a:r>
            <a:r>
              <a:rPr>
                <a:sym typeface="+mn-ea"/>
              </a:rPr>
              <a:t>是多少？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点的球坐标</a:t>
            </a:r>
            <a:r>
              <a:rPr>
                <a:sym typeface="+mn-ea"/>
              </a:rPr>
              <a:t>是多少？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该点减去原点（</a:t>
            </a:r>
            <a:r>
              <a:rPr>
                <a:sym typeface="+mn-ea"/>
              </a:rPr>
              <a:t>值不变</a:t>
            </a:r>
            <a:r>
              <a:rPr>
                <a:sym typeface="+mn-ea"/>
              </a:rPr>
              <a:t>）后，得到采样方向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>
                <a:sym typeface="+mn-ea"/>
              </a:rPr>
              <a:t>如何生成球坐标系上的一个采样方向</a:t>
            </a:r>
            <a:endParaRPr lang="zh-CN" altLang="en-US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54323" y="2077085"/>
          <a:ext cx="1175385" cy="666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" imgW="1485900" imgH="838200" progId="Equation.KSEE3">
                  <p:embed/>
                </p:oleObj>
              </mc:Choice>
              <mc:Fallback>
                <p:oleObj name="" r:id="rId1" imgW="1485900" imgH="838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54323" y="2077085"/>
                        <a:ext cx="1175385" cy="666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34705" y="4716780"/>
          <a:ext cx="1328420" cy="94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" imgW="1688465" imgH="1193800" progId="Equation.KSEE3">
                  <p:embed/>
                </p:oleObj>
              </mc:Choice>
              <mc:Fallback>
                <p:oleObj name="" r:id="rId3" imgW="1688465" imgH="1193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34705" y="4716780"/>
                        <a:ext cx="1328420" cy="941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48126" y="3964306"/>
          <a:ext cx="2857500" cy="2215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5" imgW="3619500" imgH="2794000" progId="Equation.KSEE3">
                  <p:embed/>
                </p:oleObj>
              </mc:Choice>
              <mc:Fallback>
                <p:oleObj name="" r:id="rId5" imgW="3619500" imgH="2794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48126" y="3964306"/>
                        <a:ext cx="2857500" cy="2215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42965" y="2427288"/>
          <a:ext cx="4287520" cy="1151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7" imgW="5448300" imgH="1459865" progId="Equation.KSEE3">
                  <p:embed/>
                </p:oleObj>
              </mc:Choice>
              <mc:Fallback>
                <p:oleObj name="" r:id="rId7" imgW="5448300" imgH="14598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42965" y="2427288"/>
                        <a:ext cx="4287520" cy="1151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24430" y="1724978"/>
          <a:ext cx="490220" cy="271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9" imgW="622300" imgH="342900" progId="Equation.KSEE3">
                  <p:embed/>
                </p:oleObj>
              </mc:Choice>
              <mc:Fallback>
                <p:oleObj name="" r:id="rId9" imgW="622300" imgH="342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24430" y="1724978"/>
                        <a:ext cx="490220" cy="271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56068" y="1719898"/>
          <a:ext cx="480695" cy="271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1" imgW="609600" imgH="342900" progId="Equation.KSEE3">
                  <p:embed/>
                </p:oleObj>
              </mc:Choice>
              <mc:Fallback>
                <p:oleObj name="" r:id="rId11" imgW="609600" imgH="342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56068" y="1719898"/>
                        <a:ext cx="480695" cy="271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18593" y="1699578"/>
          <a:ext cx="15049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3" imgW="190500" imgH="368300" progId="Equation.KSEE3">
                  <p:embed/>
                </p:oleObj>
              </mc:Choice>
              <mc:Fallback>
                <p:oleObj name="" r:id="rId13" imgW="190500" imgH="368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18593" y="1699578"/>
                        <a:ext cx="150495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11353" y="1699578"/>
          <a:ext cx="18097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5" imgW="228600" imgH="368300" progId="Equation.KSEE3">
                  <p:embed/>
                </p:oleObj>
              </mc:Choice>
              <mc:Fallback>
                <p:oleObj name="" r:id="rId15" imgW="228600" imgH="368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011353" y="1699578"/>
                        <a:ext cx="180975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93705" y="1735138"/>
          <a:ext cx="160020" cy="220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7" imgW="203200" imgH="279400" progId="Equation.KSEE3">
                  <p:embed/>
                </p:oleObj>
              </mc:Choice>
              <mc:Fallback>
                <p:oleObj name="" r:id="rId17" imgW="203200" imgH="279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593705" y="1735138"/>
                        <a:ext cx="160020" cy="220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65080" y="1727518"/>
          <a:ext cx="160020" cy="261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19" imgW="203200" imgH="330200" progId="Equation.KSEE3">
                  <p:embed/>
                </p:oleObj>
              </mc:Choice>
              <mc:Fallback>
                <p:oleObj name="" r:id="rId19" imgW="203200" imgH="330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165080" y="1727518"/>
                        <a:ext cx="160020" cy="261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假设采样方向在半球内均匀分布，如何生成球坐标系上的一个采样</a:t>
            </a:r>
            <a:r>
              <a:rPr>
                <a:sym typeface="+mn-ea"/>
              </a:rPr>
              <a:t>方向？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br>
              <a:rPr>
                <a:sym typeface="+mn-ea"/>
              </a:rPr>
            </a:b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结学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请实现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生成球坐标系上的一个点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的</a:t>
            </a:r>
            <a:r>
              <a:rPr>
                <a:sym typeface="+mn-ea"/>
              </a:rPr>
              <a:t>算法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请使用蒙特卡洛方法计算</a:t>
            </a:r>
            <a:r>
              <a:rPr lang="en-US" altLang="zh-CN">
                <a:sym typeface="+mn-ea"/>
              </a:rPr>
              <a:t>          </a:t>
            </a:r>
            <a:r>
              <a:rPr>
                <a:sym typeface="+mn-ea"/>
              </a:rPr>
              <a:t>在半球面上的积分（实际上就是计算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点的</a:t>
            </a:r>
            <a:r>
              <a:rPr lang="en-US" altLang="zh-CN">
                <a:sym typeface="+mn-ea"/>
              </a:rPr>
              <a:t>z</a:t>
            </a:r>
            <a:r>
              <a:rPr>
                <a:sym typeface="+mn-ea"/>
              </a:rPr>
              <a:t>坐标的立方在半球面上的积分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）</a:t>
            </a:r>
            <a:endParaRPr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结果应该接近</a:t>
            </a:r>
            <a:r>
              <a:rPr lang="en-US" altLang="zh-CN">
                <a:sym typeface="+mn-ea"/>
              </a:rPr>
              <a:t>1.5708</a:t>
            </a:r>
            <a:endParaRPr lang="en-US" altLang="zh-CN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>
                <a:sym typeface="+mn-ea"/>
              </a:rPr>
              <a:t>计算方法请</a:t>
            </a:r>
            <a:r>
              <a:rPr>
                <a:sym typeface="+mn-ea"/>
              </a:rPr>
              <a:t>请回顾第十九节课：</a:t>
            </a:r>
            <a:r>
              <a:rPr>
                <a:sym typeface="+mn-ea"/>
              </a:rPr>
              <a:t>概率论基础与蒙特卡罗积分</a:t>
            </a:r>
            <a:r>
              <a:rPr lang="en-US" altLang="zh-CN">
                <a:sym typeface="+mn-ea"/>
              </a:rPr>
              <a:t>-&gt;</a:t>
            </a:r>
            <a:r>
              <a:rPr>
                <a:sym typeface="+mn-ea"/>
              </a:rPr>
              <a:t>任务：使用蒙特卡洛方法计算积分</a:t>
            </a:r>
            <a:br>
              <a:rPr>
                <a:sym typeface="+mn-ea"/>
              </a:rPr>
            </a:b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任务：实现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生成球坐标系上的一个点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，并</a:t>
            </a:r>
            <a:r>
              <a:rPr>
                <a:sym typeface="+mn-ea"/>
              </a:rPr>
              <a:t>验证准确性</a:t>
            </a:r>
            <a:endParaRPr>
              <a:sym typeface="+mn-ea"/>
            </a:endParaRPr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31871" y="2140268"/>
          <a:ext cx="60325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" imgW="762000" imgH="342900" progId="Equation.KSEE3">
                  <p:embed/>
                </p:oleObj>
              </mc:Choice>
              <mc:Fallback>
                <p:oleObj name="" r:id="rId1" imgW="762000" imgH="342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31871" y="2140268"/>
                        <a:ext cx="60325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72631" y="3800793"/>
          <a:ext cx="3439160" cy="1501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3" imgW="4356100" imgH="1892300" progId="Equation.KSEE3">
                  <p:embed/>
                </p:oleObj>
              </mc:Choice>
              <mc:Fallback>
                <p:oleObj name="" r:id="rId3" imgW="4356100" imgH="1892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72631" y="3800793"/>
                        <a:ext cx="3439160" cy="1501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请随机在球坐标系上生成</a:t>
            </a:r>
            <a:r>
              <a:rPr lang="en-US" altLang="zh-CN">
                <a:sym typeface="+mn-ea"/>
              </a:rPr>
              <a:t>200</a:t>
            </a:r>
            <a:r>
              <a:rPr>
                <a:sym typeface="+mn-ea"/>
              </a:rPr>
              <a:t>个点，使用</a:t>
            </a:r>
            <a:r>
              <a:rPr lang="en-US" altLang="zh-CN">
                <a:sym typeface="+mn-ea"/>
              </a:rPr>
              <a:t>three.js</a:t>
            </a:r>
            <a:r>
              <a:rPr>
                <a:sym typeface="+mn-ea"/>
              </a:rPr>
              <a:t>将其绘制出来</a:t>
            </a:r>
            <a:endParaRPr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>
                <a:sym typeface="+mn-ea"/>
              </a:rPr>
              <a:t>所有的</a:t>
            </a:r>
            <a:r>
              <a:rPr>
                <a:sym typeface="+mn-ea"/>
              </a:rPr>
              <a:t>点</a:t>
            </a:r>
            <a:r>
              <a:rPr lang="zh-CN">
                <a:sym typeface="+mn-ea"/>
              </a:rPr>
              <a:t>组成了一个半球吗？</a:t>
            </a:r>
            <a:endParaRPr lang="zh-CN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>
                <a:sym typeface="+mn-ea"/>
              </a:rPr>
              <a:t>点</a:t>
            </a:r>
            <a:r>
              <a:rPr>
                <a:sym typeface="+mn-ea"/>
              </a:rPr>
              <a:t>在半球内</a:t>
            </a:r>
            <a:r>
              <a:rPr lang="zh-CN">
                <a:sym typeface="+mn-ea"/>
              </a:rPr>
              <a:t>是</a:t>
            </a:r>
            <a:r>
              <a:rPr>
                <a:sym typeface="+mn-ea"/>
              </a:rPr>
              <a:t>均匀分布吗？</a:t>
            </a:r>
            <a:endParaRPr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半球的法线方向是</a:t>
            </a:r>
            <a:r>
              <a:rPr lang="en-US" altLang="zh-CN">
                <a:sym typeface="+mn-ea"/>
              </a:rPr>
              <a:t>Z</a:t>
            </a:r>
            <a:r>
              <a:rPr>
                <a:sym typeface="+mn-ea"/>
              </a:rPr>
              <a:t>轴吗？</a:t>
            </a:r>
            <a:br>
              <a:rPr>
                <a:sym typeface="+mn-ea"/>
              </a:rPr>
            </a:b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任务：将</a:t>
            </a:r>
            <a:r>
              <a:rPr>
                <a:sym typeface="+mn-ea"/>
              </a:rPr>
              <a:t>球坐标系上生成的点</a:t>
            </a:r>
            <a:r>
              <a:rPr>
                <a:sym typeface="+mn-ea"/>
              </a:rPr>
              <a:t>可视化</a:t>
            </a:r>
            <a:endParaRPr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3520" y="3118485"/>
            <a:ext cx="3189605" cy="2929255"/>
          </a:xfrm>
          <a:prstGeom prst="rect">
            <a:avLst/>
          </a:prstGeom>
        </p:spPr>
      </p:pic>
      <p:pic>
        <p:nvPicPr>
          <p:cNvPr id="5" name="图片 4" descr="任务：将球坐标系上生成的点可视化_坐标系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485" y="4277360"/>
            <a:ext cx="2269490" cy="17703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52115" y="3899535"/>
            <a:ext cx="3364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球坐标系的基向量</a:t>
            </a:r>
            <a:r>
              <a:rPr lang="zh-CN" altLang="en-US"/>
              <a:t>如图所示：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主问题：如何</a:t>
            </a:r>
            <a:r>
              <a:rPr>
                <a:sym typeface="+mn-ea"/>
              </a:rPr>
              <a:t>将</a:t>
            </a:r>
            <a:r>
              <a:rPr>
                <a:sym typeface="+mn-ea"/>
              </a:rPr>
              <a:t>采样方向</a:t>
            </a:r>
            <a:r>
              <a:rPr>
                <a:sym typeface="+mn-ea"/>
              </a:rPr>
              <a:t>从球坐标系转换到半球面的坐标系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如何进行</a:t>
            </a:r>
            <a:r>
              <a:rPr>
                <a:sym typeface="+mn-ea"/>
              </a:rPr>
              <a:t>采样方向</a:t>
            </a:r>
            <a:r>
              <a:rPr>
                <a:sym typeface="+mn-ea"/>
              </a:rPr>
              <a:t>的坐标系转换？</a:t>
            </a:r>
            <a:r>
              <a:rPr lang="en-US" altLang="zh-CN">
                <a:sym typeface="+mn-ea"/>
              </a:rPr>
              <a:t>(</a:t>
            </a:r>
            <a:r>
              <a:rPr>
                <a:sym typeface="+mn-ea"/>
              </a:rPr>
              <a:t>球坐标系的</a:t>
            </a:r>
            <a:r>
              <a:rPr lang="en-US" altLang="zh-CN">
                <a:sym typeface="+mn-ea"/>
              </a:rPr>
              <a:t>z</a:t>
            </a:r>
            <a:r>
              <a:rPr>
                <a:sym typeface="+mn-ea"/>
              </a:rPr>
              <a:t>轴与法线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对应</a:t>
            </a:r>
            <a:r>
              <a:rPr lang="en-US" altLang="zh-CN">
                <a:sym typeface="+mn-ea"/>
              </a:rPr>
              <a:t>)</a:t>
            </a:r>
            <a:br>
              <a:rPr>
                <a:sym typeface="+mn-ea"/>
              </a:rPr>
            </a:br>
            <a:r>
              <a:rPr>
                <a:sym typeface="+mn-ea"/>
              </a:rPr>
              <a:t>提示：请回顾第七节课：视图变换</a:t>
            </a:r>
            <a:r>
              <a:rPr lang="en-US" altLang="zh-CN">
                <a:sym typeface="+mn-ea"/>
              </a:rPr>
              <a:t>-&gt;</a:t>
            </a:r>
            <a:r>
              <a:rPr>
                <a:sym typeface="+mn-ea"/>
              </a:rPr>
              <a:t>两个坐标系之间的坐标变换</a:t>
            </a:r>
            <a:br>
              <a:rPr>
                <a:sym typeface="+mn-ea"/>
              </a:rPr>
            </a:b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</a:t>
            </a:r>
            <a:r>
              <a:rPr>
                <a:sym typeface="+mn-ea"/>
              </a:rPr>
              <a:t>将采样方向从球坐标系转换到半球面的坐标系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1350" y="3678555"/>
            <a:ext cx="2995930" cy="2506345"/>
          </a:xfrm>
          <a:prstGeom prst="rect">
            <a:avLst/>
          </a:prstGeom>
        </p:spPr>
      </p:pic>
      <p:pic>
        <p:nvPicPr>
          <p:cNvPr id="5" name="图片 4" descr="主问题：如何生成一个采样方向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315" y="3661410"/>
            <a:ext cx="3724910" cy="2518410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6334125" y="4796155"/>
            <a:ext cx="714375" cy="447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77280" y="4427855"/>
            <a:ext cx="152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坐标系</a:t>
            </a:r>
            <a:r>
              <a:rPr lang="zh-CN" altLang="en-US"/>
              <a:t>转换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36190" y="2536190"/>
            <a:ext cx="4512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/>
              <a:t>构建半球面坐标系的</a:t>
            </a:r>
            <a:r>
              <a:rPr lang="en-US" altLang="zh-CN"/>
              <a:t>3</a:t>
            </a:r>
            <a:r>
              <a:rPr lang="zh-CN" altLang="en-US"/>
              <a:t>个基向量</a:t>
            </a:r>
            <a:r>
              <a:rPr lang="en-US"/>
              <a:t>t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n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、进行</a:t>
            </a:r>
            <a:r>
              <a:rPr>
                <a:sym typeface="+mn-ea"/>
              </a:rPr>
              <a:t>采样方向的坐标系转换</a:t>
            </a:r>
            <a:r>
              <a:rPr lang="zh-CN" altLang="en-US"/>
              <a:t>：</a:t>
            </a:r>
            <a:endParaRPr lang="zh-CN" altLang="en-US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96199" y="3181351"/>
          <a:ext cx="2303145" cy="323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2908300" imgH="405765" progId="Equation.KSEE3">
                  <p:embed/>
                </p:oleObj>
              </mc:Choice>
              <mc:Fallback>
                <p:oleObj name="" r:id="rId3" imgW="2908300" imgH="4057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6199" y="3181351"/>
                        <a:ext cx="2303145" cy="323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9675" y="1625600"/>
            <a:ext cx="3971925" cy="7334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388860" y="2536190"/>
            <a:ext cx="4161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因为这里是变换方向，所以不需要</a:t>
            </a:r>
            <a:r>
              <a:rPr lang="zh-CN" altLang="en-US"/>
              <a:t>位移！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/>
      <p:bldP spid="13" grpId="1" animBg="1"/>
      <p:bldP spid="6" grpId="0"/>
      <p:bldP spid="6" grpId="1"/>
      <p:bldP spid="9" grpId="0"/>
      <p:bldP spid="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如何构建半球面坐标系的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个基向量</a:t>
            </a:r>
            <a:r>
              <a:rPr lang="en-US">
                <a:sym typeface="+mn-ea"/>
              </a:rPr>
              <a:t>t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b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？（</a:t>
            </a:r>
            <a:r>
              <a:rPr>
                <a:sym typeface="+mn-ea"/>
              </a:rPr>
              <a:t>请回顾第七节课：视图变换</a:t>
            </a:r>
            <a:r>
              <a:rPr lang="en-US" altLang="zh-CN">
                <a:sym typeface="+mn-ea"/>
              </a:rPr>
              <a:t>-&gt;</a:t>
            </a:r>
            <a:r>
              <a:rPr>
                <a:sym typeface="+mn-ea"/>
              </a:rPr>
              <a:t>视点坐标系</a:t>
            </a:r>
            <a:r>
              <a:rPr>
                <a:sym typeface="+mn-ea"/>
              </a:rPr>
              <a:t>）</a:t>
            </a:r>
            <a:endParaRPr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现在只有基向量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，能直接推出另外两个基向量吗？</a:t>
            </a:r>
            <a:endParaRPr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>
                <a:sym typeface="+mn-ea"/>
              </a:rPr>
              <a:t>还需要知道什么？</a:t>
            </a:r>
            <a:endParaRPr lang="zh-CN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>
                <a:sym typeface="+mn-ea"/>
              </a:rPr>
              <a:t>如何构建该向量？</a:t>
            </a:r>
            <a:endParaRPr lang="zh-CN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>
                <a:sym typeface="+mn-ea"/>
              </a:rPr>
              <a:t>如何推出</a:t>
            </a:r>
            <a:r>
              <a:rPr>
                <a:sym typeface="+mn-ea"/>
              </a:rPr>
              <a:t>另外两个基向量</a:t>
            </a:r>
            <a:r>
              <a:rPr lang="zh-CN">
                <a:sym typeface="+mn-ea"/>
              </a:rPr>
              <a:t>？</a:t>
            </a:r>
            <a:br>
              <a:rPr>
                <a:sym typeface="+mn-ea"/>
              </a:rPr>
            </a:b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互学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</a:t>
            </a:r>
            <a:r>
              <a:rPr>
                <a:sym typeface="+mn-ea"/>
              </a:rPr>
              <a:t>将采样方向从球坐标系转换到半球面的坐标系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736340" y="2663825"/>
            <a:ext cx="3765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需要知道一个与</a:t>
            </a:r>
            <a:r>
              <a:rPr lang="en-US">
                <a:sym typeface="+mn-ea"/>
              </a:rPr>
              <a:t>n</a:t>
            </a:r>
            <a:r>
              <a:rPr>
                <a:sym typeface="+mn-ea"/>
              </a:rPr>
              <a:t>不平行的向量</a:t>
            </a:r>
            <a:r>
              <a:rPr lang="en-US" altLang="zh-CN">
                <a:sym typeface="+mn-ea"/>
              </a:rPr>
              <a:t>u</a:t>
            </a:r>
            <a:endParaRPr lang="en-US" altLang="zh-CN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77859" y="4231959"/>
          <a:ext cx="1971675" cy="627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2489200" imgH="787400" progId="Equation.KSEE3">
                  <p:embed/>
                </p:oleObj>
              </mc:Choice>
              <mc:Fallback>
                <p:oleObj name="" r:id="rId1" imgW="2489200" imgH="787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77859" y="4231959"/>
                        <a:ext cx="1971675" cy="627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430" y="3235960"/>
            <a:ext cx="3781425" cy="13335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请在算法中加入</a:t>
            </a:r>
            <a:r>
              <a:rPr>
                <a:sym typeface="+mn-ea"/>
              </a:rPr>
              <a:t>坐标系转换的逻辑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请修改可视化程序，绘制出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半球面的坐标系上生成的</a:t>
            </a:r>
            <a:r>
              <a:rPr lang="en-US" altLang="zh-CN">
                <a:sym typeface="+mn-ea"/>
              </a:rPr>
              <a:t>200</a:t>
            </a:r>
            <a:r>
              <a:rPr>
                <a:sym typeface="+mn-ea"/>
              </a:rPr>
              <a:t>个点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（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为</a:t>
            </a:r>
            <a:r>
              <a:rPr lang="en-US" altLang="zh-CN">
                <a:sym typeface="+mn-ea"/>
              </a:rPr>
              <a:t>[0,1,0]</a:t>
            </a:r>
            <a:r>
              <a:rPr>
                <a:sym typeface="+mn-ea"/>
              </a:rPr>
              <a:t>）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任务：实现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坐标系转换</a:t>
            </a:r>
            <a:r>
              <a:rPr lang="en-US" altLang="zh-CN">
                <a:sym typeface="+mn-ea"/>
              </a:rPr>
              <a:t>”</a:t>
            </a:r>
            <a:endParaRPr lang="en-US" alt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5285" y="2929890"/>
            <a:ext cx="3564890" cy="29216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如何将采样方向从球坐标系转换到半球面的坐标系</a:t>
            </a:r>
            <a:r>
              <a:rPr>
                <a:sym typeface="+mn-ea"/>
              </a:rPr>
              <a:t>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br>
              <a:rPr>
                <a:sym typeface="+mn-ea"/>
              </a:rPr>
            </a:b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结学</a:t>
            </a:r>
            <a:endParaRPr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15815" y="2418715"/>
            <a:ext cx="45123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/>
              <a:t>构建半球面坐标系的</a:t>
            </a:r>
            <a:r>
              <a:rPr lang="en-US" altLang="zh-CN"/>
              <a:t>3</a:t>
            </a:r>
            <a:r>
              <a:rPr lang="zh-CN" altLang="en-US"/>
              <a:t>个基向量</a:t>
            </a:r>
            <a:r>
              <a:rPr lang="en-US"/>
              <a:t>t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n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进行</a:t>
            </a:r>
            <a:r>
              <a:rPr>
                <a:sym typeface="+mn-ea"/>
              </a:rPr>
              <a:t>采样方向的坐标系转换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75824" y="3063876"/>
          <a:ext cx="2303145" cy="323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2908300" imgH="405765" progId="Equation.KSEE3">
                  <p:embed/>
                </p:oleObj>
              </mc:Choice>
              <mc:Fallback>
                <p:oleObj name="" r:id="rId1" imgW="2908300" imgH="4057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75824" y="3063876"/>
                        <a:ext cx="2303145" cy="323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 lang="zh-CN" altLang="en-US"/>
              <a:t>第二十四节课：</a:t>
            </a:r>
            <a:br>
              <a:rPr lang="zh-CN" altLang="en-US"/>
            </a:br>
            <a:r>
              <a:rPr lang="zh-CN" altLang="en-US"/>
              <a:t>半球</a:t>
            </a:r>
            <a:r>
              <a:rPr lang="zh-CN" altLang="en-US"/>
              <a:t>内生成随机方向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您学到了什么？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回答所有的</a:t>
            </a:r>
            <a:r>
              <a:rPr>
                <a:sym typeface="+mn-ea"/>
              </a:rPr>
              <a:t>主问题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914400" imgH="368300" progId="Equation.KSEE3">
                  <p:embed/>
                </p:oleObj>
              </mc:Choice>
              <mc:Fallback>
                <p:oleObj name="" r:id="rId1" imgW="914400" imgH="368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学生提问考老师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老师提问考学生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1" action="ppaction://hlinkfile"/>
              </a:rPr>
              <a:t>【RAY TRACING THE REST OF YOUR LIFE 超详解】 光线追踪 3-5 random direction &amp; ONB</a:t>
            </a:r>
            <a:endParaRPr>
              <a:sym typeface="+mn-ea"/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2" action="ppaction://hlinkfile"/>
              </a:rPr>
              <a:t>Global Illumination and Path Tracing: a Practical Implementation</a:t>
            </a:r>
            <a:endParaRPr>
              <a:sym typeface="+mn-ea"/>
              <a:hlinkClick r:id="rId2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3" action="ppaction://hlinkfile"/>
              </a:rPr>
              <a:t>7.Generating Random Directions</a:t>
            </a:r>
            <a:endParaRPr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无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无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实现</a:t>
            </a:r>
            <a:r>
              <a:t>路径追踪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下节课预告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为什么要学习本课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</a:t>
            </a:r>
            <a:r>
              <a:rPr>
                <a:sym typeface="+mn-ea"/>
              </a:rPr>
              <a:t>如何生成半球内一个采样方向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</a:t>
            </a:r>
            <a:r>
              <a:rPr>
                <a:sym typeface="+mn-ea"/>
              </a:rPr>
              <a:t>如何生成球坐标系上的一个采样方向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任务：实现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生成球坐标系上的一个点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，并验证准确性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任务：将球坐标系上生成的点可视化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主问题：如何</a:t>
            </a:r>
            <a:r>
              <a:rPr>
                <a:sym typeface="+mn-ea"/>
              </a:rPr>
              <a:t>将采样方向从球坐标系转换到半球面的坐标系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任务：实现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坐标系转换</a:t>
            </a:r>
            <a:r>
              <a:rPr lang="en-US" altLang="zh-CN">
                <a:sym typeface="+mn-ea"/>
              </a:rPr>
              <a:t>”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回顾第二十二节课：路径追踪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sample1</a:t>
            </a:r>
            <a:r>
              <a:rPr>
                <a:sym typeface="+mn-ea"/>
              </a:rPr>
              <a:t>函数是用来做什么的？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本课</a:t>
            </a:r>
            <a:r>
              <a:rPr>
                <a:sym typeface="+mn-ea"/>
              </a:rPr>
              <a:t>会实现路径追踪中的</a:t>
            </a:r>
            <a:r>
              <a:rPr lang="en-US" altLang="zh-CN">
                <a:sym typeface="+mn-ea"/>
              </a:rPr>
              <a:t>sample1</a:t>
            </a:r>
            <a:r>
              <a:rPr>
                <a:sym typeface="+mn-ea"/>
              </a:rPr>
              <a:t>函数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为什么要学习本课？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00675" y="1990725"/>
            <a:ext cx="4991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在半球内生成一个</a:t>
            </a:r>
            <a:r>
              <a:rPr lang="zh-CN">
                <a:sym typeface="+mn-ea"/>
              </a:rPr>
              <a:t>随机</a:t>
            </a:r>
            <a:r>
              <a:rPr>
                <a:sym typeface="+mn-ea"/>
              </a:rPr>
              <a:t>方向，作为采样方向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20610" y="3895725"/>
            <a:ext cx="4101465" cy="24053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主问题：</a:t>
            </a:r>
            <a:r>
              <a:rPr>
                <a:sym typeface="+mn-ea"/>
              </a:rPr>
              <a:t>如何生成</a:t>
            </a:r>
            <a:r>
              <a:rPr>
                <a:sym typeface="+mn-ea"/>
              </a:rPr>
              <a:t>半球内</a:t>
            </a:r>
            <a:r>
              <a:rPr>
                <a:sym typeface="+mn-ea"/>
              </a:rPr>
              <a:t>一个</a:t>
            </a:r>
            <a:r>
              <a:rPr>
                <a:sym typeface="+mn-ea"/>
              </a:rPr>
              <a:t>采样方向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采样方向是一个单位向量</a:t>
            </a:r>
            <a:r>
              <a:rPr>
                <a:sym typeface="+mn-ea"/>
              </a:rPr>
              <a:t>吗？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如何生成该</a:t>
            </a:r>
            <a:r>
              <a:rPr>
                <a:sym typeface="+mn-ea"/>
              </a:rPr>
              <a:t>单位向量？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>
                <a:sym typeface="+mn-ea"/>
              </a:rPr>
              <a:t>如何生成半球内一个采样方向</a:t>
            </a:r>
            <a:endParaRPr lang="zh-CN" altLang="en-US"/>
          </a:p>
        </p:txBody>
      </p:sp>
      <p:pic>
        <p:nvPicPr>
          <p:cNvPr id="4" name="图片 3" descr="主问题：如何生成一个采样方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1525" y="2902585"/>
            <a:ext cx="4211955" cy="2847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00145" y="2197735"/>
            <a:ext cx="7000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、生成半球面上的一点，用它减去</a:t>
            </a:r>
            <a:r>
              <a:rPr lang="en-US" altLang="zh-CN"/>
              <a:t>p</a:t>
            </a:r>
            <a:r>
              <a:rPr lang="zh-CN" altLang="en-US"/>
              <a:t>点即得到</a:t>
            </a:r>
            <a:r>
              <a:rPr lang="zh-CN" altLang="en-US"/>
              <a:t>一个采样</a:t>
            </a:r>
            <a:r>
              <a:rPr lang="zh-CN" altLang="en-US"/>
              <a:t>向量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、将其除以向量的长度，得到</a:t>
            </a:r>
            <a:r>
              <a:rPr lang="zh-CN" altLang="en-US"/>
              <a:t>一个单位</a:t>
            </a:r>
            <a:r>
              <a:rPr lang="zh-CN" altLang="en-US"/>
              <a:t>向量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如何生成半球面上的</a:t>
            </a:r>
            <a:r>
              <a:rPr lang="zh-CN" altLang="en-US"/>
              <a:t>一点？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互学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>
                <a:sym typeface="+mn-ea"/>
              </a:rPr>
              <a:t>如何生成半球内一个采样方向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14775" y="1626235"/>
            <a:ext cx="80676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可以根据球坐标</a:t>
            </a:r>
            <a:r>
              <a:rPr lang="zh-CN" altLang="en-US"/>
              <a:t>公式得到球坐标系</a:t>
            </a:r>
            <a:r>
              <a:rPr lang="zh-CN" altLang="en-US"/>
              <a:t>上的一点，但是该点并不是我们要生成的</a:t>
            </a:r>
            <a:r>
              <a:rPr lang="zh-CN" altLang="en-US"/>
              <a:t>点！</a:t>
            </a:r>
            <a:endParaRPr lang="zh-CN" altLang="en-US"/>
          </a:p>
          <a:p>
            <a:r>
              <a:rPr lang="zh-CN" altLang="en-US"/>
              <a:t>所以需要进行坐标系</a:t>
            </a:r>
            <a:r>
              <a:rPr lang="zh-CN" altLang="en-US"/>
              <a:t>转换：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、生成球坐标系上的一点（</a:t>
            </a:r>
            <a:r>
              <a:rPr lang="en-US" altLang="zh-CN"/>
              <a:t>r</a:t>
            </a:r>
            <a:r>
              <a:rPr lang="zh-CN" altLang="en-US"/>
              <a:t>为</a:t>
            </a:r>
            <a:r>
              <a:rPr lang="en-US" altLang="zh-CN"/>
              <a:t>1</a:t>
            </a:r>
            <a:r>
              <a:rPr lang="zh-CN" altLang="en-US"/>
              <a:t>，从而使第</a:t>
            </a:r>
            <a:r>
              <a:rPr lang="en-US" altLang="zh-CN"/>
              <a:t>2</a:t>
            </a:r>
            <a:r>
              <a:rPr lang="zh-CN" altLang="en-US"/>
              <a:t>步得到单位向量）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、用该点减去原点，得到球坐标系上的</a:t>
            </a:r>
            <a:r>
              <a:rPr lang="zh-CN" altLang="en-US">
                <a:sym typeface="+mn-ea"/>
              </a:rPr>
              <a:t>一个</a:t>
            </a:r>
            <a:r>
              <a:rPr lang="zh-CN" altLang="en-US"/>
              <a:t>单位向量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、将该</a:t>
            </a:r>
            <a:r>
              <a:rPr lang="zh-CN" altLang="en-US"/>
              <a:t>单位向量从球坐标系转换到半球面的</a:t>
            </a:r>
            <a:r>
              <a:rPr lang="zh-CN" altLang="en-US"/>
              <a:t>坐标系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1825" y="3673475"/>
            <a:ext cx="2995930" cy="2506345"/>
          </a:xfrm>
          <a:prstGeom prst="rect">
            <a:avLst/>
          </a:prstGeom>
        </p:spPr>
      </p:pic>
      <p:pic>
        <p:nvPicPr>
          <p:cNvPr id="7" name="图片 6" descr="主问题：如何生成一个采样方向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790" y="3656330"/>
            <a:ext cx="3724910" cy="251841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6324600" y="4791075"/>
            <a:ext cx="714375" cy="447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167755" y="4422775"/>
            <a:ext cx="152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坐标系</a:t>
            </a:r>
            <a:r>
              <a:rPr lang="zh-CN" altLang="en-US"/>
              <a:t>转换</a:t>
            </a:r>
            <a:endParaRPr lang="zh-CN" altLang="en-US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0105" y="4455795"/>
          <a:ext cx="1328420" cy="94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1688465" imgH="1193800" progId="Equation.KSEE3">
                  <p:embed/>
                </p:oleObj>
              </mc:Choice>
              <mc:Fallback>
                <p:oleObj name="" r:id="rId3" imgW="1688465" imgH="1193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0105" y="4455795"/>
                        <a:ext cx="1328420" cy="941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1350" y="3678555"/>
            <a:ext cx="2995930" cy="2506345"/>
          </a:xfrm>
          <a:prstGeom prst="rect">
            <a:avLst/>
          </a:prstGeom>
        </p:spPr>
      </p:pic>
      <p:pic>
        <p:nvPicPr>
          <p:cNvPr id="5" name="图片 4" descr="主问题：如何生成一个采样方向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315" y="3661410"/>
            <a:ext cx="3724910" cy="2518410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6334125" y="4796155"/>
            <a:ext cx="714375" cy="447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77280" y="4427855"/>
            <a:ext cx="152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坐标系</a:t>
            </a:r>
            <a:r>
              <a:rPr lang="zh-CN" altLang="en-US"/>
              <a:t>转换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9" grpId="0" animBg="1"/>
      <p:bldP spid="10" grpId="1"/>
      <p:bldP spid="9" grpId="1" animBg="1"/>
      <p:bldP spid="14" grpId="0"/>
      <p:bldP spid="13" grpId="0" bldLvl="0" animBg="1"/>
      <p:bldP spid="14" grpId="1"/>
      <p:bldP spid="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主问题：</a:t>
            </a:r>
            <a:r>
              <a:rPr>
                <a:sym typeface="+mn-ea"/>
              </a:rPr>
              <a:t>如何生成球坐标系上的一个采样方向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球坐标的公式为（</a:t>
            </a:r>
            <a:r>
              <a:rPr lang="en-US" altLang="zh-CN">
                <a:sym typeface="+mn-ea"/>
              </a:rPr>
              <a:t>r</a:t>
            </a:r>
            <a:r>
              <a:rPr>
                <a:sym typeface="+mn-ea"/>
              </a:rPr>
              <a:t>为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）：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需要</a:t>
            </a:r>
            <a:r>
              <a:rPr lang="en-US" altLang="zh-CN">
                <a:sym typeface="+mn-ea"/>
              </a:rPr>
              <a:t>   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   </a:t>
            </a:r>
            <a:r>
              <a:rPr>
                <a:sym typeface="+mn-ea"/>
              </a:rPr>
              <a:t>才能计算出球坐标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如果知道</a:t>
            </a:r>
            <a:r>
              <a:rPr lang="en-US" altLang="zh-CN">
                <a:sym typeface="+mn-ea"/>
              </a:rPr>
              <a:t>        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        </a:t>
            </a:r>
            <a:r>
              <a:rPr>
                <a:sym typeface="+mn-ea"/>
              </a:rPr>
              <a:t>，如何生成这两个值</a:t>
            </a:r>
            <a:r>
              <a:rPr>
                <a:sym typeface="+mn-ea"/>
              </a:rPr>
              <a:t>呢？</a:t>
            </a:r>
            <a:br>
              <a:rPr>
                <a:sym typeface="+mn-ea"/>
              </a:rPr>
            </a:b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>
                <a:sym typeface="+mn-ea"/>
              </a:rPr>
              <a:t>如何生成球坐标系上的一个采样方向</a:t>
            </a:r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2355" y="2008505"/>
          <a:ext cx="1328420" cy="94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688465" imgH="1193800" progId="Equation.KSEE3">
                  <p:embed/>
                </p:oleObj>
              </mc:Choice>
              <mc:Fallback>
                <p:oleObj name="" r:id="rId1" imgW="1688465" imgH="1193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2355" y="2008505"/>
                        <a:ext cx="1328420" cy="941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25905" y="3067368"/>
          <a:ext cx="160020" cy="220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203200" imgH="279400" progId="Equation.KSEE3">
                  <p:embed/>
                </p:oleObj>
              </mc:Choice>
              <mc:Fallback>
                <p:oleObj name="" r:id="rId3" imgW="203200" imgH="279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5905" y="3067368"/>
                        <a:ext cx="160020" cy="220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57705" y="3067368"/>
          <a:ext cx="160020" cy="261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203200" imgH="330200" progId="Equation.KSEE3">
                  <p:embed/>
                </p:oleObj>
              </mc:Choice>
              <mc:Fallback>
                <p:oleObj name="" r:id="rId5" imgW="203200" imgH="330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7705" y="3067368"/>
                        <a:ext cx="160020" cy="261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57705" y="3446463"/>
          <a:ext cx="490220" cy="271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622300" imgH="342900" progId="Equation.KSEE3">
                  <p:embed/>
                </p:oleObj>
              </mc:Choice>
              <mc:Fallback>
                <p:oleObj name="" r:id="rId7" imgW="622300" imgH="342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7705" y="3446463"/>
                        <a:ext cx="490220" cy="271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13368" y="3446463"/>
          <a:ext cx="480695" cy="271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9" imgW="609600" imgH="342900" progId="Equation.KSEE3">
                  <p:embed/>
                </p:oleObj>
              </mc:Choice>
              <mc:Fallback>
                <p:oleObj name="" r:id="rId9" imgW="609600" imgH="342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13368" y="3446463"/>
                        <a:ext cx="480695" cy="271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5037455" y="4137025"/>
            <a:ext cx="6624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使用逆变换算法来生成</a:t>
            </a:r>
            <a:r>
              <a:rPr>
                <a:sym typeface="+mn-ea"/>
              </a:rPr>
              <a:t>（请回顾第二十节课</a:t>
            </a:r>
            <a:r>
              <a:rPr lang="zh-CN">
                <a:sym typeface="+mn-ea"/>
              </a:rPr>
              <a:t>：</a:t>
            </a:r>
            <a:r>
              <a:rPr>
                <a:sym typeface="+mn-ea"/>
              </a:rPr>
              <a:t>逆变换算法）</a:t>
            </a:r>
            <a:endParaRPr lang="zh-CN" altLang="en-US"/>
          </a:p>
        </p:txBody>
      </p:sp>
    </p:spTree>
    <p:custDataLst>
      <p:tags r:id="rId1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p="http://schemas.openxmlformats.org/presentationml/2006/main">
  <p:tag name="KSO_WM_UNIT_PLACING_PICTURE_USER_VIEWPORT" val="{&quot;height&quot;:3788,&quot;width&quot;:6459}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2062</Words>
  <Application>WPS 演示</Application>
  <PresentationFormat>宽屏</PresentationFormat>
  <Paragraphs>188</Paragraphs>
  <Slides>28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35</vt:i4>
      </vt:variant>
      <vt:variant>
        <vt:lpstr>幻灯片标题</vt:lpstr>
      </vt:variant>
      <vt:variant>
        <vt:i4>28</vt:i4>
      </vt:variant>
    </vt:vector>
  </HeadingPairs>
  <TitlesOfParts>
    <vt:vector size="69" baseType="lpstr">
      <vt:lpstr>Arial</vt:lpstr>
      <vt:lpstr>宋体</vt:lpstr>
      <vt:lpstr>Wingdings</vt:lpstr>
      <vt:lpstr>微软雅黑</vt:lpstr>
      <vt:lpstr>Arial Unicode MS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z</vt:lpstr>
      <vt:lpstr>第二十四节课： 半球内生成随机方向</vt:lpstr>
      <vt:lpstr>PowerPoint 演示文稿</vt:lpstr>
      <vt:lpstr>为什么要学习本课？</vt:lpstr>
      <vt:lpstr>主问题：如何生成半球内一个采样方向</vt:lpstr>
      <vt:lpstr>主问题：如何生成半球内一个采样方向</vt:lpstr>
      <vt:lpstr>主问题：如何生成半球内一个采样方向</vt:lpstr>
      <vt:lpstr>主问题：如何生成球坐标系上的一个采样方向</vt:lpstr>
      <vt:lpstr>主问题：如何生成球坐标系上的一个采样方向</vt:lpstr>
      <vt:lpstr>主问题：如何生成球坐标系上的一个采样方向</vt:lpstr>
      <vt:lpstr>主问题：如何生成球坐标系上的一个采样方向</vt:lpstr>
      <vt:lpstr>结学</vt:lpstr>
      <vt:lpstr>任务：实现“生成球坐标系上的一个点”，并验证准确性</vt:lpstr>
      <vt:lpstr>任务：将球坐标系上生成的点可视化</vt:lpstr>
      <vt:lpstr>主问题：如何将采样方向从球坐标系转换到半球面的坐标系</vt:lpstr>
      <vt:lpstr>主问题：如何将采样方向从球坐标系转换到半球面的坐标系</vt:lpstr>
      <vt:lpstr>主问题：如何将采样方向从球坐标系转换到半球面的坐标系</vt:lpstr>
      <vt:lpstr>任务：实现“坐标系转换”</vt:lpstr>
      <vt:lpstr>结学</vt:lpstr>
      <vt:lpstr>总结</vt:lpstr>
      <vt:lpstr>总结</vt:lpstr>
      <vt:lpstr>学生提问考老师</vt:lpstr>
      <vt:lpstr>老师提问考学生</vt:lpstr>
      <vt:lpstr>PowerPoint 演示文稿</vt:lpstr>
      <vt:lpstr>PowerPoint 演示文稿</vt:lpstr>
      <vt:lpstr>作业</vt:lpstr>
      <vt:lpstr>下节课预告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</cp:lastModifiedBy>
  <cp:revision>1071</cp:revision>
  <dcterms:created xsi:type="dcterms:W3CDTF">2020-12-22T12:16:00Z</dcterms:created>
  <dcterms:modified xsi:type="dcterms:W3CDTF">2021-04-21T11:49:23Z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C88F59C883BA4CFAAEB3A05D0135437E</vt:lpwstr>
  </property>
</Properties>
</file>