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07" r:id="rId3"/>
    <p:sldId id="308" r:id="rId5"/>
    <p:sldId id="652" r:id="rId6"/>
    <p:sldId id="653" r:id="rId7"/>
    <p:sldId id="567" r:id="rId8"/>
    <p:sldId id="654" r:id="rId9"/>
    <p:sldId id="514" r:id="rId10"/>
    <p:sldId id="524" r:id="rId11"/>
    <p:sldId id="655" r:id="rId12"/>
    <p:sldId id="677" r:id="rId13"/>
    <p:sldId id="680" r:id="rId14"/>
    <p:sldId id="678" r:id="rId15"/>
    <p:sldId id="656" r:id="rId16"/>
    <p:sldId id="679" r:id="rId17"/>
    <p:sldId id="537" r:id="rId18"/>
    <p:sldId id="536" r:id="rId19"/>
    <p:sldId id="540" r:id="rId20"/>
    <p:sldId id="541" r:id="rId21"/>
    <p:sldId id="314" r:id="rId22"/>
    <p:sldId id="315" r:id="rId23"/>
    <p:sldId id="515" r:id="rId24"/>
    <p:sldId id="367" r:id="rId25"/>
    <p:sldId id="31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7.xml"/><Relationship Id="rId7" Type="http://schemas.openxmlformats.org/officeDocument/2006/relationships/image" Target="../media/image13.png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80.xml"/><Relationship Id="rId25" Type="http://schemas.openxmlformats.org/officeDocument/2006/relationships/oleObject" Target="../embeddings/oleObject24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5.w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28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86.xml"/><Relationship Id="rId2" Type="http://schemas.openxmlformats.org/officeDocument/2006/relationships/hyperlink" Target="https://www.cnblogs.com/lv-anchoret/p/10332262.html" TargetMode="External"/><Relationship Id="rId1" Type="http://schemas.openxmlformats.org/officeDocument/2006/relationships/hyperlink" Target="https://www.bilibili.com/video/BV1aK411G7K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0.xml"/><Relationship Id="rId1" Type="http://schemas.openxmlformats.org/officeDocument/2006/relationships/hyperlink" Target="https://www.bilibili.com/video/BV18K4y177J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回到采样的第一步，如果                  ，那么已知一个随机数</a:t>
            </a:r>
            <a:r>
              <a:rPr lang="en-US" altLang="zh-CN"/>
              <a:t>x</a:t>
            </a:r>
            <a:r>
              <a:t>，能否得到对应的随机数</a:t>
            </a:r>
            <a:r>
              <a:rPr lang="en-US" altLang="zh-CN"/>
              <a:t>y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这个函数</a:t>
            </a:r>
            <a:r>
              <a:rPr lang="en-US" altLang="zh-CN"/>
              <a:t>f</a:t>
            </a:r>
            <a:r>
              <a:t>是什么？</a:t>
            </a:r>
            <a:br/>
            <a:r>
              <a:t>提示：在概率论基础中，哪个函数的自变量是随机数，而值的范围为</a:t>
            </a:r>
            <a:r>
              <a:rPr lang="en-US" altLang="zh-CN"/>
              <a:t>[0,1]</a:t>
            </a:r>
            <a:r>
              <a:t>且</a:t>
            </a:r>
            <a:r>
              <a:rPr>
                <a:solidFill>
                  <a:srgbClr val="FF0000"/>
                </a:solidFill>
              </a:rPr>
              <a:t>均匀分布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主问题：如何针对任意的概率密度函数进行采样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1690" y="2068195"/>
          <a:ext cx="1257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57300" imgH="2209800" progId="Equation.KSEE3">
                  <p:embed/>
                </p:oleObj>
              </mc:Choice>
              <mc:Fallback>
                <p:oleObj name="" r:id="rId1" imgW="1257300" imgH="220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1690" y="2068195"/>
                        <a:ext cx="125730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5885" y="4769168"/>
          <a:ext cx="1422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422400" imgH="405765" progId="Equation.KSEE3">
                  <p:embed/>
                </p:oleObj>
              </mc:Choice>
              <mc:Fallback>
                <p:oleObj name="" r:id="rId3" imgW="14224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885" y="4769168"/>
                        <a:ext cx="1422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8385" y="1725295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219200" imgH="342900" progId="Equation.KSEE3">
                  <p:embed/>
                </p:oleObj>
              </mc:Choice>
              <mc:Fallback>
                <p:oleObj name="" r:id="rId5" imgW="1219200" imgH="342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8385" y="1725295"/>
                        <a:ext cx="1219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02030" y="2877820"/>
            <a:ext cx="235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累积分布函数</a:t>
            </a:r>
            <a:r>
              <a:rPr lang="en-US" altLang="zh-CN"/>
              <a:t>P(x)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285" y="4208780"/>
            <a:ext cx="4512310" cy="19710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现在可以回答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如何得到满足累积分布函数    </a:t>
            </a: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随机数</a:t>
            </a:r>
            <a:r>
              <a:rPr lang="en-US" altLang="zh-CN">
                <a:sym typeface="+mn-ea"/>
              </a:rPr>
              <a:t>y”</a:t>
            </a:r>
            <a:r>
              <a:rPr>
                <a:sym typeface="+mn-ea"/>
              </a:rPr>
              <a:t>了吗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主问题：如何针对任意的概率密度函数进行采样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2044383"/>
          <a:ext cx="1409700" cy="360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409700" imgH="3606165" progId="Equation.KSEE3">
                  <p:embed/>
                </p:oleObj>
              </mc:Choice>
              <mc:Fallback>
                <p:oleObj name="" r:id="rId1" imgW="1409700" imgH="3606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85735" y="2044383"/>
                        <a:ext cx="1409700" cy="360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5728" y="1701800"/>
          <a:ext cx="63436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634365" imgH="342900" progId="Equation.KSEE3">
                  <p:embed/>
                </p:oleObj>
              </mc:Choice>
              <mc:Fallback>
                <p:oleObj name="" r:id="rId3" imgW="634365" imgH="342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5728" y="1701800"/>
                        <a:ext cx="63436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之前得到的随机数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满足累积分布函数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，那么它是否满足概率密度函数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呢？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和累积分布函数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的自变量是什么？它们有什么关系？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直接回答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主问题：如何针对任意的概率密度函数进行采样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0" y="3489325"/>
            <a:ext cx="5800725" cy="2533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4315" y="2487930"/>
            <a:ext cx="410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所以随机数</a:t>
            </a:r>
            <a:r>
              <a:rPr lang="en-US" altLang="zh-CN"/>
              <a:t>y</a:t>
            </a:r>
            <a:r>
              <a:rPr lang="zh-CN" altLang="en-US"/>
              <a:t>就是采样第一步的结果</a:t>
            </a:r>
            <a:r>
              <a:rPr lang="zh-CN" altLang="en-US"/>
              <a:t>，即满足</a:t>
            </a:r>
            <a:r>
              <a:rPr>
                <a:sym typeface="+mn-ea"/>
              </a:rPr>
              <a:t>概率密度函数</a:t>
            </a:r>
            <a:r>
              <a:rPr lang="en-US" altLang="zh-CN">
                <a:sym typeface="+mn-ea"/>
              </a:rPr>
              <a:t>p(x)</a:t>
            </a:r>
            <a:r>
              <a:rPr lang="zh-CN" altLang="en-US">
                <a:sym typeface="+mn-ea"/>
              </a:rPr>
              <a:t>的随机数</a:t>
            </a:r>
            <a:endParaRPr lang="zh-CN" altLang="en-US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5070" y="2280285"/>
          <a:ext cx="2171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2171700" imgH="1041400" progId="Equation.KSEE3">
                  <p:embed/>
                </p:oleObj>
              </mc:Choice>
              <mc:Fallback>
                <p:oleObj name="" r:id="rId2" imgW="2171700" imgH="1041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5070" y="2280285"/>
                        <a:ext cx="21717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使用</a:t>
            </a:r>
            <a:r>
              <a:rPr lang="en-US" altLang="zh-CN"/>
              <a:t>“</a:t>
            </a:r>
            <a:r>
              <a:t>逆变换算法</a:t>
            </a:r>
            <a:r>
              <a:rPr lang="en-US" altLang="zh-CN"/>
              <a:t>”</a:t>
            </a:r>
            <a:r>
              <a:rPr>
                <a:sym typeface="+mn-ea"/>
              </a:rPr>
              <a:t>得到满足任意的概率密度函数的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个随机数的步骤是什么？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提示：我们只知道    和         ，需要求出         和它的反函数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逆变换算法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有哪些缺点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7535" y="1419543"/>
          <a:ext cx="1409700" cy="360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409700" imgH="3606165" progId="Equation.KSEE3">
                  <p:embed/>
                </p:oleObj>
              </mc:Choice>
              <mc:Fallback>
                <p:oleObj name="" r:id="rId1" imgW="1409700" imgH="3606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87535" y="1419543"/>
                        <a:ext cx="1409700" cy="360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68905" y="3873500"/>
            <a:ext cx="53492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、计算累积分布函数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、计算          的反函数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、使用</a:t>
            </a:r>
            <a:r>
              <a:rPr lang="en-US" altLang="zh-CN"/>
              <a:t>random</a:t>
            </a:r>
            <a:r>
              <a:rPr lang="zh-CN" altLang="en-US"/>
              <a:t>函数，</a:t>
            </a:r>
            <a:r>
              <a:rPr>
                <a:sym typeface="+mn-ea"/>
              </a:rPr>
              <a:t>产生一个在</a:t>
            </a:r>
            <a:r>
              <a:rPr lang="en-US" altLang="zh-CN">
                <a:sym typeface="+mn-ea"/>
              </a:rPr>
              <a:t>[0,1]</a:t>
            </a:r>
            <a:r>
              <a:rPr>
                <a:sym typeface="+mn-ea"/>
              </a:rPr>
              <a:t>上均匀分布的随机数</a:t>
            </a:r>
            <a:endParaRPr>
              <a:sym typeface="+mn-ea"/>
            </a:endParaRPr>
          </a:p>
          <a:p>
            <a:r>
              <a:rPr lang="en-US" altLang="zh-CN"/>
              <a:t>4</a:t>
            </a:r>
            <a:r>
              <a:rPr lang="zh-CN" altLang="en-US"/>
              <a:t>、将随机数    带入              ，求出满足            的</a:t>
            </a:r>
            <a:r>
              <a:rPr lang="zh-CN" altLang="en-US"/>
              <a:t>随机数：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0790" y="3710305"/>
          <a:ext cx="234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2349500" imgH="596900" progId="Equation.KSEE3">
                  <p:embed/>
                </p:oleObj>
              </mc:Choice>
              <mc:Fallback>
                <p:oleObj name="" r:id="rId3" imgW="2349500" imgH="596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0790" y="3710305"/>
                        <a:ext cx="23495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0960" y="408686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850900" imgH="431800" progId="Equation.KSEE3">
                  <p:embed/>
                </p:oleObj>
              </mc:Choice>
              <mc:Fallback>
                <p:oleObj name="" r:id="rId5" imgW="8509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0960" y="4086860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0935" y="469328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279400" imgH="381000" progId="Equation.KSEE3">
                  <p:embed/>
                </p:oleObj>
              </mc:Choice>
              <mc:Fallback>
                <p:oleObj name="" r:id="rId7" imgW="279400" imgH="381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0935" y="4693285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5580" y="49561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279400" imgH="381000" progId="Equation.KSEE3">
                  <p:embed/>
                </p:oleObj>
              </mc:Choice>
              <mc:Fallback>
                <p:oleObj name="" r:id="rId9" imgW="279400" imgH="381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5580" y="4956175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2345" y="4911726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850900" imgH="431800" progId="Equation.KSEE3">
                  <p:embed/>
                </p:oleObj>
              </mc:Choice>
              <mc:Fallback>
                <p:oleObj name="" r:id="rId11" imgW="8509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92345" y="4911726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2828" y="5247640"/>
          <a:ext cx="154876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3" imgW="1548765" imgH="444500" progId="Equation.KSEE3">
                  <p:embed/>
                </p:oleObj>
              </mc:Choice>
              <mc:Fallback>
                <p:oleObj name="" r:id="rId13" imgW="1548765" imgH="4445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72828" y="5247640"/>
                        <a:ext cx="154876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33750" y="1981200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5" imgW="736600" imgH="368300" progId="Equation.KSEE3">
                  <p:embed/>
                </p:oleObj>
              </mc:Choice>
              <mc:Fallback>
                <p:oleObj name="" r:id="rId15" imgW="736600" imgH="368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33750" y="1981200"/>
                        <a:ext cx="736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0165" y="1989455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698500" imgH="368300" progId="Equation.KSEE3">
                  <p:embed/>
                </p:oleObj>
              </mc:Choice>
              <mc:Fallback>
                <p:oleObj name="" r:id="rId17" imgW="698500" imgH="368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30165" y="1989455"/>
                        <a:ext cx="698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46475" y="416687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9" imgW="698500" imgH="368300" progId="Equation.KSEE3">
                  <p:embed/>
                </p:oleObj>
              </mc:Choice>
              <mc:Fallback>
                <p:oleObj name="" r:id="rId19" imgW="698500" imgH="368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46475" y="4166870"/>
                        <a:ext cx="698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3860" y="4930775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1" imgW="736600" imgH="368300" progId="Equation.KSEE3">
                  <p:embed/>
                </p:oleObj>
              </mc:Choice>
              <mc:Fallback>
                <p:oleObj name="" r:id="rId21" imgW="736600" imgH="368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53860" y="4930775"/>
                        <a:ext cx="736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5590" y="2040255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23" imgW="304800" imgH="266700" progId="Equation.KSEE3">
                  <p:embed/>
                </p:oleObj>
              </mc:Choice>
              <mc:Fallback>
                <p:oleObj name="" r:id="rId23" imgW="304800" imgH="2667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15590" y="2040255"/>
                        <a:ext cx="304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4710" y="191770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5" imgW="850900" imgH="431800" progId="Equation.KSEE3">
                  <p:embed/>
                </p:oleObj>
              </mc:Choice>
              <mc:Fallback>
                <p:oleObj name="" r:id="rId25" imgW="8509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4710" y="1917700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090930" y="2769870"/>
            <a:ext cx="7342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、有些累积分布函数不能求出反函数，因此无法使用</a:t>
            </a:r>
            <a:r>
              <a:rPr lang="en-US" altLang="zh-CN"/>
              <a:t>“</a:t>
            </a:r>
            <a:r>
              <a:rPr lang="zh-CN" altLang="en-US"/>
              <a:t>逆变换算法</a:t>
            </a:r>
            <a:r>
              <a:rPr lang="en-US" altLang="zh-CN"/>
              <a:t>”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、求累积分布函数和它的反函数的过程涉及到大量计算，采样成本高</a:t>
            </a:r>
            <a:endParaRPr lang="zh-CN" altLang="en-US"/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使用蒙特卡洛方法（逆变换算法）计算积分             （被积函数不再是均匀分布的：</a:t>
            </a:r>
            <a:r>
              <a:rPr lang="en-US" altLang="zh-CN">
                <a:sym typeface="+mn-ea"/>
              </a:rPr>
              <a:t>p(x)=Cx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执行代码（</a:t>
            </a:r>
            <a:r>
              <a:rPr lang="en-US" altLang="zh-CN">
                <a:sym typeface="+mn-ea"/>
              </a:rPr>
              <a:t>node .\inverse\index.js</a:t>
            </a:r>
            <a:r>
              <a:rPr>
                <a:sym typeface="+mn-ea"/>
              </a:rPr>
              <a:t>），将该结果与使用数值分析方法和蒙特卡洛方法（均匀分布）计算的结果进行比较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r>
              <a:rPr>
                <a:sym typeface="+mn-ea"/>
              </a:rPr>
              <a:t>根据                      计算出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中的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；</a:t>
            </a:r>
            <a:br>
              <a:rPr>
                <a:sym typeface="+mn-ea"/>
              </a:rPr>
            </a:br>
            <a:r>
              <a:rPr>
                <a:sym typeface="+mn-ea"/>
              </a:rPr>
              <a:t>积分的真实结果应该为</a:t>
            </a:r>
            <a:r>
              <a:rPr lang="en-US" altLang="zh-CN">
                <a:sym typeface="+mn-ea"/>
              </a:rPr>
              <a:t>2.666666666...</a:t>
            </a:r>
            <a:r>
              <a:rPr>
                <a:sym typeface="+mn-ea"/>
              </a:rPr>
              <a:t>，比较计算结果相对于真实结果的偏差；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给出程序代码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逆变换算法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改进蒙特卡洛积分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0348" y="1557020"/>
          <a:ext cx="8629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62965" imgH="596900" progId="Equation.KSEE3">
                  <p:embed/>
                </p:oleObj>
              </mc:Choice>
              <mc:Fallback>
                <p:oleObj name="" r:id="rId1" imgW="862965" imgH="59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0348" y="1557020"/>
                        <a:ext cx="86296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3969385"/>
            <a:ext cx="4645660" cy="241681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7810" y="2917190"/>
          <a:ext cx="1574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574800" imgH="596900" progId="Equation.KSEE3">
                  <p:embed/>
                </p:oleObj>
              </mc:Choice>
              <mc:Fallback>
                <p:oleObj name="" r:id="rId4" imgW="1574800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7810" y="2917190"/>
                        <a:ext cx="15748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光线追踪图形学课程（</a:t>
            </a:r>
            <a:r>
              <a:rPr lang="en-US" altLang="zh-CN">
                <a:sym typeface="+mn-ea"/>
                <a:hlinkClick r:id="rId1" action="ppaction://hlinkfile"/>
              </a:rPr>
              <a:t>8</a:t>
            </a:r>
            <a:r>
              <a:rPr>
                <a:sym typeface="+mn-ea"/>
                <a:hlinkClick r:id="rId1" action="ppaction://hlinkfile"/>
              </a:rPr>
              <a:t>）：“蒙托卡洛积分”推导与重要性采样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《全局光照技术：从离线到实时渲染》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【RAY TRACING THE REST OF YOUR LIFE 超详解】 光线追踪 3-2 蒙特卡罗(二) 重要性采样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第二十节课：</a:t>
            </a:r>
            <a:br>
              <a:rPr lang="zh-CN" altLang="en-US"/>
            </a:br>
            <a:r>
              <a:rPr lang="zh-CN" altLang="en-US"/>
              <a:t>用</a:t>
            </a:r>
            <a:r>
              <a:rPr lang="en-US" altLang="zh-CN"/>
              <a:t>“</a:t>
            </a:r>
            <a:r>
              <a:t>逆变换算法</a:t>
            </a:r>
            <a:r>
              <a:rPr lang="en-US" altLang="zh-CN"/>
              <a:t>”</a:t>
            </a:r>
            <a:r>
              <a:t>采样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重要性采样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第十九节课：</a:t>
            </a:r>
            <a:r>
              <a:rPr>
                <a:sym typeface="+mn-ea"/>
              </a:rPr>
              <a:t>概率论基础与蒙特卡罗积分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随机变量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概率密度函数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累积分布函数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期望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方差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大数定律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蒙特卡洛积分推导</a:t>
            </a:r>
            <a:br>
              <a:rPr>
                <a:sym typeface="+mn-ea"/>
              </a:rPr>
            </a:b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补充第十九</a:t>
            </a:r>
            <a:r>
              <a:rPr lang="zh-CN" altLang="en-US"/>
              <a:t>节课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蒙特卡洛方法积分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蒙特卡洛方法的第一步是进行采样，得到满足概率密度函数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个随机数。那么应该如何采样？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上一节课的任务中（</a:t>
            </a:r>
            <a:r>
              <a:rPr>
                <a:sym typeface="+mn-ea"/>
              </a:rPr>
              <a:t>使用蒙特卡洛方法计算积分            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我们是如何实现均匀分布的采样（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为常数）？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如果被积函数不是均匀分布的</a:t>
            </a:r>
            <a:r>
              <a:rPr>
                <a:sym typeface="+mn-ea"/>
              </a:rPr>
              <a:t>（即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不是常数，如</a:t>
            </a:r>
            <a:r>
              <a:rPr lang="en-US" altLang="zh-CN">
                <a:sym typeface="+mn-ea"/>
              </a:rPr>
              <a:t>p(x)=Cx+D</a:t>
            </a:r>
            <a:r>
              <a:rPr>
                <a:sym typeface="+mn-ea"/>
              </a:rPr>
              <a:t>），还能用之前的采样方法吗？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8068" y="2142808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895600" imgH="825500" progId="Equation.KSEE3">
                  <p:embed/>
                </p:oleObj>
              </mc:Choice>
              <mc:Fallback>
                <p:oleObj name="" r:id="rId1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8068" y="2142808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11825" y="4665345"/>
            <a:ext cx="4083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因此要使用</a:t>
            </a:r>
            <a:r>
              <a:rPr 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逆变换算法</a:t>
            </a:r>
            <a:r>
              <a:rPr 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进行采样，从而得到</a:t>
            </a:r>
            <a:r>
              <a:rPr>
                <a:sym typeface="+mn-ea"/>
              </a:rPr>
              <a:t>满足</a:t>
            </a:r>
            <a:r>
              <a:rPr lang="zh-CN">
                <a:sym typeface="+mn-ea"/>
              </a:rPr>
              <a:t>任意的</a:t>
            </a:r>
            <a:r>
              <a:rPr>
                <a:sym typeface="+mn-ea"/>
              </a:rPr>
              <a:t>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个随机数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93753" y="3237230"/>
          <a:ext cx="8629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62965" imgH="596900" progId="Equation.KSEE3">
                  <p:embed/>
                </p:oleObj>
              </mc:Choice>
              <mc:Fallback>
                <p:oleObj name="" r:id="rId3" imgW="862965" imgH="59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3753" y="3237230"/>
                        <a:ext cx="86296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</a:t>
            </a:r>
            <a:r>
              <a:rPr>
                <a:sym typeface="+mn-ea"/>
              </a:rPr>
              <a:t>主问题：如何针对任意的概率密度函数进行采样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主问题：如何针对任意的概率密度函数进行</a:t>
            </a:r>
            <a:r>
              <a:rPr lang="zh-CN" altLang="en-US"/>
              <a:t>采样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采样步骤</a:t>
            </a:r>
            <a:r>
              <a:t>：首先</a:t>
            </a:r>
            <a:r>
              <a:rPr>
                <a:sym typeface="+mn-ea"/>
              </a:rPr>
              <a:t>得到满足任意的概率密度函数的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个随机数；然后</a:t>
            </a:r>
            <a:r>
              <a:rPr>
                <a:sym typeface="+mn-ea"/>
              </a:rPr>
              <a:t>重复采样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次，即可得到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个随机数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难点是第一步，解决第一步的基本思路：系统提供的</a:t>
            </a:r>
            <a:r>
              <a:rPr lang="en-US" altLang="zh-CN"/>
              <a:t>random</a:t>
            </a:r>
            <a:r>
              <a:t>函数可以产生一个在</a:t>
            </a:r>
            <a:r>
              <a:rPr lang="en-US" altLang="zh-CN"/>
              <a:t>[0,1]</a:t>
            </a:r>
            <a:r>
              <a:t>上满足均匀分布的随机数</a:t>
            </a:r>
            <a:r>
              <a:rPr>
                <a:sym typeface="+mn-ea"/>
              </a:rPr>
              <a:t>（</a:t>
            </a:r>
            <a:r>
              <a:rPr>
                <a:sym typeface="+mn-ea"/>
              </a:rPr>
              <a:t>概率密度函数为常数</a:t>
            </a:r>
            <a:r>
              <a:rPr>
                <a:sym typeface="+mn-ea"/>
              </a:rPr>
              <a:t>）</a:t>
            </a:r>
            <a:r>
              <a:t>，能否将其</a:t>
            </a:r>
            <a:r>
              <a:t>转换为满足某个任意的</a:t>
            </a:r>
            <a:r>
              <a:rPr>
                <a:sym typeface="+mn-ea"/>
              </a:rPr>
              <a:t>概率密度函数</a:t>
            </a: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的一个随机数（一一对应</a:t>
            </a:r>
            <a:r>
              <a:rPr>
                <a:sym typeface="+mn-ea"/>
              </a:rPr>
              <a:t>）？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主问题：如何针对任意的概率密度函数进行采样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635" y="2903855"/>
          <a:ext cx="3333750" cy="327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44900" imgH="3581400" progId="Equation.KSEE3">
                  <p:embed/>
                </p:oleObj>
              </mc:Choice>
              <mc:Fallback>
                <p:oleObj name="" r:id="rId1" imgW="3644900" imgH="3581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07635" y="2903855"/>
                        <a:ext cx="3333750" cy="327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对于</a:t>
            </a:r>
            <a:r>
              <a:t>一个函数                 ，已知某个值</a:t>
            </a:r>
            <a:r>
              <a:rPr lang="en-US" altLang="zh-CN"/>
              <a:t>y0</a:t>
            </a:r>
            <a:r>
              <a:t>，如何得到对应的</a:t>
            </a:r>
            <a:r>
              <a:rPr lang="en-US" altLang="zh-CN"/>
              <a:t>x0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开始回答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自学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展学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主问题：如何针对任意的概率密度函数进行采样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9390" y="2691765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95400" imgH="1295400" progId="Equation.KSEE3">
                  <p:embed/>
                </p:oleObj>
              </mc:Choice>
              <mc:Fallback>
                <p:oleObj name="" r:id="rId1" imgW="1295400" imgH="1295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9390" y="2691765"/>
                        <a:ext cx="12954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函数映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15" y="1520190"/>
            <a:ext cx="3733800" cy="246697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3160" y="167767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1104900" imgH="342900" progId="Equation.KSEE3">
                  <p:embed/>
                </p:oleObj>
              </mc:Choice>
              <mc:Fallback>
                <p:oleObj name="" r:id="rId4" imgW="1104900" imgH="342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3160" y="1677670"/>
                        <a:ext cx="1104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128</Paragraphs>
  <Slides>23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23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第二十节课： 用“逆变换算法”采样</vt:lpstr>
      <vt:lpstr>PowerPoint 演示文稿</vt:lpstr>
      <vt:lpstr>补充第十九节课</vt:lpstr>
      <vt:lpstr>为什么要学习本课？</vt:lpstr>
      <vt:lpstr>PowerPoint 演示文稿</vt:lpstr>
      <vt:lpstr>主问题：如何针对任意的概率密度函数进行采样</vt:lpstr>
      <vt:lpstr>主问题：如何针对任意的概率密度函数进行采样</vt:lpstr>
      <vt:lpstr>主问题：如何针对任意的概率密度函数进行采样</vt:lpstr>
      <vt:lpstr>主问题：如何针对任意的概率密度函数进行采样</vt:lpstr>
      <vt:lpstr>主问题：如何针对任意的概率密度函数进行采样</vt:lpstr>
      <vt:lpstr>主问题：如何针对任意的概率密度函数进行采样</vt:lpstr>
      <vt:lpstr>结学</vt:lpstr>
      <vt:lpstr>任务：使用“逆变换算法”改进蒙特卡洛积分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817</cp:revision>
  <dcterms:created xsi:type="dcterms:W3CDTF">2020-12-22T12:16:00Z</dcterms:created>
  <dcterms:modified xsi:type="dcterms:W3CDTF">2021-03-11T08:42:20Z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