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307" r:id="rId3"/>
    <p:sldId id="308" r:id="rId5"/>
    <p:sldId id="309" r:id="rId6"/>
    <p:sldId id="310" r:id="rId7"/>
    <p:sldId id="311" r:id="rId8"/>
    <p:sldId id="317" r:id="rId9"/>
    <p:sldId id="326" r:id="rId10"/>
    <p:sldId id="338" r:id="rId11"/>
    <p:sldId id="318" r:id="rId12"/>
    <p:sldId id="336" r:id="rId13"/>
    <p:sldId id="319" r:id="rId14"/>
    <p:sldId id="331" r:id="rId15"/>
    <p:sldId id="332" r:id="rId16"/>
    <p:sldId id="352" r:id="rId17"/>
    <p:sldId id="333" r:id="rId18"/>
    <p:sldId id="322" r:id="rId19"/>
    <p:sldId id="353" r:id="rId20"/>
    <p:sldId id="312" r:id="rId21"/>
    <p:sldId id="313" r:id="rId22"/>
    <p:sldId id="314" r:id="rId23"/>
    <p:sldId id="315" r:id="rId24"/>
    <p:sldId id="31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79121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+mj-ea"/>
                <a:ea typeface="+mj-ea"/>
                <a:cs typeface="+mj-ea"/>
              </a:rPr>
              <a:t>付费报名请通过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群号：</a:t>
            </a:r>
            <a:r>
              <a:rPr lang="en-US" altLang="zh-CN" sz="3600">
                <a:latin typeface="+mj-ea"/>
                <a:ea typeface="+mj-ea"/>
                <a:cs typeface="+mj-ea"/>
              </a:rPr>
              <a:t>821514169</a:t>
            </a:r>
            <a:endParaRPr lang="en-US" altLang="zh-CN" sz="3600">
              <a:latin typeface="+mj-ea"/>
              <a:ea typeface="+mj-ea"/>
              <a:cs typeface="+mj-ea"/>
            </a:endParaRP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或者扫下面二维码加入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本课程为付费课程，一次性付费</a:t>
            </a:r>
            <a:r>
              <a:rPr lang="zh-CN" altLang="en-US" sz="2000">
                <a:solidFill>
                  <a:srgbClr val="FF0000"/>
                </a:solidFill>
              </a:rPr>
              <a:t>398元</a:t>
            </a:r>
            <a:r>
              <a:rPr lang="zh-CN" altLang="en-US"/>
              <a:t>，在线参加本班所有课程的直播，并可获得录像回放和源码资料，享受老师全程跟踪，一对一辅导，详细答疑，布置作业和批改，确保学员真正学懂！</a:t>
            </a:r>
            <a:endParaRPr lang="zh-CN" altLang="en-US"/>
          </a:p>
        </p:txBody>
      </p:sp>
      <p:pic>
        <p:nvPicPr>
          <p:cNvPr id="8" name="图片 7" descr="Wonder路径追踪离线渲染开发培训班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2625" y="1657350"/>
            <a:ext cx="4229100" cy="444246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群后，请阅读群公告，并扫微信或支付宝二维码付款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复习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回答问题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tags" Target="../tags/tag58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9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1.xml"/><Relationship Id="rId1" Type="http://schemas.openxmlformats.org/officeDocument/2006/relationships/hyperlink" Target="https://npm.taobao.org/mirrors/node/latest-v14.x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2.xml"/><Relationship Id="rId1" Type="http://schemas.openxmlformats.org/officeDocument/2006/relationships/hyperlink" Target="https://code.visualstudio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3.xml"/><Relationship Id="rId1" Type="http://schemas.openxmlformats.org/officeDocument/2006/relationships/hyperlink" Target="https://github.com/google/shaderc#download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5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0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tags" Target="../tags/tag78.xml"/><Relationship Id="rId2" Type="http://schemas.openxmlformats.org/officeDocument/2006/relationships/hyperlink" Target="https://gpuweb.github.io/gpuweb" TargetMode="External"/><Relationship Id="rId1" Type="http://schemas.openxmlformats.org/officeDocument/2006/relationships/hyperlink" Target="https://www.cnblogs.com/chaogex/p/12005108.html" TargetMode="Externa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tags" Target="../tags/tag79.xml"/><Relationship Id="rId2" Type="http://schemas.openxmlformats.org/officeDocument/2006/relationships/hyperlink" Target="https://blog.csdn.net/caxieyou/article/details/92142390" TargetMode="External"/><Relationship Id="rId1" Type="http://schemas.openxmlformats.org/officeDocument/2006/relationships/hyperlink" Target="https://www.cnblogs.com/chaogex/p/12005108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1.xml"/><Relationship Id="rId1" Type="http://schemas.openxmlformats.org/officeDocument/2006/relationships/hyperlink" Target="https://www.bilibili.com/video/BV18K4y177Jb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6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6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hyperlink" Target="https://github.com/maierfelix/webgpu" TargetMode="External"/><Relationship Id="rId2" Type="http://schemas.openxmlformats.org/officeDocument/2006/relationships/hyperlink" Target="https://github.com/maierfelix/dawn-ray-tracing" TargetMode="External"/><Relationship Id="rId1" Type="http://schemas.openxmlformats.org/officeDocument/2006/relationships/hyperlink" Target="https://github.com/maierfeli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/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p>
            <a:endParaRPr lang="zh-CN" altLang="en-US"/>
          </a:p>
        </p:txBody>
      </p:sp>
      <p:sp>
        <p:nvSpPr>
          <p:cNvPr id="7" name="副标题 6"/>
          <p:cNvSpPr/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p>
            <a:endParaRPr lang="zh-CN" altLang="en-US"/>
          </a:p>
        </p:txBody>
      </p:sp>
      <p:pic>
        <p:nvPicPr>
          <p:cNvPr id="21" name="图片 20" descr="课程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5715"/>
            <a:ext cx="12245975" cy="68941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WebGPU Node</a:t>
            </a:r>
            <a:r>
              <a:rPr>
                <a:sym typeface="+mn-ea"/>
              </a:rPr>
              <a:t>开源项目介绍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WebGPU Node</a:t>
            </a:r>
            <a:r>
              <a:rPr>
                <a:sym typeface="+mn-ea"/>
              </a:rPr>
              <a:t>开源项目提供的</a:t>
            </a:r>
            <a:r>
              <a:rPr lang="en-US" altLang="zh-CN">
                <a:sym typeface="+mn-ea"/>
              </a:rPr>
              <a:t>WebGPU API</a:t>
            </a:r>
            <a:r>
              <a:rPr>
                <a:sym typeface="+mn-ea"/>
              </a:rPr>
              <a:t>与</a:t>
            </a:r>
            <a:r>
              <a:rPr lang="en-US" altLang="zh-CN">
                <a:sym typeface="+mn-ea"/>
              </a:rPr>
              <a:t>WebGPU</a:t>
            </a:r>
            <a:r>
              <a:rPr lang="zh-CN" altLang="en-US">
                <a:sym typeface="+mn-ea"/>
              </a:rPr>
              <a:t>标准</a:t>
            </a:r>
            <a:r>
              <a:rPr>
                <a:sym typeface="+mn-ea"/>
              </a:rPr>
              <a:t>的区别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前者是对谷歌对</a:t>
            </a:r>
            <a:r>
              <a:rPr lang="en-US" altLang="zh-CN"/>
              <a:t>WebGPU</a:t>
            </a:r>
            <a:r>
              <a:t>标准的实现（</a:t>
            </a:r>
            <a:r>
              <a:rPr lang="en-US" altLang="zh-CN"/>
              <a:t>Dawn</a:t>
            </a:r>
            <a:r>
              <a:t>）的修改，因此不是最新的版本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前者增加了一些用于</a:t>
            </a:r>
            <a:r>
              <a:rPr lang="en-US" altLang="zh-CN"/>
              <a:t>Nodejs</a:t>
            </a:r>
            <a:r>
              <a:t>环境的</a:t>
            </a:r>
            <a:r>
              <a:rPr lang="en-US" altLang="zh-CN"/>
              <a:t>API</a:t>
            </a:r>
            <a:r>
              <a:t>（如使用</a:t>
            </a:r>
            <a:r>
              <a:rPr lang="en-US" altLang="zh-CN"/>
              <a:t>WebGPUWindow</a:t>
            </a:r>
            <a:r>
              <a:t>替代</a:t>
            </a:r>
            <a:r>
              <a:rPr lang="en-US" altLang="zh-CN"/>
              <a:t>canvas</a:t>
            </a:r>
            <a:r>
              <a:t>），只能用于</a:t>
            </a:r>
            <a:r>
              <a:rPr lang="en-US" altLang="zh-CN"/>
              <a:t>Nodejs</a:t>
            </a:r>
            <a:r>
              <a:t>环境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前者支持光追管线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前者使用</a:t>
            </a:r>
            <a:r>
              <a:rPr lang="en-US" altLang="zh-CN"/>
              <a:t>GLSL</a:t>
            </a:r>
            <a:r>
              <a:t>着色器语言，后者推荐使用</a:t>
            </a:r>
            <a:r>
              <a:rPr lang="en-US" altLang="zh-CN"/>
              <a:t>WGSL</a:t>
            </a:r>
            <a:r>
              <a:rPr>
                <a:sym typeface="+mn-ea"/>
              </a:rPr>
              <a:t>着色器语言（也可以用</a:t>
            </a:r>
            <a:r>
              <a:rPr lang="en-US" altLang="zh-CN">
                <a:sym typeface="+mn-ea"/>
              </a:rPr>
              <a:t>GLSL</a:t>
            </a:r>
            <a:r>
              <a:rPr>
                <a:sym typeface="+mn-ea"/>
              </a:rPr>
              <a:t>，只需要将其编译转换为</a:t>
            </a:r>
            <a:r>
              <a:rPr lang="en-US" altLang="zh-CN">
                <a:sym typeface="+mn-ea"/>
              </a:rPr>
              <a:t>WGSL</a:t>
            </a:r>
            <a:r>
              <a:rPr>
                <a:sym typeface="+mn-ea"/>
              </a:rPr>
              <a:t>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右手坐标系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坐标系介绍</a:t>
            </a:r>
            <a:endParaRPr lang="zh-CN" altLang="en-US"/>
          </a:p>
        </p:txBody>
      </p:sp>
      <p:pic>
        <p:nvPicPr>
          <p:cNvPr id="5" name="图片 4" descr="右手坐标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3095" y="1896745"/>
            <a:ext cx="3305810" cy="4013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开发环境配置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电脑配置要求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pPr>
              <a:buFont typeface="Arial" panose="020B0604020202020204" pitchFamily="34" charset="0"/>
            </a:pPr>
            <a:r>
              <a:rPr>
                <a:sym typeface="+mn-ea"/>
              </a:rPr>
              <a:t>显卡：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>
                <a:sym typeface="+mn-ea"/>
              </a:rPr>
              <a:t>GTX1060（最低）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>
                <a:sym typeface="+mn-ea"/>
              </a:rPr>
              <a:t>RTX2060及以上（推荐）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>
                <a:sym typeface="+mn-ea"/>
              </a:rPr>
              <a:t>操作系统：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>
                <a:sym typeface="+mn-ea"/>
              </a:rPr>
              <a:t>win7（最低，程序在该系统下可能会报一些bug）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>
                <a:sym typeface="+mn-ea"/>
              </a:rPr>
              <a:t>win10（推荐）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开发环境配置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nodejs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pPr>
              <a:buFont typeface="Arial" panose="020B0604020202020204" pitchFamily="34" charset="0"/>
            </a:pPr>
            <a:r>
              <a:rPr>
                <a:sym typeface="+mn-ea"/>
              </a:rPr>
              <a:t>Node.js 是能够在服务器端运行JavaScript 的开放源代码、跨平台 JavaScript 运行环境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 algn="just">
              <a:buFont typeface="Arial" panose="020B0604020202020204" pitchFamily="34" charset="0"/>
            </a:pPr>
            <a:r>
              <a:rPr>
                <a:sym typeface="+mn-ea"/>
                <a:hlinkClick r:id="rId1" action="ppaction://hlinkfile"/>
              </a:rPr>
              <a:t>下载最新版本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>
                <a:sym typeface="+mn-ea"/>
              </a:rPr>
              <a:t>在Windows上安装时务必选择全部组件，包括勾选Add to Path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查看</a:t>
            </a:r>
            <a:r>
              <a:rPr lang="en-US" altLang="zh-CN">
                <a:sym typeface="+mn-ea"/>
              </a:rPr>
              <a:t>npm</a:t>
            </a: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en-US" altLang="zh-CN">
                <a:sym typeface="+mn-ea"/>
              </a:rPr>
              <a:t>npm是Node.js的包管理工具</a:t>
            </a:r>
            <a:endParaRPr lang="en-US" altLang="zh-CN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开发环境配置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VS Code</a:t>
            </a:r>
            <a:endParaRPr lang="en-US" altLang="zh-CN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pPr>
              <a:buFont typeface="Arial" panose="020B0604020202020204" pitchFamily="34" charset="0"/>
            </a:pPr>
            <a:r>
              <a:rPr lang="zh-CN" altLang="en-US"/>
              <a:t>进入</a:t>
            </a:r>
            <a:r>
              <a:rPr lang="zh-CN" altLang="en-US">
                <a:hlinkClick r:id="rId1" action="ppaction://hlinkfile"/>
              </a:rPr>
              <a:t>官网</a:t>
            </a:r>
            <a:r>
              <a:rPr lang="zh-CN" altLang="en-US"/>
              <a:t>下载并安装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开发环境配置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配置</a:t>
            </a:r>
            <a:r>
              <a:rPr lang="en-US" altLang="zh-CN">
                <a:sym typeface="+mn-ea"/>
              </a:rPr>
              <a:t>shader VS Code</a:t>
            </a:r>
            <a:r>
              <a:rPr>
                <a:sym typeface="+mn-ea"/>
              </a:rPr>
              <a:t>插件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Shader languages support for VS Code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（</a:t>
            </a:r>
            <a:r>
              <a:rPr>
                <a:sym typeface="+mn-ea"/>
              </a:rPr>
              <a:t>高亮）</a:t>
            </a:r>
            <a:endParaRPr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Shaderc GLSL Linter</a:t>
            </a:r>
            <a:br>
              <a:rPr lang="zh-CN" altLang="en-US"/>
            </a:br>
            <a:r>
              <a:rPr lang="zh-CN" altLang="en-US">
                <a:hlinkClick r:id="rId1" action="ppaction://hlinkfile"/>
              </a:rPr>
              <a:t>下载</a:t>
            </a:r>
            <a:r>
              <a:rPr lang="en-US" altLang="zh-CN">
                <a:hlinkClick r:id="rId1" action="ppaction://hlinkfile"/>
              </a:rPr>
              <a:t>shaderc</a:t>
            </a:r>
            <a:r>
              <a:rPr>
                <a:hlinkClick r:id="rId1" action="ppaction://hlinkfile"/>
              </a:rPr>
              <a:t>，</a:t>
            </a:r>
            <a:r>
              <a:t>选择windows，解压；</a:t>
            </a:r>
            <a:br/>
            <a:r>
              <a:t>安装</a:t>
            </a:r>
            <a:r>
              <a:rPr>
                <a:sym typeface="+mn-ea"/>
              </a:rPr>
              <a:t>Shaderc GLSL Linter</a:t>
            </a:r>
            <a:r>
              <a:t>插件；</a:t>
            </a:r>
            <a:br/>
            <a:r>
              <a:rPr lang="en-US" altLang="zh-CN"/>
              <a:t>setting.json:</a:t>
            </a:r>
            <a:br>
              <a:rPr lang="en-US" altLang="zh-CN"/>
            </a:br>
            <a:r>
              <a:rPr lang="en-US" altLang="zh-CN"/>
              <a:t>"shaderc-lint.glslcPath": "your-install-dir/bin/glslc",</a:t>
            </a:r>
            <a:br>
              <a:rPr lang="en-US" altLang="zh-CN"/>
            </a:br>
            <a:r>
              <a:t>"shaderc-lint.glslcArgs": "--target-env=vulkan1.2",</a:t>
            </a:r>
            <a:br/>
            <a:r>
              <a:t>（自动编译检查）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t>Clang-Format</a:t>
            </a:r>
            <a:br/>
            <a:r>
              <a:t>npm install -g clang-format</a:t>
            </a:r>
            <a:br/>
            <a:r>
              <a:t>安装</a:t>
            </a:r>
            <a:r>
              <a:rPr>
                <a:sym typeface="+mn-ea"/>
              </a:rPr>
              <a:t>Clang-Format</a:t>
            </a:r>
            <a:r>
              <a:t>插件</a:t>
            </a:r>
            <a:br/>
            <a:r>
              <a:t>（格式化）</a:t>
            </a:r>
            <a:br/>
            <a:br/>
            <a:br>
              <a:rPr lang="en-US" altLang="zh-CN"/>
            </a:br>
            <a:endParaRPr lang="en-US" altLang="zh-CN"/>
          </a:p>
          <a:p>
            <a:pPr>
              <a:buFont typeface="Arial" panose="020B0604020202020204" pitchFamily="34" charset="0"/>
            </a:pPr>
            <a:endParaRPr lang="en-US" altLang="zh-CN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看代码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实现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绘制一个三角形</a:t>
            </a:r>
            <a:r>
              <a:rPr lang="en-US" altLang="zh-CN">
                <a:sym typeface="+mn-ea"/>
              </a:rPr>
              <a:t>”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实现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绘制一个三角形</a:t>
            </a:r>
            <a:r>
              <a:rPr lang="en-US" altLang="zh-CN">
                <a:sym typeface="+mn-ea"/>
              </a:rPr>
              <a:t>”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>
                <a:sym typeface="+mn-ea"/>
              </a:rPr>
              <a:t>顶点着色器和片元着色器之间的步骤</a:t>
            </a:r>
            <a:endParaRPr lang="zh-CN" altLang="en-US"/>
          </a:p>
        </p:txBody>
      </p:sp>
      <p:pic>
        <p:nvPicPr>
          <p:cNvPr id="5" name="内容占位符 4" descr="顶点着色器和片元着色器之间的步骤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423670" y="2792730"/>
            <a:ext cx="9344025" cy="25431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 lang="zh-CN" altLang="en-US"/>
              <a:t>第二节课：</a:t>
            </a:r>
            <a:br>
              <a:rPr lang="zh-CN" altLang="en-US"/>
            </a:br>
            <a:r>
              <a:rPr>
                <a:sym typeface="+mn-ea"/>
              </a:rPr>
              <a:t>WebGPU介绍和使用光栅化管线绘制一个三角形</a:t>
            </a:r>
            <a:br>
              <a:rPr lang="zh-CN" altLang="en-US"/>
            </a:b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1" action="ppaction://hlinkfile"/>
              </a:rPr>
              <a:t>WebGPU学习系列</a:t>
            </a:r>
            <a:endParaRPr>
              <a:sym typeface="+mn-ea"/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《</a:t>
            </a:r>
            <a:r>
              <a:rPr lang="en-US" altLang="zh-CN"/>
              <a:t>WebGL</a:t>
            </a:r>
            <a:r>
              <a:t>编程指南</a:t>
            </a:r>
            <a:r>
              <a:rPr lang="zh-CN" altLang="en-US"/>
              <a:t>》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hlinkClick r:id="rId2" action="ppaction://hlinkfile"/>
              </a:rPr>
              <a:t>WebGPU</a:t>
            </a:r>
            <a:r>
              <a:rPr>
                <a:hlinkClick r:id="rId2" action="ppaction://hlinkfile"/>
              </a:rPr>
              <a:t>规范</a:t>
            </a:r>
            <a:endParaRPr>
              <a:hlinkClick r:id="rId2" action="ppaction://hlinkfile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学习</a:t>
            </a:r>
            <a:r>
              <a:rPr lang="en-US" altLang="zh-CN">
                <a:sym typeface="+mn-ea"/>
              </a:rPr>
              <a:t>WebGPU</a:t>
            </a:r>
            <a:br>
              <a:rPr lang="en-US" altLang="zh-CN">
                <a:sym typeface="+mn-ea"/>
              </a:rPr>
            </a:br>
            <a:r>
              <a:rPr>
                <a:sym typeface="+mn-ea"/>
                <a:hlinkClick r:id="rId1" action="ppaction://hlinkfile"/>
              </a:rPr>
              <a:t>WebGPU学习系列</a:t>
            </a:r>
            <a:br>
              <a:rPr>
                <a:sym typeface="+mn-ea"/>
              </a:rPr>
            </a:br>
            <a:r>
              <a:rPr lang="zh-CN" altLang="en-US">
                <a:hlinkClick r:id="rId2" action="ppaction://hlinkfile"/>
              </a:rPr>
              <a:t>WebGPU学习中文资料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817" y="3214570"/>
            <a:ext cx="10852237" cy="648000"/>
          </a:xfrm>
        </p:spPr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626235"/>
            <a:ext cx="10852150" cy="4553585"/>
          </a:xfrm>
        </p:spPr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1" action="ppaction://hlinkfile"/>
              </a:rPr>
              <a:t>光线追踪图形学课程（3）：WebGL1、WebGL2、WebGPU和光线追踪介绍</a:t>
            </a:r>
            <a:endParaRPr lang="zh-CN" altLang="en-US">
              <a:hlinkClick r:id="rId1" action="ppaction://hlinkfile"/>
            </a:endParaRPr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WebGPU</a:t>
            </a:r>
            <a:r>
              <a:t>的相关介绍？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WebGPU</a:t>
            </a:r>
            <a:r>
              <a:t>与</a:t>
            </a:r>
            <a:r>
              <a:rPr lang="en-US" altLang="zh-CN"/>
              <a:t>WebGL</a:t>
            </a:r>
            <a:r>
              <a:t>的区别</a:t>
            </a:r>
            <a:r>
              <a:t>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WebGPU</a:t>
            </a:r>
            <a:r>
              <a:t>介绍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WebGPU Node</a:t>
            </a:r>
            <a:r>
              <a:t>开源项目介绍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WebGPU</a:t>
            </a:r>
            <a:r>
              <a:t>坐标系介绍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开发环境配置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实现</a:t>
            </a:r>
            <a:r>
              <a:rPr lang="en-US" altLang="zh-CN"/>
              <a:t>“</a:t>
            </a:r>
            <a:r>
              <a:t>绘制一个三角形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内容预览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WebGL是老的Web 3D图形API，它的版本演进如下图所示：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WebGPU</a:t>
            </a:r>
            <a:r>
              <a:t>介绍</a:t>
            </a:r>
          </a:p>
        </p:txBody>
      </p:sp>
      <p:pic>
        <p:nvPicPr>
          <p:cNvPr id="4" name="图片 3" descr="WebGL版本演进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9525" y="2085975"/>
            <a:ext cx="6268085" cy="42462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WebGPU是最新的Web 3D图形API，与WebGL的对比为：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介绍</a:t>
            </a:r>
            <a:endParaRPr lang="zh-CN" altLang="en-US"/>
          </a:p>
        </p:txBody>
      </p:sp>
      <p:pic>
        <p:nvPicPr>
          <p:cNvPr id="4" name="图片 3" descr="对比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320" y="2112645"/>
            <a:ext cx="7647940" cy="4229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10625" y="3413125"/>
            <a:ext cx="34766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浏览器封装了现代图形API（Dx12、Vulkan、Metal），提供给Web 3D程序员WebGPU API。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介绍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ctr"/>
            <a:r>
              <a:rPr>
                <a:sym typeface="+mn-ea"/>
              </a:rPr>
              <a:t>WebGPU</a:t>
            </a:r>
            <a:r>
              <a:rPr lang="zh-CN">
                <a:sym typeface="+mn-ea"/>
              </a:rPr>
              <a:t>相比</a:t>
            </a:r>
            <a:r>
              <a:rPr lang="en-US" altLang="zh-CN">
                <a:sym typeface="+mn-ea"/>
              </a:rPr>
              <a:t>WebGL</a:t>
            </a:r>
            <a:r>
              <a:rPr lang="zh-CN" altLang="en-US">
                <a:sym typeface="+mn-ea"/>
              </a:rPr>
              <a:t>的优势</a:t>
            </a:r>
            <a:endParaRPr lang="zh-CN" altLang="en-US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WebGPU提供了对</a:t>
            </a:r>
            <a:r>
              <a:rPr lang="en-US" altLang="zh-CN">
                <a:sym typeface="+mn-ea"/>
              </a:rPr>
              <a:t>GPU</a:t>
            </a:r>
            <a:r>
              <a:rPr>
                <a:sym typeface="+mn-ea"/>
              </a:rPr>
              <a:t>更大范围地控制，从而能提高性能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更好地支持多线程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WebGPU支持</a:t>
            </a:r>
            <a:r>
              <a:rPr lang="en-US" altLang="zh-CN">
                <a:sym typeface="+mn-ea"/>
              </a:rPr>
              <a:t>C</a:t>
            </a:r>
            <a:r>
              <a:rPr>
                <a:sym typeface="+mn-ea"/>
              </a:rPr>
              <a:t>ompute </a:t>
            </a:r>
            <a:r>
              <a:rPr lang="en-US" altLang="zh-CN">
                <a:sym typeface="+mn-ea"/>
              </a:rPr>
              <a:t>S</a:t>
            </a:r>
            <a:r>
              <a:rPr>
                <a:sym typeface="+mn-ea"/>
              </a:rPr>
              <a:t>hader，从而让程序员能使用</a:t>
            </a:r>
            <a:r>
              <a:rPr>
                <a:sym typeface="+mn-ea"/>
              </a:rPr>
              <a:t>GPU进行计算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WebGPU与WebGL2的区别很大，两者不容易兼容。如果要从WebGL1升级，最好直接升级到WebGPU，一劳永逸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各大浏览器都会支持</a:t>
            </a:r>
            <a:r>
              <a:rPr>
                <a:sym typeface="+mn-ea"/>
              </a:rPr>
              <a:t>WebGPU，而</a:t>
            </a:r>
            <a:r>
              <a:rPr lang="en-US" altLang="zh-CN">
                <a:sym typeface="+mn-ea"/>
              </a:rPr>
              <a:t>IOS</a:t>
            </a:r>
            <a:r>
              <a:rPr>
                <a:sym typeface="+mn-ea"/>
              </a:rPr>
              <a:t>不支持</a:t>
            </a:r>
            <a:r>
              <a:rPr>
                <a:sym typeface="+mn-ea"/>
              </a:rPr>
              <a:t>WebGL2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国外的一个兄弟</a:t>
            </a:r>
            <a:r>
              <a:rPr lang="zh-CN" altLang="en-US">
                <a:hlinkClick r:id="rId1" action="ppaction://hlinkfile"/>
              </a:rPr>
              <a:t>Felix Maier</a:t>
            </a:r>
            <a:r>
              <a:rPr lang="zh-CN" altLang="en-US"/>
              <a:t>首先在</a:t>
            </a:r>
            <a:r>
              <a:rPr lang="zh-CN" altLang="en-US">
                <a:hlinkClick r:id="rId2" action="ppaction://hlinkfile"/>
              </a:rPr>
              <a:t>dawn-ray-tracing开源项目</a:t>
            </a:r>
            <a:r>
              <a:rPr lang="zh-CN" altLang="en-US"/>
              <a:t>中对</a:t>
            </a:r>
            <a:r>
              <a:rPr lang="en-US" altLang="zh-CN"/>
              <a:t>D</a:t>
            </a:r>
            <a:r>
              <a:rPr lang="zh-CN" altLang="en-US"/>
              <a:t>awn项目（谷歌对WebGPU的实现）进行了扩展，加入了光追扩展，支持了</a:t>
            </a:r>
            <a:r>
              <a:rPr lang="en-US" altLang="zh-CN"/>
              <a:t>RTX</a:t>
            </a:r>
            <a:r>
              <a:rPr lang="zh-CN" altLang="en-US"/>
              <a:t>光追管线</a:t>
            </a:r>
            <a:r>
              <a:rPr lang="zh-CN" altLang="en-US"/>
              <a:t>。</a:t>
            </a:r>
            <a:r>
              <a:rPr>
                <a:sym typeface="+mn-ea"/>
              </a:rPr>
              <a:t>该项目</a:t>
            </a:r>
            <a:r>
              <a:rPr>
                <a:sym typeface="+mn-ea"/>
              </a:rPr>
              <a:t>基于Vulkan后端（VK_NV_ray_tracing extension）和</a:t>
            </a:r>
            <a:r>
              <a:rPr lang="en-US" altLang="zh-CN">
                <a:sym typeface="+mn-ea"/>
              </a:rPr>
              <a:t>D3D12</a:t>
            </a:r>
            <a:r>
              <a:rPr>
                <a:sym typeface="+mn-ea"/>
              </a:rPr>
              <a:t>后端（</a:t>
            </a:r>
            <a:r>
              <a:rPr lang="en-US" altLang="zh-CN">
                <a:sym typeface="+mn-ea"/>
              </a:rPr>
              <a:t>DXR</a:t>
            </a:r>
            <a:r>
              <a:rPr>
                <a:sym typeface="+mn-ea"/>
              </a:rPr>
              <a:t>）实现。</a:t>
            </a:r>
            <a:endParaRPr lang="zh-CN" altLang="en-US"/>
          </a:p>
          <a:p>
            <a:r>
              <a:rPr lang="zh-CN" altLang="en-US"/>
              <a:t>然后他又</a:t>
            </a:r>
            <a:r>
              <a:rPr lang="zh-CN" altLang="en-US"/>
              <a:t>在</a:t>
            </a:r>
            <a:r>
              <a:rPr lang="zh-CN" altLang="en-US">
                <a:hlinkClick r:id="rId3" action="ppaction://hlinkfile"/>
              </a:rPr>
              <a:t>WebGPU Node开源项目</a:t>
            </a:r>
            <a:r>
              <a:rPr lang="zh-CN" altLang="en-US"/>
              <a:t>中，</a:t>
            </a:r>
            <a:r>
              <a:rPr>
                <a:sym typeface="+mn-ea"/>
              </a:rPr>
              <a:t>使用dawn-ray-tracing，</a:t>
            </a:r>
            <a:r>
              <a:rPr lang="zh-CN" altLang="en-US"/>
              <a:t>向用户提供了WebGPU API。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我们会在</a:t>
            </a:r>
            <a:r>
              <a:rPr lang="zh-CN" altLang="en-US" b="1"/>
              <a:t>实现代码</a:t>
            </a:r>
            <a:r>
              <a:rPr lang="zh-CN" altLang="en-US"/>
              <a:t>中使用</a:t>
            </a:r>
            <a:r>
              <a:rPr lang="en-US" altLang="zh-CN"/>
              <a:t>WebGPU Node</a:t>
            </a:r>
            <a:r>
              <a:t>项目，从而</a:t>
            </a:r>
            <a:r>
              <a:rPr>
                <a:sym typeface="+mn-ea"/>
              </a:rPr>
              <a:t>在Nodejs环境中使用WebGPU API和</a:t>
            </a:r>
            <a:r>
              <a:rPr lang="en-US" altLang="zh-CN">
                <a:sym typeface="+mn-ea"/>
              </a:rPr>
              <a:t>RTX</a:t>
            </a:r>
            <a:r>
              <a:rPr>
                <a:sym typeface="+mn-ea"/>
              </a:rPr>
              <a:t>光追</a:t>
            </a:r>
            <a:r>
              <a:rPr>
                <a:sym typeface="+mn-ea"/>
              </a:rPr>
              <a:t>管线实现硬件加速的光线追踪！</a:t>
            </a:r>
            <a:endParaRPr>
              <a:sym typeface="+mn-ea"/>
            </a:endParaRPr>
          </a:p>
          <a:p/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WebGPU Node</a:t>
            </a:r>
            <a:r>
              <a:rPr>
                <a:sym typeface="+mn-ea"/>
              </a:rPr>
              <a:t>开源项目介绍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5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1673</Words>
  <Application>WPS 演示</Application>
  <PresentationFormat>宽屏</PresentationFormat>
  <Paragraphs>118</Paragraphs>
  <Slides>22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第二节课： WebGPU介绍和使用光栅化管线绘制一个三角形 </vt:lpstr>
      <vt:lpstr>PowerPoint 演示文稿</vt:lpstr>
      <vt:lpstr>PowerPoint 演示文稿</vt:lpstr>
      <vt:lpstr>内容预览</vt:lpstr>
      <vt:lpstr>WebGPU介绍</vt:lpstr>
      <vt:lpstr>WebGPU介绍</vt:lpstr>
      <vt:lpstr>WebGPU介绍</vt:lpstr>
      <vt:lpstr>WebGPU Node开源项目介绍</vt:lpstr>
      <vt:lpstr>WebGPU Node开源项目介绍</vt:lpstr>
      <vt:lpstr>WebGPU坐标系介绍</vt:lpstr>
      <vt:lpstr>开发环境配置</vt:lpstr>
      <vt:lpstr>开发环境配置</vt:lpstr>
      <vt:lpstr>开发环境配置</vt:lpstr>
      <vt:lpstr>开发环境配置</vt:lpstr>
      <vt:lpstr>实现“绘制一个三角形”</vt:lpstr>
      <vt:lpstr>实现“绘制一个三角形”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</cp:lastModifiedBy>
  <cp:revision>45</cp:revision>
  <dcterms:created xsi:type="dcterms:W3CDTF">2020-12-22T12:16:00Z</dcterms:created>
  <dcterms:modified xsi:type="dcterms:W3CDTF">2020-12-29T13:01:48Z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