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27" r:id="rId3"/>
    <p:sldId id="308" r:id="rId4"/>
    <p:sldId id="391" r:id="rId5"/>
    <p:sldId id="369" r:id="rId6"/>
    <p:sldId id="515" r:id="rId7"/>
    <p:sldId id="507" r:id="rId8"/>
    <p:sldId id="530" r:id="rId9"/>
    <p:sldId id="559" r:id="rId10"/>
    <p:sldId id="531" r:id="rId11"/>
    <p:sldId id="516" r:id="rId12"/>
    <p:sldId id="529" r:id="rId13"/>
    <p:sldId id="547" r:id="rId14"/>
    <p:sldId id="608" r:id="rId15"/>
    <p:sldId id="549" r:id="rId16"/>
    <p:sldId id="546" r:id="rId17"/>
    <p:sldId id="548" r:id="rId18"/>
    <p:sldId id="581" r:id="rId19"/>
    <p:sldId id="640" r:id="rId20"/>
    <p:sldId id="545" r:id="rId21"/>
    <p:sldId id="551" r:id="rId22"/>
    <p:sldId id="560" r:id="rId23"/>
    <p:sldId id="552" r:id="rId24"/>
    <p:sldId id="553" r:id="rId25"/>
    <p:sldId id="554" r:id="rId26"/>
    <p:sldId id="572" r:id="rId27"/>
    <p:sldId id="571" r:id="rId28"/>
    <p:sldId id="573" r:id="rId29"/>
    <p:sldId id="574" r:id="rId30"/>
    <p:sldId id="575" r:id="rId31"/>
    <p:sldId id="576" r:id="rId32"/>
    <p:sldId id="577" r:id="rId33"/>
    <p:sldId id="555" r:id="rId34"/>
    <p:sldId id="582" r:id="rId35"/>
    <p:sldId id="609" r:id="rId36"/>
    <p:sldId id="579" r:id="rId37"/>
    <p:sldId id="556" r:id="rId38"/>
    <p:sldId id="585" r:id="rId39"/>
    <p:sldId id="584" r:id="rId40"/>
    <p:sldId id="578" r:id="rId41"/>
    <p:sldId id="408" r:id="rId42"/>
    <p:sldId id="314" r:id="rId43"/>
    <p:sldId id="315" r:id="rId44"/>
    <p:sldId id="367" r:id="rId45"/>
    <p:sldId id="451" r:id="rId46"/>
    <p:sldId id="316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handoutMaster" Target="handoutMasters/handoutMaster1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5.wmf"/><Relationship Id="rId3" Type="http://schemas.openxmlformats.org/officeDocument/2006/relationships/image" Target="../media/image3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56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61.xml"/><Relationship Id="rId21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3.xml"/><Relationship Id="rId7" Type="http://schemas.openxmlformats.org/officeDocument/2006/relationships/image" Target="../media/image23.png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4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25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6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Relationship Id="rId3" Type="http://schemas.openxmlformats.org/officeDocument/2006/relationships/image" Target="../media/image30.wmf"/><Relationship Id="rId2" Type="http://schemas.openxmlformats.org/officeDocument/2006/relationships/oleObject" Target="../embeddings/oleObject16.bin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88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2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oleObject" Target="../embeddings/oleObject28.bin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7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0.xml"/><Relationship Id="rId1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41.wmf"/><Relationship Id="rId13" Type="http://schemas.openxmlformats.org/officeDocument/2006/relationships/vmlDrawing" Target="../drawings/vmlDrawing15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1.xml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29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6.wmf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2.xml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4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image" Target="../media/image50.wmf"/><Relationship Id="rId1" Type="http://schemas.openxmlformats.org/officeDocument/2006/relationships/oleObject" Target="../embeddings/oleObject39.bin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image" Target="../media/image51.wmf"/><Relationship Id="rId1" Type="http://schemas.openxmlformats.org/officeDocument/2006/relationships/oleObject" Target="../embeddings/oleObject40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oleObject" Target="../embeddings/oleObject44.bin"/><Relationship Id="rId7" Type="http://schemas.openxmlformats.org/officeDocument/2006/relationships/image" Target="../media/image39.wmf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2.bin"/><Relationship Id="rId3" Type="http://schemas.openxmlformats.org/officeDocument/2006/relationships/image" Target="../media/image53.wmf"/><Relationship Id="rId2" Type="http://schemas.openxmlformats.org/officeDocument/2006/relationships/oleObject" Target="../embeddings/oleObject41.bin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6.xml"/><Relationship Id="rId1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45.bin"/><Relationship Id="rId2" Type="http://schemas.openxmlformats.org/officeDocument/2006/relationships/hyperlink" Target="https://zhuanlan.zhihu.com/p/138844451" TargetMode="External"/><Relationship Id="rId13" Type="http://schemas.openxmlformats.org/officeDocument/2006/relationships/vmlDrawing" Target="../drawings/vmlDrawing20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0.xml"/><Relationship Id="rId10" Type="http://schemas.openxmlformats.org/officeDocument/2006/relationships/image" Target="../media/image21.wmf"/><Relationship Id="rId1" Type="http://schemas.openxmlformats.org/officeDocument/2006/relationships/hyperlink" Target="https://stackoverflow.com/questions/24441631/how-exactly-does-opengl-do-perspectively-correct-linear-interpol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1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102.xml"/><Relationship Id="rId4" Type="http://schemas.openxmlformats.org/officeDocument/2006/relationships/hyperlink" Target="https://www.bilibili.com/video/BV1X7411F744?p=4" TargetMode="External"/><Relationship Id="rId3" Type="http://schemas.openxmlformats.org/officeDocument/2006/relationships/hyperlink" Target="https://sites.cs.ucsb.edu/~lingqi/teaching/resources/GAMES101_Lecture_04.pdf" TargetMode="External"/><Relationship Id="rId2" Type="http://schemas.openxmlformats.org/officeDocument/2006/relationships/hyperlink" Target="https://blog.csdn.net/n5/article/details/94390855" TargetMode="External"/><Relationship Id="rId1" Type="http://schemas.openxmlformats.org/officeDocument/2006/relationships/hyperlink" Target="https://zhuanlan.zhihu.com/p/138844451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课程封面_自定义px_2021-01-07-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3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正交投影变换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变换视锥体为           的标准正方体</a:t>
            </a:r>
            <a:endParaRPr lang="zh-CN" altLang="en-US"/>
          </a:p>
          <a:p>
            <a:pPr>
              <a:buFont typeface="Arial" panose="020B0604020202020204" pitchFamily="34" charset="0"/>
            </a:pPr>
          </a:p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正交投影变换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40623" y="1626235"/>
          <a:ext cx="77406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74065" imgH="419100" progId="Equation.KSEE3">
                  <p:embed/>
                </p:oleObj>
              </mc:Choice>
              <mc:Fallback>
                <p:oleObj name="" r:id="rId1" imgW="774065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0623" y="1626235"/>
                        <a:ext cx="77406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正交投影变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" y="2748915"/>
            <a:ext cx="10029825" cy="3009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如何变换？</a:t>
            </a:r>
            <a:br>
              <a:rPr lang="zh-CN" altLang="en-US"/>
            </a:br>
            <a:r>
              <a:rPr lang="en-US" altLang="zh-CN"/>
              <a:t>- </a:t>
            </a:r>
            <a:r>
              <a:t>位移</a:t>
            </a:r>
            <a:br/>
            <a:r>
              <a:rPr lang="en-US" altLang="zh-CN"/>
              <a:t>- </a:t>
            </a:r>
            <a:r>
              <a:t>缩放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正交投影变换</a:t>
            </a:r>
            <a:endParaRPr lang="zh-CN" altLang="en-US"/>
          </a:p>
        </p:txBody>
      </p:sp>
      <p:pic>
        <p:nvPicPr>
          <p:cNvPr id="4" name="图片 3" descr="正交投影变换分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4595" y="2027555"/>
            <a:ext cx="5847080" cy="38855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</a:t>
            </a:r>
            <a:r>
              <a:t>、</a:t>
            </a:r>
            <a:r>
              <a:rPr lang="en-US" altLang="zh-CN"/>
              <a:t>l</a:t>
            </a:r>
            <a:r>
              <a:t>、</a:t>
            </a:r>
            <a:r>
              <a:rPr lang="en-US" altLang="zh-CN"/>
              <a:t>t</a:t>
            </a:r>
            <a:r>
              <a:t>、</a:t>
            </a:r>
            <a:r>
              <a:rPr lang="en-US" altLang="zh-CN"/>
              <a:t>b</a:t>
            </a:r>
            <a:r>
              <a:t>、</a:t>
            </a:r>
            <a:r>
              <a:rPr lang="en-US" altLang="zh-CN"/>
              <a:t>n</a:t>
            </a:r>
            <a:r>
              <a:t>、</a:t>
            </a:r>
            <a:r>
              <a:rPr lang="en-US" altLang="zh-CN"/>
              <a:t>f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正交投影的数据</a:t>
            </a:r>
            <a:endParaRPr>
              <a:sym typeface="+mn-ea"/>
            </a:endParaRPr>
          </a:p>
        </p:txBody>
      </p:sp>
      <p:pic>
        <p:nvPicPr>
          <p:cNvPr id="5" name="图片 4" descr="正交投影的数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7235" y="2671445"/>
            <a:ext cx="5772150" cy="3009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因为视锥体中所有的点的</a:t>
            </a:r>
            <a:r>
              <a:t>位移距离都是一样的，而且缩放属于线性变换，所以可以取视锥体的一点</a:t>
            </a:r>
            <a:r>
              <a:rPr lang="en-US" altLang="zh-CN"/>
              <a:t>p</a:t>
            </a:r>
            <a:r>
              <a:t>，对应位移后的</a:t>
            </a:r>
            <a:r>
              <a:rPr lang="en-US" altLang="zh-CN"/>
              <a:t>p'</a:t>
            </a:r>
            <a:r>
              <a:t>和缩放后的</a:t>
            </a:r>
            <a:r>
              <a:rPr lang="en-US" altLang="zh-CN"/>
              <a:t>p''</a:t>
            </a:r>
            <a:r>
              <a:t>，通过                                       计算出位移矩阵和缩放矩阵</a:t>
            </a:r>
          </a:p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推导正交投影矩阵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0525" y="2021205"/>
          <a:ext cx="287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2870200" imgH="381000" progId="Equation.KSEE3">
                  <p:embed/>
                </p:oleObj>
              </mc:Choice>
              <mc:Fallback>
                <p:oleObj name="" r:id="rId1" imgW="2870200" imgH="3810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00525" y="2021205"/>
                        <a:ext cx="2870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正交投影点对应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830" y="2689860"/>
            <a:ext cx="5252085" cy="34905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推导位移</a:t>
            </a:r>
            <a:r>
              <a:rPr lang="zh-CN" altLang="en-US"/>
              <a:t>矩阵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52600" y="1659255"/>
          <a:ext cx="3404870" cy="453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" imgW="3683000" imgH="4902200" progId="Equation.KSEE3">
                  <p:embed/>
                </p:oleObj>
              </mc:Choice>
              <mc:Fallback>
                <p:oleObj name="" r:id="rId1" imgW="3683000" imgH="4902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1659255"/>
                        <a:ext cx="3404870" cy="4531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1785" y="2558415"/>
          <a:ext cx="31242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3124200" imgH="2489200" progId="Equation.KSEE3">
                  <p:embed/>
                </p:oleObj>
              </mc:Choice>
              <mc:Fallback>
                <p:oleObj name="" r:id="rId3" imgW="3124200" imgH="2489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1785" y="2558415"/>
                        <a:ext cx="3124200" cy="248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5582920" y="3649980"/>
            <a:ext cx="786130" cy="30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推导缩放</a:t>
            </a:r>
            <a:r>
              <a:rPr lang="zh-CN" altLang="en-US"/>
              <a:t>矩阵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0368" y="1659255"/>
          <a:ext cx="3569335" cy="453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" imgW="3860800" imgH="4902200" progId="Equation.KSEE3">
                  <p:embed/>
                </p:oleObj>
              </mc:Choice>
              <mc:Fallback>
                <p:oleObj name="" r:id="rId1" imgW="3860800" imgH="4902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0368" y="1659255"/>
                        <a:ext cx="3569335" cy="4531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20815" y="2520315"/>
          <a:ext cx="39243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3924300" imgH="2565400" progId="Equation.KSEE3">
                  <p:embed/>
                </p:oleObj>
              </mc:Choice>
              <mc:Fallback>
                <p:oleObj name="" r:id="rId3" imgW="3924300" imgH="25654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0815" y="2520315"/>
                        <a:ext cx="3924300" cy="256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5582920" y="3649980"/>
            <a:ext cx="786130" cy="30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正交投影矩阵为：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推导正交投影矩阵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5045" y="2069465"/>
          <a:ext cx="213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133600" imgH="381000" progId="Equation.KSEE3">
                  <p:embed/>
                </p:oleObj>
              </mc:Choice>
              <mc:Fallback>
                <p:oleObj name="" r:id="rId1" imgW="2133600" imgH="381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5045" y="2069465"/>
                        <a:ext cx="2133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回答本课提出的问题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为什么是仿射变换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为什么远近都一样大？</a:t>
            </a:r>
            <a:endParaRPr lang="en-US" altLang="zh-CN"/>
          </a:p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回答本课提出的问题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第八节课：投影</a:t>
            </a:r>
            <a:r>
              <a:rPr lang="zh-CN" altLang="en-US"/>
              <a:t>变换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透视</a:t>
            </a:r>
            <a:r>
              <a:rPr>
                <a:sym typeface="+mn-ea"/>
              </a:rPr>
              <a:t>投影变换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回顾齐次坐标的性质</a:t>
            </a:r>
            <a:br>
              <a:rPr lang="zh-CN" altLang="en-US"/>
            </a:br>
            <a:r>
              <a:rPr lang="en-US" altLang="zh-CN"/>
              <a:t>-                                                                                    </a:t>
            </a:r>
            <a:r>
              <a:t>都代表同一个</a:t>
            </a:r>
            <a:r>
              <a:rPr lang="en-US" altLang="zh-CN"/>
              <a:t>3D</a:t>
            </a:r>
            <a:r>
              <a:t>点：</a:t>
            </a:r>
            <a:r>
              <a:rPr>
                <a:sym typeface="+mn-ea"/>
              </a:rPr>
              <a:t> (x, y, z) </a:t>
            </a:r>
            <a:br>
              <a:rPr>
                <a:sym typeface="+mn-ea"/>
              </a:rPr>
            </a:br>
            <a:r>
              <a:rPr>
                <a:sym typeface="+mn-ea"/>
              </a:rPr>
              <a:t>例如：(1, 0, 0, 1)和 (2, 0, 0, 2) 都代表</a:t>
            </a:r>
            <a:r>
              <a:rPr lang="en-US" altLang="zh-CN">
                <a:sym typeface="+mn-ea"/>
              </a:rPr>
              <a:t>3D</a:t>
            </a:r>
            <a:r>
              <a:rPr>
                <a:sym typeface="+mn-ea"/>
              </a:rPr>
              <a:t>点</a:t>
            </a:r>
            <a:r>
              <a:rPr>
                <a:sym typeface="+mn-ea"/>
              </a:rPr>
              <a:t> (1, 0, 0)</a:t>
            </a:r>
            <a:br>
              <a:rPr>
                <a:sym typeface="+mn-ea"/>
              </a:rPr>
            </a:b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透视投影变换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44600" y="1965643"/>
          <a:ext cx="61722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6172200" imgH="405765" progId="Equation.KSEE3">
                  <p:embed/>
                </p:oleObj>
              </mc:Choice>
              <mc:Fallback>
                <p:oleObj name="" r:id="rId1" imgW="6172200" imgH="405765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4600" y="1965643"/>
                        <a:ext cx="61722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变换视锥体为            的标准正方体</a:t>
            </a:r>
            <a:br>
              <a:rPr lang="zh-CN" altLang="en-US"/>
            </a:br>
            <a:r>
              <a:rPr lang="en-US" altLang="zh-CN"/>
              <a:t>- </a:t>
            </a:r>
            <a:r>
              <a:t>为什么不直接变换为            的标准立方体？（后面再回答</a:t>
            </a:r>
            <a:r>
              <a:t>）</a:t>
            </a:r>
            <a:br/>
            <a:r>
              <a:rPr lang="en-US" altLang="zh-CN"/>
              <a:t>- </a:t>
            </a:r>
            <a:r>
              <a:t>为什么             ？（后面再回答</a:t>
            </a:r>
            <a:r>
              <a:t>）</a:t>
            </a:r>
            <a:br>
              <a:rPr>
                <a:sym typeface="+mn-ea"/>
              </a:rPr>
            </a:b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透视投影变换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7756" y="1626235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39800" imgH="419100" progId="Equation.KSEE3">
                  <p:embed/>
                </p:oleObj>
              </mc:Choice>
              <mc:Fallback>
                <p:oleObj name="" r:id="rId1" imgW="9398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7756" y="1626235"/>
                        <a:ext cx="939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16288" y="1911985"/>
          <a:ext cx="77406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774065" imgH="419100" progId="Equation.KSEE3">
                  <p:embed/>
                </p:oleObj>
              </mc:Choice>
              <mc:Fallback>
                <p:oleObj name="" r:id="rId3" imgW="774065" imgH="419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6288" y="1911985"/>
                        <a:ext cx="77406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5958" y="2407285"/>
          <a:ext cx="86296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862965" imgH="203200" progId="Equation.KSEE3">
                  <p:embed/>
                </p:oleObj>
              </mc:Choice>
              <mc:Fallback>
                <p:oleObj name="" r:id="rId5" imgW="862965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5958" y="2407285"/>
                        <a:ext cx="86296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透视投影变换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3215640"/>
            <a:ext cx="10058400" cy="249618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如何变换？</a:t>
            </a:r>
            <a:br/>
            <a:r>
              <a:rPr lang="en-US" altLang="zh-CN"/>
              <a:t>- </a:t>
            </a:r>
            <a:r>
              <a:t>将视锥体</a:t>
            </a:r>
            <a:r>
              <a:rPr lang="en-US" altLang="zh-CN"/>
              <a:t>“</a:t>
            </a:r>
            <a:r>
              <a:t>压扁</a:t>
            </a:r>
            <a:r>
              <a:rPr lang="en-US" altLang="zh-CN"/>
              <a:t>”</a:t>
            </a:r>
            <a:r>
              <a:t>为长方体</a:t>
            </a:r>
            <a:br/>
            <a:r>
              <a:rPr lang="en-US" altLang="zh-CN"/>
              <a:t>- </a:t>
            </a:r>
            <a:r>
              <a:t>进行正交投影的变换</a:t>
            </a:r>
            <a:br/>
          </a:p>
          <a:p>
            <a:pPr>
              <a:buFont typeface="Arial" panose="020B0604020202020204" pitchFamily="34" charset="0"/>
            </a:pPr>
            <a:br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推导透视</a:t>
            </a:r>
            <a:r>
              <a:rPr>
                <a:sym typeface="+mn-ea"/>
              </a:rPr>
              <a:t>投影矩阵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6445" y="3270250"/>
            <a:ext cx="6796405" cy="290957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5530" y="1945005"/>
          <a:ext cx="354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2" imgW="3543300" imgH="419100" progId="Equation.KSEE3">
                  <p:embed/>
                </p:oleObj>
              </mc:Choice>
              <mc:Fallback>
                <p:oleObj name="" r:id="rId2" imgW="3543300" imgH="4191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05530" y="1945005"/>
                        <a:ext cx="3543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15970" y="2289810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4" imgW="939800" imgH="381000" progId="Equation.KSEE3">
                  <p:embed/>
                </p:oleObj>
              </mc:Choice>
              <mc:Fallback>
                <p:oleObj name="" r:id="rId4" imgW="939800" imgH="3810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5970" y="2289810"/>
                        <a:ext cx="93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有下面的变换关系：</a:t>
            </a:r>
            <a:br/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因为</a:t>
            </a:r>
            <a:r>
              <a:rPr lang="en-US" altLang="zh-CN"/>
              <a:t>“</a:t>
            </a:r>
            <a:r>
              <a:t>压扁</a:t>
            </a:r>
            <a:r>
              <a:rPr lang="en-US" altLang="zh-CN"/>
              <a:t>”</a:t>
            </a:r>
            <a:r>
              <a:t>属于非线性变换，所以不能像</a:t>
            </a:r>
            <a:r>
              <a:t>推导正交投影矩阵那样只取任意一个具体的</a:t>
            </a:r>
            <a:r>
              <a:t>变换前的点和对应的变换后的点就能计算</a:t>
            </a:r>
            <a:r>
              <a:t>出变换矩阵！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但还是可以根据变换前后点的</a:t>
            </a:r>
            <a:r>
              <a:rPr>
                <a:sym typeface="+mn-ea"/>
              </a:rPr>
              <a:t>代数关系</a:t>
            </a:r>
            <a:r>
              <a:t>，</a:t>
            </a:r>
            <a:r>
              <a:rPr>
                <a:sym typeface="+mn-ea"/>
              </a:rPr>
              <a:t>计算出变换矩阵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推导视锥体压扁</a:t>
            </a:r>
            <a:r>
              <a:rPr>
                <a:sym typeface="+mn-ea"/>
              </a:rPr>
              <a:t>矩阵</a:t>
            </a:r>
            <a:endParaRPr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8695" y="2044700"/>
          <a:ext cx="37719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3771900" imgH="1752600" progId="Equation.KSEE3">
                  <p:embed/>
                </p:oleObj>
              </mc:Choice>
              <mc:Fallback>
                <p:oleObj name="" r:id="rId1" imgW="3771900" imgH="17526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8695" y="2044700"/>
                        <a:ext cx="37719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1990" y="2884170"/>
          <a:ext cx="34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3" imgW="342900" imgH="342900" progId="Equation.KSEE3">
                  <p:embed/>
                </p:oleObj>
              </mc:Choice>
              <mc:Fallback>
                <p:oleObj name="" r:id="rId3" imgW="342900" imgH="3429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1990" y="2884170"/>
                        <a:ext cx="3429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我们来看下变换前后点的</a:t>
            </a:r>
            <a:r>
              <a:rPr>
                <a:sym typeface="+mn-ea"/>
              </a:rPr>
              <a:t>代数</a:t>
            </a:r>
            <a:r>
              <a:t>关系</a:t>
            </a:r>
            <a:br/>
            <a:r>
              <a:rPr lang="en-US" altLang="zh-CN"/>
              <a:t>- </a:t>
            </a:r>
            <a:r>
              <a:t>投影到近平面</a:t>
            </a:r>
            <a:br/>
            <a:r>
              <a:rPr lang="en-US" altLang="zh-CN"/>
              <a:t>- </a:t>
            </a:r>
            <a:r>
              <a:t>观察投影到</a:t>
            </a:r>
            <a:r>
              <a:rPr lang="en-US" altLang="zh-CN"/>
              <a:t>xz</a:t>
            </a:r>
            <a:r>
              <a:t>平面的视锥体：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推导视锥体压扁</a:t>
            </a:r>
            <a:r>
              <a:rPr>
                <a:sym typeface="+mn-ea"/>
              </a:rPr>
              <a:t>矩阵</a:t>
            </a: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565" y="2698750"/>
            <a:ext cx="3967480" cy="334708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882640" y="3849370"/>
            <a:ext cx="466725" cy="326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59245" y="3656965"/>
          <a:ext cx="1524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2" imgW="1524000" imgH="711200" progId="Equation.KSEE3">
                  <p:embed/>
                </p:oleObj>
              </mc:Choice>
              <mc:Fallback>
                <p:oleObj name="" r:id="rId2" imgW="1524000" imgH="7112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59245" y="3656965"/>
                        <a:ext cx="1524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8415655" y="3859530"/>
            <a:ext cx="466725" cy="326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57335" y="3667125"/>
          <a:ext cx="1104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4" imgW="1104900" imgH="711200" progId="Equation.KSEE3">
                  <p:embed/>
                </p:oleObj>
              </mc:Choice>
              <mc:Fallback>
                <p:oleObj name="" r:id="rId4" imgW="1104900" imgH="7112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57335" y="3667125"/>
                        <a:ext cx="11049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我们来看下变换前后点的</a:t>
            </a:r>
            <a:r>
              <a:rPr>
                <a:sym typeface="+mn-ea"/>
              </a:rPr>
              <a:t>代数</a:t>
            </a:r>
            <a:r>
              <a:rPr>
                <a:sym typeface="+mn-ea"/>
              </a:rPr>
              <a:t>关系</a:t>
            </a:r>
            <a:br>
              <a:rPr>
                <a:sym typeface="+mn-ea"/>
              </a:rPr>
            </a:br>
            <a:r>
              <a:rPr>
                <a:sym typeface="+mn-ea"/>
              </a:rPr>
              <a:t>- 同理可观察投影到</a:t>
            </a:r>
            <a:r>
              <a:rPr lang="en-US" altLang="zh-CN">
                <a:sym typeface="+mn-ea"/>
              </a:rPr>
              <a:t>yz</a:t>
            </a:r>
            <a:r>
              <a:rPr>
                <a:sym typeface="+mn-ea"/>
              </a:rPr>
              <a:t>平面的视锥体，推出：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推导视锥体压扁</a:t>
            </a:r>
            <a:r>
              <a:rPr>
                <a:sym typeface="+mn-ea"/>
              </a:rPr>
              <a:t>矩阵</a:t>
            </a:r>
            <a:endParaRPr>
              <a:sym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1105" y="2440305"/>
          <a:ext cx="1143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1" imgW="1143000" imgH="711200" progId="Equation.KSEE3">
                  <p:embed/>
                </p:oleObj>
              </mc:Choice>
              <mc:Fallback>
                <p:oleObj name="" r:id="rId1" imgW="1143000" imgH="7112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1105" y="2440305"/>
                        <a:ext cx="1143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将其带入公式</a:t>
            </a:r>
            <a:r>
              <a:rPr lang="en-US" altLang="zh-CN">
                <a:sym typeface="+mn-ea"/>
              </a:rPr>
              <a:t>(1)</a:t>
            </a:r>
            <a:r>
              <a:rPr>
                <a:sym typeface="+mn-ea"/>
              </a:rPr>
              <a:t>，可得：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可推出部分</a:t>
            </a:r>
            <a:r>
              <a:rPr>
                <a:sym typeface="+mn-ea"/>
              </a:rPr>
              <a:t>                   ：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推导视锥体压扁</a:t>
            </a:r>
            <a:r>
              <a:rPr>
                <a:sym typeface="+mn-ea"/>
              </a:rPr>
              <a:t>矩阵</a:t>
            </a:r>
            <a:endParaRPr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6135" y="2125980"/>
          <a:ext cx="3540125" cy="194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4114800" imgH="2260600" progId="Equation.KSEE3">
                  <p:embed/>
                </p:oleObj>
              </mc:Choice>
              <mc:Fallback>
                <p:oleObj name="" r:id="rId1" imgW="4114800" imgH="22606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6135" y="2125980"/>
                        <a:ext cx="3540125" cy="1945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07895" y="4331335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3" imgW="1371600" imgH="419100" progId="Equation.KSEE3">
                  <p:embed/>
                </p:oleObj>
              </mc:Choice>
              <mc:Fallback>
                <p:oleObj name="" r:id="rId3" imgW="1371600" imgH="4191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7895" y="4331335"/>
                        <a:ext cx="1371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9340" y="4808220"/>
          <a:ext cx="3053080" cy="149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" r:id="rId5" imgW="3581400" imgH="1752600" progId="Equation.KSEE3">
                  <p:embed/>
                </p:oleObj>
              </mc:Choice>
              <mc:Fallback>
                <p:oleObj name="" r:id="rId5" imgW="3581400" imgH="1752600" progId="Equation.KSEE3">
                  <p:embed/>
                  <p:pic>
                    <p:nvPicPr>
                      <p:cNvPr id="0" name="图片 102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9340" y="4808220"/>
                        <a:ext cx="3053080" cy="149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如何推出                    的第三行？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第三行与        有关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近平面任一点不变，因此它的</a:t>
            </a:r>
            <a:r>
              <a:rPr lang="en-US" altLang="zh-CN">
                <a:sym typeface="+mn-ea"/>
              </a:rPr>
              <a:t>z</a:t>
            </a:r>
            <a:r>
              <a:rPr>
                <a:sym typeface="+mn-ea"/>
              </a:rPr>
              <a:t>也不变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远平面任一点的</a:t>
            </a:r>
            <a:r>
              <a:rPr lang="en-US" altLang="zh-CN">
                <a:sym typeface="+mn-ea"/>
              </a:rPr>
              <a:t>z</a:t>
            </a:r>
            <a:r>
              <a:rPr>
                <a:sym typeface="+mn-ea"/>
              </a:rPr>
              <a:t>不变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推导视锥体压扁</a:t>
            </a:r>
            <a:r>
              <a:rPr>
                <a:sym typeface="+mn-ea"/>
              </a:rPr>
              <a:t>矩阵</a:t>
            </a:r>
            <a:endParaRPr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06600" y="1626235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1" imgW="1371600" imgH="419100" progId="Equation.KSEE3">
                  <p:embed/>
                </p:oleObj>
              </mc:Choice>
              <mc:Fallback>
                <p:oleObj name="" r:id="rId1" imgW="1371600" imgH="4191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6600" y="1626235"/>
                        <a:ext cx="1371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3755" y="2045335"/>
          <a:ext cx="584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584200" imgH="279400" progId="Equation.KSEE3">
                  <p:embed/>
                </p:oleObj>
              </mc:Choice>
              <mc:Fallback>
                <p:oleObj name="" r:id="rId3" imgW="5842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3755" y="2045335"/>
                        <a:ext cx="584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近平面任一点的</a:t>
            </a:r>
            <a:r>
              <a:rPr lang="en-US" altLang="zh-CN">
                <a:sym typeface="+mn-ea"/>
              </a:rPr>
              <a:t>z</a:t>
            </a:r>
            <a:r>
              <a:rPr>
                <a:sym typeface="+mn-ea"/>
              </a:rPr>
              <a:t>不变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所以第三行为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推导视锥体压扁</a:t>
            </a:r>
            <a:r>
              <a:rPr>
                <a:sym typeface="+mn-ea"/>
              </a:rPr>
              <a:t>矩阵</a:t>
            </a:r>
            <a:endParaRPr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0885" y="2078355"/>
          <a:ext cx="42672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4267200" imgH="2260600" progId="Equation.KSEE3">
                  <p:embed/>
                </p:oleObj>
              </mc:Choice>
              <mc:Fallback>
                <p:oleObj name="" r:id="rId1" imgW="4267200" imgH="22606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0885" y="2078355"/>
                        <a:ext cx="4267200" cy="226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06980" y="4338955"/>
          <a:ext cx="1752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" r:id="rId3" imgW="1752600" imgH="368300" progId="Equation.KSEE3">
                  <p:embed/>
                </p:oleObj>
              </mc:Choice>
              <mc:Fallback>
                <p:oleObj name="" r:id="rId3" imgW="1752600" imgH="368300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6980" y="4338955"/>
                        <a:ext cx="17526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" r:id="rId5" imgW="914400" imgH="368300" progId="Equation.KSEE3">
                  <p:embed/>
                </p:oleObj>
              </mc:Choice>
              <mc:Fallback>
                <p:oleObj name="" r:id="rId5" imgW="914400" imgH="368300" progId="Equation.KSEE3">
                  <p:embed/>
                  <p:pic>
                    <p:nvPicPr>
                      <p:cNvPr id="0" name="图片 12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" r:id="rId7" imgW="914400" imgH="368300" progId="Equation.KSEE3">
                  <p:embed/>
                </p:oleObj>
              </mc:Choice>
              <mc:Fallback>
                <p:oleObj name="" r:id="rId7" imgW="914400" imgH="368300" progId="Equation.KSEE3">
                  <p:embed/>
                  <p:pic>
                    <p:nvPicPr>
                      <p:cNvPr id="0" name="图片 122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4253" y="4785995"/>
          <a:ext cx="249491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" imgW="3136900" imgH="1752600" progId="Equation.KSEE3">
                  <p:embed/>
                </p:oleObj>
              </mc:Choice>
              <mc:Fallback>
                <p:oleObj name="" r:id="rId8" imgW="3136900" imgH="1752600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4253" y="4785995"/>
                        <a:ext cx="2494915" cy="139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第六节课：模型变换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第七节课：视图</a:t>
            </a:r>
            <a:r>
              <a:rPr>
                <a:sym typeface="+mn-ea"/>
              </a:rPr>
              <a:t>变换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所以可推出</a:t>
            </a:r>
            <a:r>
              <a:rPr>
                <a:sym typeface="+mn-ea"/>
              </a:rPr>
              <a:t>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又因为远平面任一点的</a:t>
            </a:r>
            <a:r>
              <a:rPr lang="en-US" altLang="zh-CN">
                <a:sym typeface="+mn-ea"/>
              </a:rPr>
              <a:t>z</a:t>
            </a:r>
            <a:r>
              <a:rPr>
                <a:sym typeface="+mn-ea"/>
              </a:rPr>
              <a:t>都不变，所以可推出：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推导视锥体压扁</a:t>
            </a:r>
            <a:r>
              <a:rPr>
                <a:sym typeface="+mn-ea"/>
              </a:rPr>
              <a:t>矩阵</a:t>
            </a:r>
            <a:endParaRPr>
              <a:sym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333" y="2131060"/>
          <a:ext cx="249491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" r:id="rId1" imgW="3136900" imgH="1752600" progId="Equation.KSEE3">
                  <p:embed/>
                </p:oleObj>
              </mc:Choice>
              <mc:Fallback>
                <p:oleObj name="" r:id="rId1" imgW="3136900" imgH="1752600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333" y="2131060"/>
                        <a:ext cx="2494915" cy="139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>
          <a:xfrm>
            <a:off x="3382645" y="2650490"/>
            <a:ext cx="479425" cy="35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0990" y="2662555"/>
          <a:ext cx="1841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" r:id="rId3" imgW="1841500" imgH="342900" progId="Equation.KSEE3">
                  <p:embed/>
                </p:oleObj>
              </mc:Choice>
              <mc:Fallback>
                <p:oleObj name="" r:id="rId3" imgW="1841500" imgH="342900" progId="Equation.KSEE3">
                  <p:embed/>
                  <p:pic>
                    <p:nvPicPr>
                      <p:cNvPr id="0" name="图片 133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0990" y="2662555"/>
                        <a:ext cx="1841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9793" y="4265295"/>
          <a:ext cx="371094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5" imgW="4381500" imgH="2260600" progId="Equation.KSEE3">
                  <p:embed/>
                </p:oleObj>
              </mc:Choice>
              <mc:Fallback>
                <p:oleObj name="" r:id="rId5" imgW="4381500" imgH="22606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9793" y="4265295"/>
                        <a:ext cx="371094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4870450" y="5045075"/>
            <a:ext cx="479425" cy="35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11005" y="4993958"/>
          <a:ext cx="18923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892300" imgH="405765" progId="Equation.KSEE3">
                  <p:embed/>
                </p:oleObj>
              </mc:Choice>
              <mc:Fallback>
                <p:oleObj name="" r:id="rId7" imgW="1892300" imgH="405765" progId="Equation.KSEE3">
                  <p:embed/>
                  <p:pic>
                    <p:nvPicPr>
                      <p:cNvPr id="0" name="图片 133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11005" y="4993958"/>
                        <a:ext cx="18923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0543" y="4525645"/>
          <a:ext cx="258635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3251200" imgH="1752600" progId="Equation.KSEE3">
                  <p:embed/>
                </p:oleObj>
              </mc:Choice>
              <mc:Fallback>
                <p:oleObj name="" r:id="rId9" imgW="3251200" imgH="1752600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10543" y="4525645"/>
                        <a:ext cx="2586355" cy="139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8514080" y="5045075"/>
            <a:ext cx="479425" cy="35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所以可推出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所以推出了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推导视锥体压扁</a:t>
            </a:r>
            <a:r>
              <a:rPr>
                <a:sym typeface="+mn-ea"/>
              </a:rPr>
              <a:t>矩阵</a:t>
            </a:r>
            <a:endParaRPr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7265" y="2164080"/>
          <a:ext cx="1841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" r:id="rId1" imgW="1841500" imgH="342900" progId="Equation.KSEE3">
                  <p:embed/>
                </p:oleObj>
              </mc:Choice>
              <mc:Fallback>
                <p:oleObj name="" r:id="rId1" imgW="1841500" imgH="342900" progId="Equation.KSEE3">
                  <p:embed/>
                  <p:pic>
                    <p:nvPicPr>
                      <p:cNvPr id="0" name="图片 133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7265" y="2164080"/>
                        <a:ext cx="1841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6465" y="2732088"/>
          <a:ext cx="18923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892300" imgH="405765" progId="Equation.KSEE3">
                  <p:embed/>
                </p:oleObj>
              </mc:Choice>
              <mc:Fallback>
                <p:oleObj name="" r:id="rId3" imgW="1892300" imgH="405765" progId="Equation.KSEE3">
                  <p:embed/>
                  <p:pic>
                    <p:nvPicPr>
                      <p:cNvPr id="0" name="图片 133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6465" y="2732088"/>
                        <a:ext cx="18923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3135630" y="2506980"/>
            <a:ext cx="479425" cy="35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93565" y="2164080"/>
          <a:ext cx="1181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" r:id="rId5" imgW="1181100" imgH="342900" progId="Equation.KSEE3">
                  <p:embed/>
                </p:oleObj>
              </mc:Choice>
              <mc:Fallback>
                <p:oleObj name="" r:id="rId5" imgW="1181100" imgH="342900" progId="Equation.KSEE3">
                  <p:embed/>
                  <p:pic>
                    <p:nvPicPr>
                      <p:cNvPr id="0" name="图片 143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3565" y="2164080"/>
                        <a:ext cx="1181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93565" y="2763520"/>
          <a:ext cx="85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850900" imgH="342900" progId="Equation.KSEE3">
                  <p:embed/>
                </p:oleObj>
              </mc:Choice>
              <mc:Fallback>
                <p:oleObj name="" r:id="rId7" imgW="850900" imgH="342900" progId="Equation.KSEE3">
                  <p:embed/>
                  <p:pic>
                    <p:nvPicPr>
                      <p:cNvPr id="0" name="图片 143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3565" y="2763520"/>
                        <a:ext cx="8509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69795" y="3420745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9" imgW="1371600" imgH="419100" progId="Equation.KSEE3">
                  <p:embed/>
                </p:oleObj>
              </mc:Choice>
              <mc:Fallback>
                <p:oleObj name="" r:id="rId9" imgW="1371600" imgH="4191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69795" y="3420745"/>
                        <a:ext cx="1371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推导           与推导正交投影矩阵一样</a:t>
            </a:r>
          </a:p>
          <a:p>
            <a:pPr>
              <a:buFont typeface="Arial" panose="020B0604020202020204" pitchFamily="34" charset="0"/>
            </a:pPr>
            <a:r>
              <a:rPr lang="en-US" altLang="zh-CN"/>
              <a:t>           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推导正交投影矩阵</a:t>
            </a:r>
            <a:endParaRPr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4955" y="1685925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1" imgW="723900" imgH="381000" progId="Equation.KSEE3">
                  <p:embed/>
                </p:oleObj>
              </mc:Choice>
              <mc:Fallback>
                <p:oleObj name="" r:id="rId1" imgW="723900" imgH="3810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4955" y="1685925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透视</a:t>
            </a:r>
            <a:r>
              <a:rPr lang="zh-CN" altLang="en-US"/>
              <a:t>投影矩阵为：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推导透视</a:t>
            </a:r>
            <a:r>
              <a:rPr>
                <a:sym typeface="+mn-ea"/>
              </a:rPr>
              <a:t>投影矩阵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5840" y="2098675"/>
          <a:ext cx="309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1" imgW="3098800" imgH="419100" progId="Equation.KSEE3">
                  <p:embed/>
                </p:oleObj>
              </mc:Choice>
              <mc:Fallback>
                <p:oleObj name="" r:id="rId1" imgW="3098800" imgH="419100" progId="Equation.KSEE3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5840" y="2098675"/>
                        <a:ext cx="3098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需要将透视投影</a:t>
            </a:r>
            <a:r>
              <a:rPr>
                <a:sym typeface="+mn-ea"/>
              </a:rPr>
              <a:t>的数据转换为正交投影的数据</a:t>
            </a:r>
            <a:r>
              <a:rPr lang="en-US" altLang="zh-CN">
                <a:sym typeface="+mn-ea"/>
              </a:rPr>
              <a:t>r 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l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t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f</a:t>
            </a:r>
            <a:r>
              <a:rPr>
                <a:sym typeface="+mn-ea"/>
              </a:rPr>
              <a:t>：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fov：视野，是视锥体在</a:t>
            </a:r>
            <a:r>
              <a:rPr lang="en-US" altLang="zh-CN">
                <a:sym typeface="+mn-ea"/>
              </a:rPr>
              <a:t>xz</a:t>
            </a:r>
            <a:r>
              <a:rPr>
                <a:sym typeface="+mn-ea"/>
              </a:rPr>
              <a:t>平面或者yz平面的开角角度（</a:t>
            </a:r>
            <a:r>
              <a:rPr lang="en-US" altLang="zh-CN">
                <a:sym typeface="+mn-ea"/>
              </a:rPr>
              <a:t>OpenGL/WebGL</a:t>
            </a:r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yz</a:t>
            </a:r>
            <a:r>
              <a:rPr>
                <a:sym typeface="+mn-ea"/>
              </a:rPr>
              <a:t>平面</a:t>
            </a:r>
            <a:r>
              <a:rPr>
                <a:sym typeface="+mn-ea"/>
              </a:rPr>
              <a:t>）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 lang="en-US" altLang="zh-CN"/>
              <a:t>aspect</a:t>
            </a:r>
            <a:r>
              <a:t>：</a:t>
            </a:r>
            <a:r>
              <a:rPr lang="en-US" altLang="zh-CN"/>
              <a:t>投影平面的宽高比</a:t>
            </a:r>
            <a:br>
              <a:rPr lang="en-US" altLang="zh-CN"/>
            </a:br>
            <a:r>
              <a:rPr lang="en-US" altLang="zh-CN"/>
              <a:t>- near是近平面的距离</a:t>
            </a:r>
            <a:br>
              <a:rPr lang="en-US" altLang="zh-CN"/>
            </a:br>
            <a:r>
              <a:rPr lang="en-US" altLang="zh-CN"/>
              <a:t>- far是远平面的距离            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转换透视投影的</a:t>
            </a:r>
            <a:r>
              <a:rPr>
                <a:sym typeface="+mn-ea"/>
              </a:rPr>
              <a:t>数据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数据转换</a:t>
            </a:r>
            <a:br>
              <a:rPr>
                <a:sym typeface="+mn-ea"/>
              </a:rPr>
            </a:b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转换透视投影的数据</a:t>
            </a: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1120" y="2348865"/>
            <a:ext cx="4430395" cy="310832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8300" y="5457190"/>
          <a:ext cx="1295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" r:id="rId2" imgW="1295400" imgH="711200" progId="Equation.KSEE3">
                  <p:embed/>
                </p:oleObj>
              </mc:Choice>
              <mc:Fallback>
                <p:oleObj name="" r:id="rId2" imgW="1295400" imgH="711200" progId="Equation.KSEE3">
                  <p:embed/>
                  <p:pic>
                    <p:nvPicPr>
                      <p:cNvPr id="0" name="图片 1536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48300" y="5457190"/>
                        <a:ext cx="12954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1545" y="2335530"/>
          <a:ext cx="26416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" r:id="rId4" imgW="2641600" imgH="2489200" progId="Equation.KSEE3">
                  <p:embed/>
                </p:oleObj>
              </mc:Choice>
              <mc:Fallback>
                <p:oleObj name="" r:id="rId4" imgW="2641600" imgH="2489200" progId="Equation.KSEE3">
                  <p:embed/>
                  <p:pic>
                    <p:nvPicPr>
                      <p:cNvPr id="0" name="图片 1536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1545" y="2335530"/>
                        <a:ext cx="2641600" cy="248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" r:id="rId6" imgW="914400" imgH="368300" progId="Equation.KSEE3">
                  <p:embed/>
                </p:oleObj>
              </mc:Choice>
              <mc:Fallback>
                <p:oleObj name="" r:id="rId6" imgW="914400" imgH="368300" progId="Equation.KSEE3">
                  <p:embed/>
                  <p:pic>
                    <p:nvPicPr>
                      <p:cNvPr id="0" name="图片 1536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48750" y="2335530"/>
          <a:ext cx="25908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" imgW="2590800" imgH="2489200" progId="Equation.KSEE3">
                  <p:embed/>
                </p:oleObj>
              </mc:Choice>
              <mc:Fallback>
                <p:oleObj name="" r:id="rId8" imgW="2590800" imgH="2489200" progId="Equation.KSEE3">
                  <p:embed/>
                  <p:pic>
                    <p:nvPicPr>
                      <p:cNvPr id="0" name="图片 1536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48750" y="2335530"/>
                        <a:ext cx="2590800" cy="248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选择在</a:t>
            </a:r>
            <a:r>
              <a:rPr lang="en-US" altLang="zh-CN">
                <a:sym typeface="+mn-ea"/>
              </a:rPr>
              <a:t>yz</a:t>
            </a:r>
            <a:r>
              <a:rPr>
                <a:sym typeface="+mn-ea"/>
              </a:rPr>
              <a:t>平面计算</a:t>
            </a:r>
            <a:br>
              <a:rPr lang="en-US" altLang="zh-CN"/>
            </a:br>
            <a:r>
              <a:rPr lang="en-US" altLang="zh-CN"/>
              <a:t>- 上图中左边是在xz平面计算视锥体，右边是在yz平面计算视锥体。可以看到左边</a:t>
            </a:r>
            <a:r>
              <a:t>计算</a:t>
            </a:r>
            <a:r>
              <a:rPr lang="en-US" altLang="zh-CN"/>
              <a:t>t</a:t>
            </a:r>
            <a:r>
              <a:t>时</a:t>
            </a:r>
            <a:r>
              <a:rPr lang="en-US" altLang="zh-CN"/>
              <a:t>使用了除法，而右边</a:t>
            </a:r>
            <a:r>
              <a:t>计算</a:t>
            </a:r>
            <a:r>
              <a:rPr lang="en-US" altLang="zh-CN"/>
              <a:t>r</a:t>
            </a:r>
            <a:r>
              <a:t>时</a:t>
            </a:r>
            <a:r>
              <a:rPr lang="en-US" altLang="zh-CN"/>
              <a:t>使用了乘法</a:t>
            </a:r>
            <a:r>
              <a:t>。因为乘法比除法性能更好，所以在</a:t>
            </a:r>
            <a:r>
              <a:rPr lang="en-US" altLang="zh-CN"/>
              <a:t>yz</a:t>
            </a:r>
            <a:r>
              <a:t>平面计算。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转换透视投影的数据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回答本课提出的问题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为什么透视投影是</a:t>
            </a:r>
            <a:r>
              <a:rPr>
                <a:sym typeface="+mn-ea"/>
              </a:rPr>
              <a:t>近大远小？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为什么透视投影是非线性变换？</a:t>
            </a:r>
            <a:br/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回答本课</a:t>
            </a:r>
            <a:r>
              <a:rPr>
                <a:sym typeface="+mn-ea"/>
              </a:rPr>
              <a:t>提出的问题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透视投影变换的问题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为什么变换为            而不是           的标准立方体？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为什么             ？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这被称为：Perspective correct interpolation</a:t>
            </a:r>
            <a:br>
              <a:rPr>
                <a:sym typeface="+mn-ea"/>
              </a:rPr>
            </a:br>
            <a:r>
              <a:rPr>
                <a:sym typeface="+mn-ea"/>
              </a:rPr>
              <a:t>更多资料详见：</a:t>
            </a:r>
            <a:br>
              <a:rPr>
                <a:sym typeface="+mn-ea"/>
              </a:rPr>
            </a:br>
            <a:r>
              <a:rPr>
                <a:sym typeface="+mn-ea"/>
                <a:hlinkClick r:id="rId1" action="ppaction://hlinkfile"/>
              </a:rPr>
              <a:t>How exactly does OpenGL do perspectively correct linear interpolation?</a:t>
            </a:r>
            <a:br>
              <a:rPr>
                <a:sym typeface="+mn-ea"/>
              </a:rPr>
            </a:br>
            <a:r>
              <a:rPr>
                <a:sym typeface="+mn-ea"/>
                <a:hlinkClick r:id="rId2" action="ppaction://hlinkfile"/>
              </a:rPr>
              <a:t>《坐标系相关》3.0投影变换-透视投影矩阵到Clip空间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-&gt;为什么要先做裁剪，再做透视除法?</a:t>
            </a: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回答本课提出的问题</a:t>
            </a:r>
            <a:endParaRPr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7543" y="2407285"/>
          <a:ext cx="86296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862965" imgH="203200" progId="Equation.KSEE3">
                  <p:embed/>
                </p:oleObj>
              </mc:Choice>
              <mc:Fallback>
                <p:oleObj name="" r:id="rId3" imgW="862965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7543" y="2407285"/>
                        <a:ext cx="86296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3208" y="2698750"/>
          <a:ext cx="2929255" cy="178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5" imgW="4076700" imgH="2489200" progId="Equation.KSEE3">
                  <p:embed/>
                </p:oleObj>
              </mc:Choice>
              <mc:Fallback>
                <p:oleObj name="" r:id="rId5" imgW="4076700" imgH="24892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3208" y="2698750"/>
                        <a:ext cx="2929255" cy="178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01901" y="1969135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939800" imgH="419100" progId="Equation.KSEE3">
                  <p:embed/>
                </p:oleObj>
              </mc:Choice>
              <mc:Fallback>
                <p:oleObj name="" r:id="rId7" imgW="9398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1901" y="1969135"/>
                        <a:ext cx="939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50678" y="1969135"/>
          <a:ext cx="77406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774065" imgH="419100" progId="Equation.KSEE3">
                  <p:embed/>
                </p:oleObj>
              </mc:Choice>
              <mc:Fallback>
                <p:oleObj name="" r:id="rId9" imgW="774065" imgH="419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50678" y="1969135"/>
                        <a:ext cx="77406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投影变换的目的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投影变换的分类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演示透视投影的非线性变换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坐标系说明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正交投影变换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回答本课提出的问题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透视投影变换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回答本课提出的问题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1" action="ppaction://hlinkfile"/>
              </a:rPr>
              <a:t>《坐标系相关》3.0投影变换-透视投影矩阵到Clip空间-&gt;为什么要先做裁剪，再做透视除法?</a:t>
            </a:r>
            <a:endParaRPr lang="en-US" altLang="zh-CN"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2" action="ppaction://hlinkfile"/>
              </a:rPr>
              <a:t>深入理解OpenGL之投影矩阵推导</a:t>
            </a:r>
            <a:endParaRPr lang="en-US" altLang="zh-CN">
              <a:sym typeface="+mn-ea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3" action="ppaction://hlinkfile"/>
              </a:rPr>
              <a:t>闫令琪-变换（模型、视图、投影） 课件</a:t>
            </a:r>
            <a:endParaRPr lang="en-US" altLang="zh-CN">
              <a:sym typeface="+mn-ea"/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4" action="ppaction://hlinkfile"/>
              </a:rPr>
              <a:t>闫令琪-变换（模型、视图、投影） 录像</a:t>
            </a:r>
            <a:endParaRPr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</a:p>
        </p:txBody>
      </p:sp>
    </p:spTree>
    <p:custDataLst>
      <p:tags r:id="rId5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视口变换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摆放物体（模型变换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摆放相机（视图变换）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按下快门照相（投影变换和视口变换）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在相机前面选定一块区域（视锥体）进行裁剪；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将视锥体中</a:t>
            </a:r>
            <a:r>
              <a:rPr lang="zh-CN" altLang="en-US">
                <a:solidFill>
                  <a:srgbClr val="FF0000"/>
                </a:solidFill>
              </a:rPr>
              <a:t>的物体投影到相机屏幕；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转换为</a:t>
            </a:r>
            <a:r>
              <a:rPr lang="en-US" altLang="zh-CN">
                <a:solidFill>
                  <a:srgbClr val="FF0000"/>
                </a:solidFill>
              </a:rPr>
              <a:t>2D</a:t>
            </a:r>
            <a:r>
              <a:rPr>
                <a:solidFill>
                  <a:srgbClr val="FF0000"/>
                </a:solidFill>
              </a:rPr>
              <a:t>图片</a:t>
            </a:r>
            <a:endParaRPr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考虑相机照相的例子</a:t>
            </a:r>
            <a:endParaRPr lang="zh-CN" altLang="en-US"/>
          </a:p>
        </p:txBody>
      </p:sp>
      <p:pic>
        <p:nvPicPr>
          <p:cNvPr id="4" name="图片 3" descr="按下快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7840" y="3738245"/>
            <a:ext cx="4735830" cy="2345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因为视锥体不够规则，所以直接使用视锥体进行裁剪比较复杂，因此需要将其转换为标准</a:t>
            </a:r>
            <a:r>
              <a:rPr lang="zh-CN" altLang="en-US"/>
              <a:t>的正方体后再进行裁剪。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从观察空间（视点坐标系）转换为裁剪空间（裁剪坐标系）的变换叫做投影变换。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投影变换的目的</a:t>
            </a:r>
            <a:endParaRPr lang="zh-CN" altLang="en-US"/>
          </a:p>
        </p:txBody>
      </p:sp>
      <p:pic>
        <p:nvPicPr>
          <p:cNvPr id="4" name="图片 3" descr="投影变换的目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5330" y="3444240"/>
            <a:ext cx="8373110" cy="2444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透视投影</a:t>
            </a:r>
            <a:br>
              <a:rPr lang="zh-CN" altLang="en-US"/>
            </a:br>
            <a:r>
              <a:rPr lang="en-US" altLang="zh-CN"/>
              <a:t>- </a:t>
            </a:r>
            <a:r>
              <a:rPr>
                <a:sym typeface="+mn-ea"/>
              </a:rPr>
              <a:t>近大远小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非线性变换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正交投影</a:t>
            </a:r>
            <a:br>
              <a:rPr lang="zh-CN" altLang="en-US"/>
            </a:br>
            <a:r>
              <a:rPr lang="en-US" altLang="zh-CN"/>
              <a:t>- </a:t>
            </a:r>
            <a:r>
              <a:rPr lang="zh-CN" altLang="en-US"/>
              <a:t>远近都一样大</a:t>
            </a:r>
            <a:br>
              <a:rPr lang="zh-CN" altLang="en-US"/>
            </a:br>
            <a:r>
              <a:rPr lang="en-US" altLang="zh-CN"/>
              <a:t>- </a:t>
            </a:r>
            <a:r>
              <a:rPr lang="zh-CN" altLang="en-US"/>
              <a:t>仿射</a:t>
            </a:r>
            <a:r>
              <a:rPr lang="zh-CN" altLang="en-US"/>
              <a:t>变换</a:t>
            </a:r>
            <a:endParaRPr lang="zh-CN" altLang="en-US"/>
          </a:p>
          <a:p>
            <a:pPr>
              <a:buFont typeface="Arial" panose="020B0604020202020204" pitchFamily="34" charset="0"/>
            </a:pPr>
          </a:p>
          <a:p>
            <a:pPr>
              <a:buFont typeface="Arial" panose="020B0604020202020204" pitchFamily="34" charset="0"/>
            </a:pPr>
          </a:p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投影变换的分类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1475" y="1626235"/>
            <a:ext cx="8610600" cy="4257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透视投影</a:t>
            </a:r>
            <a:br>
              <a:rPr lang="zh-CN" altLang="en-US"/>
            </a:br>
            <a:r>
              <a:rPr lang="en-US" altLang="zh-CN"/>
              <a:t>- </a:t>
            </a:r>
            <a:r>
              <a:rPr>
                <a:sym typeface="+mn-ea"/>
              </a:rPr>
              <a:t>非线性变换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演示透视投影的</a:t>
            </a:r>
            <a:r>
              <a:rPr>
                <a:sym typeface="+mn-ea"/>
              </a:rPr>
              <a:t>非线性变换</a:t>
            </a:r>
            <a:endParaRPr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0" y="1877695"/>
            <a:ext cx="2784475" cy="4177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本课使用</a:t>
            </a:r>
            <a:r>
              <a:rPr lang="en-US" altLang="zh-CN"/>
              <a:t>OpenGL/WebGL</a:t>
            </a:r>
            <a:r>
              <a:t>坐标系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坐标系说明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2094</Words>
  <Application>WPS 演示</Application>
  <PresentationFormat>宽屏</PresentationFormat>
  <Paragraphs>234</Paragraphs>
  <Slides>45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48</vt:i4>
      </vt:variant>
      <vt:variant>
        <vt:lpstr>幻灯片标题</vt:lpstr>
      </vt:variant>
      <vt:variant>
        <vt:i4>45</vt:i4>
      </vt:variant>
    </vt:vector>
  </HeadingPairs>
  <TitlesOfParts>
    <vt:vector size="99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第八节课：投影变换</vt:lpstr>
      <vt:lpstr>PowerPoint 演示文稿</vt:lpstr>
      <vt:lpstr>PowerPoint 演示文稿</vt:lpstr>
      <vt:lpstr>考虑相机照相的例子</vt:lpstr>
      <vt:lpstr>投影变换的目的</vt:lpstr>
      <vt:lpstr>投影变换的分类</vt:lpstr>
      <vt:lpstr>演示透视投影的非线性变换</vt:lpstr>
      <vt:lpstr>坐标系说明</vt:lpstr>
      <vt:lpstr>正交投影变换</vt:lpstr>
      <vt:lpstr>正交投影变换</vt:lpstr>
      <vt:lpstr>正交投影变换</vt:lpstr>
      <vt:lpstr>正交投影的数据</vt:lpstr>
      <vt:lpstr>推导正交投影矩阵</vt:lpstr>
      <vt:lpstr>推导位移矩阵</vt:lpstr>
      <vt:lpstr>推导缩放矩阵</vt:lpstr>
      <vt:lpstr>推导正交投影矩阵</vt:lpstr>
      <vt:lpstr>回答本课提出的问题</vt:lpstr>
      <vt:lpstr>回答本课提出的问题</vt:lpstr>
      <vt:lpstr>透视投影变换</vt:lpstr>
      <vt:lpstr>透视投影变换</vt:lpstr>
      <vt:lpstr>透视投影变换</vt:lpstr>
      <vt:lpstr>推导透视投影矩阵</vt:lpstr>
      <vt:lpstr>推导视锥体压扁矩阵</vt:lpstr>
      <vt:lpstr>推导视锥体压扁矩阵</vt:lpstr>
      <vt:lpstr>推导视锥体压扁矩阵</vt:lpstr>
      <vt:lpstr>推导视锥体压扁矩阵</vt:lpstr>
      <vt:lpstr>推导视锥体压扁矩阵</vt:lpstr>
      <vt:lpstr>推导视锥体压扁矩阵</vt:lpstr>
      <vt:lpstr>推导视锥体压扁矩阵</vt:lpstr>
      <vt:lpstr>推导视锥体压扁矩阵</vt:lpstr>
      <vt:lpstr>推导正交投影矩阵</vt:lpstr>
      <vt:lpstr>推导透视投影矩阵</vt:lpstr>
      <vt:lpstr>转换透视投影的数据</vt:lpstr>
      <vt:lpstr>转换透视投影的数据</vt:lpstr>
      <vt:lpstr>转换透视投影的数据</vt:lpstr>
      <vt:lpstr>回答本课提出的问题</vt:lpstr>
      <vt:lpstr>回答本课提出的问题</vt:lpstr>
      <vt:lpstr>回答本课提出的问题</vt:lpstr>
      <vt:lpstr>PowerPoint 演示文稿</vt:lpstr>
      <vt:lpstr>PowerPoint 演示文稿</vt:lpstr>
      <vt:lpstr>PowerPoint 演示文稿</vt:lpstr>
      <vt:lpstr>下节课预告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387</cp:revision>
  <dcterms:created xsi:type="dcterms:W3CDTF">2020-12-22T12:16:00Z</dcterms:created>
  <dcterms:modified xsi:type="dcterms:W3CDTF">2021-01-13T07:49:29Z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