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27" r:id="rId3"/>
    <p:sldId id="308" r:id="rId4"/>
    <p:sldId id="391" r:id="rId5"/>
    <p:sldId id="668" r:id="rId6"/>
    <p:sldId id="369" r:id="rId7"/>
    <p:sldId id="716" r:id="rId8"/>
    <p:sldId id="730" r:id="rId9"/>
    <p:sldId id="731" r:id="rId10"/>
    <p:sldId id="732" r:id="rId11"/>
    <p:sldId id="733" r:id="rId12"/>
    <p:sldId id="741" r:id="rId13"/>
    <p:sldId id="742" r:id="rId14"/>
    <p:sldId id="744" r:id="rId15"/>
    <p:sldId id="743" r:id="rId16"/>
    <p:sldId id="739" r:id="rId17"/>
    <p:sldId id="740" r:id="rId18"/>
    <p:sldId id="745" r:id="rId19"/>
    <p:sldId id="714" r:id="rId20"/>
    <p:sldId id="715" r:id="rId21"/>
    <p:sldId id="720" r:id="rId22"/>
    <p:sldId id="721" r:id="rId23"/>
    <p:sldId id="755" r:id="rId24"/>
    <p:sldId id="756" r:id="rId25"/>
    <p:sldId id="757" r:id="rId26"/>
    <p:sldId id="760" r:id="rId27"/>
    <p:sldId id="762" r:id="rId28"/>
    <p:sldId id="748" r:id="rId29"/>
    <p:sldId id="751" r:id="rId30"/>
    <p:sldId id="763" r:id="rId31"/>
    <p:sldId id="749" r:id="rId32"/>
    <p:sldId id="747" r:id="rId33"/>
    <p:sldId id="764" r:id="rId34"/>
    <p:sldId id="766" r:id="rId35"/>
    <p:sldId id="785" r:id="rId36"/>
    <p:sldId id="765" r:id="rId37"/>
    <p:sldId id="750" r:id="rId38"/>
    <p:sldId id="752" r:id="rId39"/>
    <p:sldId id="753" r:id="rId40"/>
    <p:sldId id="758" r:id="rId41"/>
    <p:sldId id="754" r:id="rId42"/>
    <p:sldId id="669" r:id="rId43"/>
    <p:sldId id="670" r:id="rId44"/>
    <p:sldId id="408" r:id="rId45"/>
    <p:sldId id="314" r:id="rId46"/>
    <p:sldId id="315" r:id="rId47"/>
    <p:sldId id="367" r:id="rId48"/>
    <p:sldId id="451" r:id="rId49"/>
    <p:sldId id="31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hyperlink" Target="https://developer.nvidia.com/vulkan-dri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16.png"/><Relationship Id="rId1" Type="http://schemas.openxmlformats.org/officeDocument/2006/relationships/hyperlink" Target="https://stackoverflow.com/questions/24104939/rendering-a-fullscreen-quad-using-webgl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4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5.xml"/><Relationship Id="rId5" Type="http://schemas.openxmlformats.org/officeDocument/2006/relationships/hyperlink" Target="https://github.com/KhronosGroup/GLSL/blob/master/extensions/ext/GLSL_EXT_ray_tracing.txt" TargetMode="External"/><Relationship Id="rId4" Type="http://schemas.openxmlformats.org/officeDocument/2006/relationships/hyperlink" Target="https://nvpro-samples.github.io/vk_raytracing_tutorial/" TargetMode="External"/><Relationship Id="rId3" Type="http://schemas.openxmlformats.org/officeDocument/2006/relationships/hyperlink" Target="https://github.com/maierfelix/dawn-ray-tracing/blob/master/RT_SPEC.md" TargetMode="External"/><Relationship Id="rId2" Type="http://schemas.openxmlformats.org/officeDocument/2006/relationships/hyperlink" Target="https://www.jianshu.com/p/bfc8327eaad3" TargetMode="External"/><Relationship Id="rId1" Type="http://schemas.openxmlformats.org/officeDocument/2006/relationships/hyperlink" Target="https://www.cnblogs.com/chaogex/p/12079739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hyperlink" Target="https://github.com/maierfelix/webgp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课程封面_自定义px_2021-01-07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相机数据（只读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像素颜色数据（读写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</a:t>
            </a:r>
            <a:r>
              <a:rPr lang="zh-CN" altLang="en-US"/>
              <a:t>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回顾第三节课的设计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zh-CN"/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回顾第三节课的设计</a:t>
            </a:r>
            <a:endParaRPr lang="zh-CN" altLang="en-US"/>
          </a:p>
        </p:txBody>
      </p:sp>
      <p:pic>
        <p:nvPicPr>
          <p:cNvPr id="6" name="图片 5" descr="数据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710" y="1388110"/>
            <a:ext cx="4761865" cy="502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分层</a:t>
            </a:r>
            <a:r>
              <a:t>架构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回顾第三节课的设计</a:t>
            </a:r>
            <a:endParaRPr lang="zh-CN" altLang="en-US"/>
          </a:p>
        </p:txBody>
      </p:sp>
      <p:pic>
        <p:nvPicPr>
          <p:cNvPr id="4" name="图片 3" descr="分层架构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895" y="1384935"/>
            <a:ext cx="3985895" cy="4794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主流程时序图</a:t>
            </a:r>
            <a:endParaRPr lang="en-US" altLang="zh-CN"/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回顾第三节课的设计</a:t>
            </a:r>
            <a:endParaRPr lang="zh-CN" altLang="en-US"/>
          </a:p>
        </p:txBody>
      </p:sp>
      <p:pic>
        <p:nvPicPr>
          <p:cNvPr id="4" name="图片 3" descr="主流程时序图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9440" y="1435735"/>
            <a:ext cx="5563870" cy="493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初步设计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设计持久化数据</a:t>
            </a:r>
            <a:br>
              <a:rPr lang="zh-CN" altLang="en-US"/>
            </a:br>
            <a:r>
              <a:rPr lang="en-US" altLang="zh-CN"/>
              <a:t>- </a:t>
            </a:r>
            <a:r>
              <a:rPr>
                <a:sym typeface="+mn-ea"/>
              </a:rPr>
              <a:t>对比</a:t>
            </a:r>
            <a:r>
              <a:rPr lang="en-US" altLang="zh-CN">
                <a:sym typeface="+mn-ea"/>
              </a:rPr>
              <a:t>Data</a:t>
            </a:r>
            <a:endParaRPr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初步设计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设计</a:t>
            </a:r>
            <a:r>
              <a:rPr lang="en-US" altLang="zh-CN"/>
              <a:t>Job</a:t>
            </a:r>
            <a:br>
              <a:rPr lang="en-US" altLang="zh-CN"/>
            </a:br>
            <a:r>
              <a:rPr lang="en-US" altLang="zh-CN"/>
              <a:t>- </a:t>
            </a:r>
            <a:r>
              <a:t>对比</a:t>
            </a:r>
            <a:r>
              <a:rPr lang="en-US" altLang="zh-CN"/>
              <a:t>Pipeline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初步设计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配置开发环境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安装显卡驱动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在</a:t>
            </a:r>
            <a:r>
              <a:rPr lang="zh-CN" altLang="en-US">
                <a:hlinkClick r:id="rId1" action="ppaction://hlinkfile"/>
              </a:rPr>
              <a:t>Vulkan Driver Support</a:t>
            </a:r>
            <a:r>
              <a:rPr lang="zh-CN" altLang="en-US"/>
              <a:t>-&gt;Vulkan Beta Driver Downloads 中</a:t>
            </a:r>
            <a:r>
              <a:rPr lang="zh-CN" altLang="en-US"/>
              <a:t>下载并安装最新的Vulkan Driver（版本应该大于等于Windows 451.74）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配置开发环境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第十一节课：</a:t>
            </a:r>
            <a:br>
              <a:rPr lang="zh-CN" altLang="en-US"/>
            </a:br>
            <a:r>
              <a:rPr>
                <a:sym typeface="+mn-ea"/>
              </a:rPr>
              <a:t>使用光线追踪管线绘制一个三角形（实现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具体实现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>
                <a:sym typeface="+mn-ea"/>
              </a:rPr>
              <a:t>说明相机参数的几何意义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构建场景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>
                <a:sym typeface="+mn-ea"/>
              </a:rPr>
              <a:t>- </a:t>
            </a:r>
            <a:r>
              <a:rPr lang="en-US" altLang="zh-CN">
                <a:sym typeface="+mn-ea"/>
              </a:rPr>
              <a:t>payload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rayPayloadEXT</a:t>
            </a:r>
            <a:r>
              <a:rPr>
                <a:sym typeface="+mn-ea"/>
              </a:rPr>
              <a:t>、rayPayloadInEXT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3013710"/>
            <a:ext cx="10677525" cy="177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PixelBuffer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CameraBuffer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storage buffer</a:t>
            </a:r>
            <a:r>
              <a:rPr>
                <a:sym typeface="+mn-ea"/>
              </a:rPr>
              <a:t>可读写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uniform buffer</a:t>
            </a:r>
            <a:r>
              <a:rPr>
                <a:sym typeface="+mn-ea"/>
              </a:rPr>
              <a:t>只可读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std140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1449705"/>
            <a:ext cx="5428615" cy="4907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列主序（</a:t>
            </a:r>
            <a:r>
              <a:rPr>
                <a:sym typeface="+mn-ea"/>
              </a:rPr>
              <a:t>列优先）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3709670"/>
            <a:ext cx="8283575" cy="2409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61820"/>
            <a:ext cx="2152650" cy="184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构建初始射线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发送射线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保存像素颜色</a:t>
            </a: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>
                <a:sym typeface="+mn-ea"/>
              </a:rPr>
              <a:t>- 构建初始射线</a:t>
            </a:r>
            <a:br>
              <a:rPr>
                <a:sym typeface="+mn-ea"/>
              </a:rPr>
            </a:br>
            <a:r>
              <a:rPr>
                <a:sym typeface="+mn-ea"/>
              </a:rPr>
              <a:t>得到世界坐标系下的射线起始点</a:t>
            </a:r>
            <a:br>
              <a:rPr>
                <a:sym typeface="+mn-ea"/>
              </a:rPr>
            </a:br>
            <a:r>
              <a:rPr>
                <a:sym typeface="+mn-ea"/>
              </a:rPr>
              <a:t>获得屏幕坐标</a:t>
            </a:r>
            <a:br>
              <a:rPr>
                <a:sym typeface="+mn-ea"/>
              </a:rPr>
            </a:br>
            <a:r>
              <a:rPr>
                <a:sym typeface="+mn-ea"/>
              </a:rPr>
              <a:t>将屏幕坐标转换为视点坐标系下的射线目标点</a:t>
            </a:r>
            <a:br>
              <a:rPr>
                <a:sym typeface="+mn-ea"/>
              </a:rPr>
            </a:br>
            <a:r>
              <a:rPr>
                <a:sym typeface="+mn-ea"/>
              </a:rPr>
              <a:t>从射线</a:t>
            </a:r>
            <a:r>
              <a:rPr>
                <a:sym typeface="+mn-ea"/>
              </a:rPr>
              <a:t>目标点得到射线方向，并转换到世界坐标系下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>
                <a:sym typeface="+mn-ea"/>
              </a:rPr>
              <a:t>- </a:t>
            </a:r>
            <a:r>
              <a:rPr>
                <a:sym typeface="+mn-ea"/>
              </a:rPr>
              <a:t>构建初始射线</a:t>
            </a:r>
            <a:br>
              <a:rPr>
                <a:sym typeface="+mn-ea"/>
              </a:rPr>
            </a:br>
            <a:r>
              <a:rPr>
                <a:sym typeface="+mn-ea"/>
              </a:rPr>
              <a:t>获得屏幕坐标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7" name="图片 6" descr="获得屏幕坐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3114675"/>
            <a:ext cx="6143625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ym typeface="+mn-ea"/>
              </a:rPr>
              <a:t>构建初始射线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>
                <a:solidFill>
                  <a:schemeClr val="tx1"/>
                </a:solidFill>
                <a:sym typeface="+mn-ea"/>
              </a:rPr>
              <a:t>将屏幕坐标转换为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NDC</a:t>
            </a:r>
            <a:r>
              <a:rPr>
                <a:solidFill>
                  <a:schemeClr val="tx1"/>
                </a:solidFill>
                <a:sym typeface="+mn-ea"/>
              </a:rPr>
              <a:t>空间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xy</a:t>
            </a:r>
            <a:r>
              <a:rPr>
                <a:solidFill>
                  <a:schemeClr val="tx1"/>
                </a:solidFill>
                <a:sym typeface="+mn-ea"/>
              </a:rPr>
              <a:t>平面</a:t>
            </a:r>
            <a:r>
              <a:rPr>
                <a:solidFill>
                  <a:schemeClr val="tx1"/>
                </a:solidFill>
                <a:sym typeface="+mn-ea"/>
              </a:rPr>
              <a:t>的</a:t>
            </a:r>
            <a:r>
              <a:rPr>
                <a:solidFill>
                  <a:schemeClr val="tx1"/>
                </a:solidFill>
                <a:sym typeface="+mn-ea"/>
              </a:rPr>
              <a:t>坐标</a:t>
            </a:r>
            <a:br>
              <a:rPr>
                <a:solidFill>
                  <a:schemeClr val="tx1"/>
                </a:solidFill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3085" y="1289050"/>
          <a:ext cx="3409315" cy="167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" imgW="4457700" imgH="2184400" progId="Equation.KSEE3">
                  <p:embed/>
                </p:oleObj>
              </mc:Choice>
              <mc:Fallback>
                <p:oleObj name="" r:id="rId1" imgW="4457700" imgH="21844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3085" y="1289050"/>
                        <a:ext cx="3409315" cy="167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7385" y="3010535"/>
          <a:ext cx="2951480" cy="316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140200" imgH="4445000" progId="Equation.KSEE3">
                  <p:embed/>
                </p:oleObj>
              </mc:Choice>
              <mc:Fallback>
                <p:oleObj name="" r:id="rId3" imgW="4140200" imgH="44450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7385" y="3010535"/>
                        <a:ext cx="2951480" cy="316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视口逆变换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128010"/>
            <a:ext cx="4744085" cy="15500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>
                <a:sym typeface="+mn-ea"/>
              </a:rPr>
              <a:t>- 构建初始射线</a:t>
            </a:r>
            <a:br>
              <a:rPr>
                <a:sym typeface="+mn-ea"/>
              </a:rPr>
            </a:br>
            <a:r>
              <a:rPr>
                <a:sym typeface="+mn-ea"/>
              </a:rPr>
              <a:t>将</a:t>
            </a:r>
            <a:r>
              <a:rPr lang="en-US" altLang="zh-CN">
                <a:sym typeface="+mn-ea"/>
              </a:rPr>
              <a:t>NDC</a:t>
            </a:r>
            <a:r>
              <a:rPr>
                <a:sym typeface="+mn-ea"/>
              </a:rPr>
              <a:t>空间</a:t>
            </a:r>
            <a:r>
              <a:rPr lang="en-US" altLang="zh-CN">
                <a:sym typeface="+mn-ea"/>
              </a:rPr>
              <a:t>xy</a:t>
            </a:r>
            <a:r>
              <a:rPr>
                <a:sym typeface="+mn-ea"/>
              </a:rPr>
              <a:t>平面的坐标转换为</a:t>
            </a:r>
            <a:r>
              <a:rPr lang="en-US" altLang="zh-CN">
                <a:sym typeface="+mn-ea"/>
              </a:rPr>
              <a:t>NDC</a:t>
            </a:r>
            <a:r>
              <a:rPr>
                <a:sym typeface="+mn-ea"/>
              </a:rPr>
              <a:t>空间近平面的坐标</a:t>
            </a:r>
            <a:br>
              <a:rPr>
                <a:sym typeface="+mn-ea"/>
              </a:rPr>
            </a:br>
            <a:r>
              <a:rPr>
                <a:sym typeface="+mn-ea"/>
              </a:rPr>
              <a:t>将</a:t>
            </a:r>
            <a:r>
              <a:rPr lang="en-US" altLang="zh-CN">
                <a:sym typeface="+mn-ea"/>
              </a:rPr>
              <a:t>NDC</a:t>
            </a:r>
            <a:r>
              <a:rPr>
                <a:sym typeface="+mn-ea"/>
              </a:rPr>
              <a:t>空间近平面的坐标转换为视点坐标系下的射线目标点</a:t>
            </a:r>
            <a:br>
              <a:rPr>
                <a:sym typeface="+mn-ea"/>
              </a:rPr>
            </a:br>
            <a:r>
              <a:rPr>
                <a:sym typeface="+mn-ea"/>
              </a:rPr>
              <a:t>从射线</a:t>
            </a:r>
            <a:r>
              <a:rPr>
                <a:sym typeface="+mn-ea"/>
              </a:rPr>
              <a:t>目标点得到射线方向，并转换到世界坐标系下</a:t>
            </a: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第二节课：WebGPU介绍和使用光栅化管线绘制一个三角形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第三节课：</a:t>
            </a:r>
            <a:r>
              <a:rPr>
                <a:sym typeface="+mn-ea"/>
              </a:rPr>
              <a:t>重构和进行初步设计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第六节课：模型变换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第七节课：视图变换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第八节课：投影变换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第九节课：视口变换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第十节课：使用光线追踪管线绘制一个三角形（准备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.rgen</a:t>
            </a:r>
            <a:r>
              <a:rPr>
                <a:sym typeface="+mn-ea"/>
              </a:rPr>
              <a:t>着色器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发送射线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保存像素颜色</a:t>
            </a:r>
            <a:br>
              <a:rPr lang="en-US" altLang="zh-CN"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.rchit</a:t>
            </a:r>
            <a:r>
              <a:rPr>
                <a:sym typeface="+mn-ea"/>
              </a:rPr>
              <a:t>着色器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.rmiss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实现光线追踪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在顶点着色器中：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绘制</a:t>
            </a:r>
            <a:r>
              <a:rPr lang="en-US" altLang="zh-CN">
                <a:sym typeface="+mn-ea"/>
              </a:rPr>
              <a:t>full screen quad</a:t>
            </a:r>
            <a:r>
              <a:rPr>
                <a:sym typeface="+mn-ea"/>
              </a:rPr>
              <a:t>，使得</a:t>
            </a:r>
            <a:r>
              <a:rPr>
                <a:sym typeface="+mn-ea"/>
              </a:rPr>
              <a:t>整个屏幕的每个片元（像素）执行一次片元着色器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在片元着色器中：</a:t>
            </a:r>
            <a:br/>
            <a:r>
              <a:rPr lang="en-US" altLang="zh-CN"/>
              <a:t>- </a:t>
            </a:r>
            <a:r>
              <a:t>获得该像素对应</a:t>
            </a:r>
            <a:r>
              <a:rPr lang="en-US" altLang="zh-CN">
                <a:sym typeface="+mn-ea"/>
              </a:rPr>
              <a:t>PixelBuffer</a:t>
            </a:r>
            <a:r>
              <a:rPr>
                <a:sym typeface="+mn-ea"/>
              </a:rPr>
              <a:t>的像素颜色数组</a:t>
            </a:r>
            <a:r>
              <a:t>的</a:t>
            </a:r>
            <a:r>
              <a:rPr>
                <a:sym typeface="+mn-ea"/>
              </a:rPr>
              <a:t>索引（</a:t>
            </a:r>
            <a:r>
              <a:t>序号）</a:t>
            </a:r>
            <a:br/>
            <a:r>
              <a:rPr lang="en-US" altLang="zh-CN"/>
              <a:t>- </a:t>
            </a:r>
            <a:r>
              <a:t>根据该索引和</a:t>
            </a:r>
            <a:r>
              <a:rPr lang="en-US" altLang="zh-CN"/>
              <a:t>PixelBuffer</a:t>
            </a:r>
            <a:r>
              <a:rPr>
                <a:sym typeface="+mn-ea"/>
              </a:rPr>
              <a:t>的像素颜色数组</a:t>
            </a:r>
            <a:r>
              <a:t>，获得该像素的颜色，设置到输出的像素颜色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在片元着色器中：</a:t>
            </a:r>
            <a:br/>
            <a:r>
              <a:rPr lang="en-US" altLang="zh-CN"/>
              <a:t>- </a:t>
            </a:r>
            <a:r>
              <a:rPr>
                <a:sym typeface="+mn-ea"/>
              </a:rPr>
              <a:t>获得该像素对应</a:t>
            </a:r>
            <a:r>
              <a:rPr lang="en-US" altLang="zh-CN">
                <a:sym typeface="+mn-ea"/>
              </a:rPr>
              <a:t>PixelBuffer</a:t>
            </a:r>
            <a:r>
              <a:rPr>
                <a:sym typeface="+mn-ea"/>
              </a:rPr>
              <a:t>的像素颜色数组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索引</a:t>
            </a:r>
            <a:br>
              <a:rPr>
                <a:sym typeface="+mn-ea"/>
              </a:rPr>
            </a:br>
            <a:r>
              <a:t>顶点着色器中输出范围为</a:t>
            </a:r>
            <a:r>
              <a:rPr lang="en-US" altLang="zh-CN"/>
              <a:t>[0,1]</a:t>
            </a:r>
            <a:r>
              <a:t>的</a:t>
            </a:r>
            <a:r>
              <a:rPr lang="en-US" altLang="zh-CN"/>
              <a:t>uv</a:t>
            </a:r>
            <a:br>
              <a:rPr lang="en-US" altLang="zh-CN"/>
            </a:br>
            <a:r>
              <a:t>片元着色器中得到插值后的</a:t>
            </a:r>
            <a:r>
              <a:rPr lang="en-US" altLang="zh-CN"/>
              <a:t>uv</a:t>
            </a:r>
            <a:r>
              <a:t>，它为该像素（片元）所占屏幕</a:t>
            </a:r>
            <a:r>
              <a:t>宽高的比例</a:t>
            </a:r>
            <a:br/>
            <a:r>
              <a:rPr>
                <a:sym typeface="+mn-ea"/>
              </a:rPr>
              <a:t>将插值后的</a:t>
            </a:r>
            <a:r>
              <a:rPr lang="en-US" altLang="zh-CN">
                <a:sym typeface="+mn-ea"/>
              </a:rPr>
              <a:t>uv</a:t>
            </a:r>
            <a:r>
              <a:rPr>
                <a:sym typeface="+mn-ea"/>
              </a:rPr>
              <a:t>转换为屏幕坐标</a:t>
            </a:r>
            <a:br>
              <a:rPr>
                <a:sym typeface="+mn-ea"/>
              </a:rPr>
            </a:br>
            <a:r>
              <a:rPr>
                <a:sym typeface="+mn-ea"/>
              </a:rPr>
              <a:t>将</a:t>
            </a:r>
            <a:r>
              <a:rPr>
                <a:sym typeface="+mn-ea"/>
              </a:rPr>
              <a:t>屏幕坐标转换为像素颜色数组的索引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在顶点着色器中：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设置</a:t>
            </a:r>
            <a:r>
              <a:rPr lang="en-US" altLang="zh-CN">
                <a:sym typeface="+mn-ea"/>
              </a:rPr>
              <a:t>full screen quad</a:t>
            </a:r>
            <a:r>
              <a:rPr>
                <a:sym typeface="+mn-ea"/>
              </a:rPr>
              <a:t>的顶点到gl_Position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输出</a:t>
            </a:r>
            <a:r>
              <a:rPr lang="en-US" altLang="zh-CN">
                <a:sym typeface="+mn-ea"/>
              </a:rPr>
              <a:t>uv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在顶点着色器中：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绘制</a:t>
            </a:r>
            <a:r>
              <a:rPr lang="en-US" altLang="zh-CN">
                <a:sym typeface="+mn-ea"/>
              </a:rPr>
              <a:t>full screen quad</a:t>
            </a:r>
            <a:br>
              <a:rPr lang="en-US" altLang="zh-CN">
                <a:sym typeface="+mn-ea"/>
              </a:rPr>
            </a:br>
            <a:r>
              <a:rPr>
                <a:sym typeface="+mn-ea"/>
              </a:rPr>
              <a:t>第一种方法：传入组成四边形的两个三角形的顶点数据，计算对应的</a:t>
            </a:r>
            <a:r>
              <a:rPr lang="en-US" altLang="zh-CN">
                <a:sym typeface="+mn-ea"/>
              </a:rPr>
              <a:t>uv</a:t>
            </a:r>
            <a:r>
              <a:rPr>
                <a:sym typeface="+mn-ea"/>
              </a:rPr>
              <a:t>并输出</a:t>
            </a:r>
            <a:br>
              <a:rPr lang="en-US" altLang="zh-CN">
                <a:sym typeface="+mn-ea"/>
              </a:rPr>
            </a:br>
            <a:r>
              <a:rPr>
                <a:sym typeface="+mn-ea"/>
              </a:rPr>
              <a:t>详见：</a:t>
            </a:r>
            <a:r>
              <a:rPr>
                <a:sym typeface="+mn-ea"/>
                <a:hlinkClick r:id="rId1" action="ppaction://hlinkfile"/>
              </a:rPr>
              <a:t>Rendering a fullscreen quad using WebGL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4" name="图片 3" descr="FullScreenQuad_第一种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0" y="3042285"/>
            <a:ext cx="3533775" cy="2886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实现整个屏幕的每个片元（像素）执行一次片元着色器</a:t>
            </a:r>
            <a:br/>
            <a:r>
              <a:rPr lang="en-US" altLang="zh-CN"/>
              <a:t>- </a:t>
            </a:r>
            <a:r>
              <a:t>绘制</a:t>
            </a:r>
            <a:r>
              <a:rPr lang="en-US" altLang="zh-CN"/>
              <a:t>full screen quad</a:t>
            </a:r>
            <a:br>
              <a:rPr lang="en-US" altLang="zh-CN"/>
            </a:br>
            <a:r>
              <a:t>第二种方法：</a:t>
            </a:r>
            <a:br/>
            <a:r>
              <a:t>不传顶点数据，只在绘制时指定要绘制</a:t>
            </a:r>
            <a:r>
              <a:rPr lang="en-US" altLang="zh-CN"/>
              <a:t>3</a:t>
            </a:r>
            <a:r>
              <a:t>个顶点；</a:t>
            </a:r>
            <a:br/>
            <a:r>
              <a:t>计算大三角形的顶点和</a:t>
            </a:r>
            <a:r>
              <a:rPr lang="en-US" altLang="zh-CN"/>
              <a:t>uv</a:t>
            </a:r>
            <a:r>
              <a:t>；</a:t>
            </a:r>
            <a:br/>
            <a:r>
              <a:t>通过裁剪得到四边形的顶点和</a:t>
            </a:r>
            <a:r>
              <a:rPr lang="en-US" altLang="zh-CN"/>
              <a:t>uv</a:t>
            </a:r>
            <a: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screen.vert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4175125"/>
            <a:ext cx="5141595" cy="1346835"/>
          </a:xfrm>
          <a:prstGeom prst="rect">
            <a:avLst/>
          </a:prstGeom>
        </p:spPr>
      </p:pic>
      <p:pic>
        <p:nvPicPr>
          <p:cNvPr id="4" name="图片 3" descr="FullScreenQuad_第二种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2297430"/>
            <a:ext cx="4152900" cy="346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screen.frag</a:t>
            </a:r>
            <a:r>
              <a:rPr>
                <a:sym typeface="+mn-ea"/>
              </a:rPr>
              <a:t>着色器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实现屏幕</a:t>
            </a: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的着色器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InitCameraJob</a:t>
            </a:r>
            <a:br>
              <a:rPr lang="en-US" altLang="zh-CN"/>
            </a:b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InitPipeline</a:t>
            </a:r>
            <a:r>
              <a:rPr>
                <a:sym typeface="+mn-ea"/>
              </a:rPr>
              <a:t>增加</a:t>
            </a:r>
            <a:r>
              <a:rPr lang="en-US" altLang="zh-CN">
                <a:sym typeface="+mn-ea"/>
              </a:rPr>
              <a:t>Job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SceneGraph数据转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75" y="1781810"/>
            <a:ext cx="3336925" cy="4398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InitPassJob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InitRayTracingPassJob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InitScreenPassJob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InitPipeline</a:t>
            </a:r>
            <a:r>
              <a:rPr>
                <a:sym typeface="+mn-ea"/>
              </a:rPr>
              <a:t>增加</a:t>
            </a:r>
            <a:r>
              <a:rPr lang="en-US" altLang="zh-CN">
                <a:sym typeface="+mn-ea"/>
              </a:rPr>
              <a:t>Job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如何设计？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如何</a:t>
            </a:r>
            <a:r>
              <a:t>实现？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RenderRayTracingPassJob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RenderScreenPassJob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RenderPipeline</a:t>
            </a:r>
            <a:r>
              <a:rPr>
                <a:sym typeface="+mn-ea"/>
              </a:rPr>
              <a:t>增加</a:t>
            </a:r>
            <a:r>
              <a:rPr lang="en-US" altLang="zh-CN">
                <a:sym typeface="+mn-ea"/>
              </a:rPr>
              <a:t>Job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如何设计？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如何实现？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action="ppaction://hlinkfile"/>
              </a:rPr>
              <a:t>WebGPU学习（六）：学习“rotatingCube”示例</a:t>
            </a:r>
            <a:endParaRPr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2" action="ppaction://hlinkfile"/>
              </a:rPr>
              <a:t>OpenGL中矩阵的行主序与列主序</a:t>
            </a:r>
            <a:endParaRPr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3" action="ppaction://hlinkfile"/>
              </a:rPr>
              <a:t>WebGPU Node Ray-Tracing规范</a:t>
            </a:r>
            <a:endParaRPr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4" action="ppaction://hlinkfile"/>
              </a:rPr>
              <a:t>NVIDIA Vulkan Ray Tracing Tutorial</a:t>
            </a:r>
            <a:endParaRPr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5" action="ppaction://hlinkfile"/>
              </a:rPr>
              <a:t>GLSL_EXT_ray_tracing</a:t>
            </a:r>
            <a:endParaRPr>
              <a:hlinkClick r:id="rId5" action="ppaction://hlinkfile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射线相交计算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坐标系说明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整体实现思路分析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回顾第三节课的设计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初步设计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配置开发环境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具体实现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坐标系说明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我们的实现代码是基于</a:t>
            </a:r>
            <a:r>
              <a:rPr>
                <a:sym typeface="+mn-ea"/>
                <a:hlinkClick r:id="rId1" action="ppaction://hlinkfile"/>
              </a:rPr>
              <a:t>WebGPU Node开源项目</a:t>
            </a:r>
            <a:r>
              <a:rPr>
                <a:sym typeface="+mn-ea"/>
              </a:rPr>
              <a:t> ，经过我的测试，我们在进行坐标系变换时可以基于</a:t>
            </a:r>
            <a:r>
              <a:rPr lang="en-US" altLang="zh-CN">
                <a:sym typeface="+mn-ea"/>
              </a:rPr>
              <a:t>OpenGL/WebGL</a:t>
            </a:r>
            <a:r>
              <a:rPr>
                <a:sym typeface="+mn-ea"/>
              </a:rPr>
              <a:t>坐标系</a:t>
            </a:r>
            <a:endParaRPr>
              <a:sym typeface="+mn-ea"/>
            </a:endParaRPr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坐标系说明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整体实现思路分析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构建场景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初始化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</a:t>
            </a:r>
            <a:br>
              <a:rPr lang="zh-CN" altLang="en-US"/>
            </a:br>
            <a:r>
              <a:rPr lang="en-US" altLang="zh-CN"/>
              <a:t>- </a:t>
            </a:r>
            <a:r>
              <a:t>光线追踪</a:t>
            </a:r>
            <a:r>
              <a:rPr lang="en-US" altLang="zh-CN"/>
              <a:t>pass</a:t>
            </a:r>
            <a:br>
              <a:rPr lang="en-US" altLang="zh-CN"/>
            </a:br>
            <a:r>
              <a:rPr lang="en-US" altLang="zh-CN"/>
              <a:t>- </a:t>
            </a:r>
            <a:r>
              <a:t>屏幕</a:t>
            </a:r>
            <a:r>
              <a:rPr lang="en-US" altLang="zh-CN"/>
              <a:t>pass</a:t>
            </a:r>
            <a:endParaRPr lang="en-US" altLang="zh-CN"/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整体步骤</a:t>
            </a:r>
            <a:endParaRPr>
              <a:sym typeface="+mn-ea"/>
            </a:endParaRPr>
          </a:p>
        </p:txBody>
      </p:sp>
      <p:pic>
        <p:nvPicPr>
          <p:cNvPr id="4" name="图片 3" descr="场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3014345"/>
            <a:ext cx="574357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演示</Application>
  <PresentationFormat>宽屏</PresentationFormat>
  <Paragraphs>209</Paragraphs>
  <Slides>48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PowerPoint 演示文稿</vt:lpstr>
      <vt:lpstr>第十一节课： 使用光线追踪管线绘制一个三角形（实现）</vt:lpstr>
      <vt:lpstr>PowerPoint 演示文稿</vt:lpstr>
      <vt:lpstr>PowerPoint 演示文稿</vt:lpstr>
      <vt:lpstr>PowerPoint 演示文稿</vt:lpstr>
      <vt:lpstr>坐标系说明</vt:lpstr>
      <vt:lpstr>坐标系说明</vt:lpstr>
      <vt:lpstr>整体实现思路分析</vt:lpstr>
      <vt:lpstr>整体步骤</vt:lpstr>
      <vt:lpstr>渲染数据</vt:lpstr>
      <vt:lpstr>回顾第三节课的设计</vt:lpstr>
      <vt:lpstr>回顾第三节课的设计</vt:lpstr>
      <vt:lpstr>回顾第三节课的设计</vt:lpstr>
      <vt:lpstr>回顾第三节课的设计</vt:lpstr>
      <vt:lpstr>初步设计</vt:lpstr>
      <vt:lpstr>初步设计</vt:lpstr>
      <vt:lpstr>初步设计</vt:lpstr>
      <vt:lpstr>配置开发环境</vt:lpstr>
      <vt:lpstr>配置开发环境</vt:lpstr>
      <vt:lpstr>具体实现</vt:lpstr>
      <vt:lpstr>构建场景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实现光线追踪pass的着色器</vt:lpstr>
      <vt:lpstr>实现屏幕pass的着色器</vt:lpstr>
      <vt:lpstr>实现屏幕pass的着色器</vt:lpstr>
      <vt:lpstr>实现屏幕pass的着色器</vt:lpstr>
      <vt:lpstr>实现屏幕pass的着色器</vt:lpstr>
      <vt:lpstr>实现屏幕pass的着色器</vt:lpstr>
      <vt:lpstr>实现屏幕pass的着色器</vt:lpstr>
      <vt:lpstr>InitPipeline增加Job</vt:lpstr>
      <vt:lpstr>InitPipeline增加Job</vt:lpstr>
      <vt:lpstr>RenderPipeline增加Job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688</cp:revision>
  <dcterms:created xsi:type="dcterms:W3CDTF">2020-12-22T12:16:00Z</dcterms:created>
  <dcterms:modified xsi:type="dcterms:W3CDTF">2021-01-19T00:25:44Z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