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527" r:id="rId3"/>
    <p:sldId id="308" r:id="rId4"/>
    <p:sldId id="391" r:id="rId5"/>
    <p:sldId id="668" r:id="rId6"/>
    <p:sldId id="369" r:id="rId7"/>
    <p:sldId id="847" r:id="rId8"/>
    <p:sldId id="848" r:id="rId9"/>
    <p:sldId id="868" r:id="rId10"/>
    <p:sldId id="869" r:id="rId11"/>
    <p:sldId id="849" r:id="rId12"/>
    <p:sldId id="850" r:id="rId13"/>
    <p:sldId id="870" r:id="rId14"/>
    <p:sldId id="851" r:id="rId15"/>
    <p:sldId id="874" r:id="rId16"/>
    <p:sldId id="852" r:id="rId17"/>
    <p:sldId id="871" r:id="rId18"/>
    <p:sldId id="872" r:id="rId19"/>
    <p:sldId id="875" r:id="rId20"/>
    <p:sldId id="876" r:id="rId21"/>
    <p:sldId id="669" r:id="rId22"/>
    <p:sldId id="670" r:id="rId23"/>
    <p:sldId id="408" r:id="rId24"/>
    <p:sldId id="314" r:id="rId25"/>
    <p:sldId id="315" r:id="rId26"/>
    <p:sldId id="367" r:id="rId27"/>
    <p:sldId id="451" r:id="rId28"/>
    <p:sldId id="829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327150" y="394970"/>
            <a:ext cx="79121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+mj-ea"/>
                <a:ea typeface="+mj-ea"/>
                <a:cs typeface="+mj-ea"/>
              </a:rPr>
              <a:t>付费报名请通过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群号：</a:t>
            </a:r>
            <a:r>
              <a:rPr lang="en-US" altLang="zh-CN" sz="3600">
                <a:latin typeface="+mj-ea"/>
                <a:ea typeface="+mj-ea"/>
                <a:cs typeface="+mj-ea"/>
              </a:rPr>
              <a:t>821514169</a:t>
            </a:r>
            <a:endParaRPr lang="en-US" altLang="zh-CN" sz="3600">
              <a:latin typeface="+mj-ea"/>
              <a:ea typeface="+mj-ea"/>
              <a:cs typeface="+mj-ea"/>
            </a:endParaRPr>
          </a:p>
          <a:p>
            <a:r>
              <a:rPr lang="zh-CN" altLang="en-US" sz="3600">
                <a:latin typeface="+mj-ea"/>
                <a:ea typeface="+mj-ea"/>
                <a:cs typeface="+mj-ea"/>
              </a:rPr>
              <a:t>或者扫下面二维码加入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群：</a:t>
            </a:r>
            <a:endParaRPr lang="zh-CN" altLang="en-US" sz="3600">
              <a:latin typeface="+mj-ea"/>
              <a:ea typeface="+mj-ea"/>
              <a:cs typeface="+mj-ea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6529070" y="2547620"/>
            <a:ext cx="543115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本课程为付费课程，一次性付费</a:t>
            </a:r>
            <a:r>
              <a:rPr lang="zh-CN" altLang="en-US" sz="2000">
                <a:solidFill>
                  <a:srgbClr val="FF0000"/>
                </a:solidFill>
              </a:rPr>
              <a:t>398元</a:t>
            </a:r>
            <a:r>
              <a:rPr lang="zh-CN" altLang="en-US"/>
              <a:t>，在线参加本班所有课程的直播，并可获得录像回放和源码资料，享受老师全程跟踪，一对一辅导，详细答疑，布置作业和批改，确保学员真正学懂！</a:t>
            </a:r>
            <a:endParaRPr lang="zh-CN" altLang="en-US"/>
          </a:p>
        </p:txBody>
      </p:sp>
      <p:pic>
        <p:nvPicPr>
          <p:cNvPr id="8" name="图片 7" descr="Wonder路径追踪离线渲染开发培训班群聊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2625" y="1657350"/>
            <a:ext cx="4229100" cy="444246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6498590" y="4366895"/>
            <a:ext cx="5492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加入</a:t>
            </a:r>
            <a:r>
              <a:rPr lang="en-US" altLang="zh-CN"/>
              <a:t>QQ</a:t>
            </a:r>
            <a:r>
              <a:rPr lang="zh-CN" altLang="en-US"/>
              <a:t>群后，请阅读群公告，并扫微信或支付宝二维码付款</a:t>
            </a:r>
            <a:r>
              <a:rPr lang="en-US" altLang="zh-CN"/>
              <a:t>~</a:t>
            </a:r>
            <a:r>
              <a:rPr lang="zh-CN" altLang="en-US"/>
              <a:t>感谢</a:t>
            </a:r>
            <a:r>
              <a:rPr lang="en-US" altLang="zh-CN"/>
              <a:t>~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  <a:endParaRPr lang="en-US" altLang="zh-CN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tags" Target="../tags/tag61.xml"/><Relationship Id="rId21" Type="http://schemas.openxmlformats.org/officeDocument/2006/relationships/image" Target="../media/image2.pn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7.xml"/><Relationship Id="rId3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9.xml"/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0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1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4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tags" Target="../tags/tag85.xml"/><Relationship Id="rId3" Type="http://schemas.openxmlformats.org/officeDocument/2006/relationships/hyperlink" Target="https://www.scratchapixel.com/lessons/3d-basic-rendering/minimal-ray-tracer-rendering-simple-shapes/ray-box-intersection" TargetMode="External"/><Relationship Id="rId2" Type="http://schemas.openxmlformats.org/officeDocument/2006/relationships/hyperlink" Target="https://www.bilibili.com/video/BV1X7411F744?p=13" TargetMode="External"/><Relationship Id="rId1" Type="http://schemas.openxmlformats.org/officeDocument/2006/relationships/hyperlink" Target="https://sites.cs.ucsb.edu/~lingqi/teaching/resources/GAMES101_Lecture_13.pdf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8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4.png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 descr="课程封面_自定义px_2021-01-07-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630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包围体积（包围盒</a:t>
            </a:r>
            <a:r>
              <a:rPr lang="zh-CN" altLang="en-US"/>
              <a:t>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包围体积（包围盒）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4390" y="1626235"/>
            <a:ext cx="7496810" cy="45313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轴对齐包围盒（</a:t>
            </a:r>
            <a:r>
              <a:rPr lang="en-US" altLang="zh-CN">
                <a:sym typeface="+mn-ea"/>
              </a:rPr>
              <a:t>AABB</a:t>
            </a:r>
            <a:r>
              <a:rPr>
                <a:sym typeface="+mn-ea"/>
              </a:rPr>
              <a:t>）</a:t>
            </a:r>
            <a:endParaRPr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7305" y="1626235"/>
            <a:ext cx="7058025" cy="44164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射线与包围盒AABB的相交计算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如何求</a:t>
            </a:r>
            <a:r>
              <a:rPr lang="en-US" altLang="zh-CN"/>
              <a:t>t</a:t>
            </a:r>
            <a:r>
              <a:t>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4270" y="1626235"/>
            <a:ext cx="7105650" cy="42570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现在考虑</a:t>
            </a:r>
            <a:r>
              <a:rPr lang="en-US" altLang="zh-CN"/>
              <a:t>2D</a:t>
            </a:r>
            <a:r>
              <a:t>的情况</a:t>
            </a:r>
            <a:br/>
            <a:r>
              <a:rPr lang="en-US" altLang="zh-CN"/>
              <a:t>- </a:t>
            </a:r>
            <a:r>
              <a:t>考虑</a:t>
            </a:r>
            <a:r>
              <a:rPr lang="en-US" altLang="zh-CN"/>
              <a:t>xy</a:t>
            </a:r>
            <a:r>
              <a:t>平面的相交情况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射线与包围盒AABB的相交计算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5580" y="2140585"/>
            <a:ext cx="4180840" cy="3952875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9015" y="2364740"/>
          <a:ext cx="1950085" cy="3665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2946400" imgH="5537200" progId="Equation.KSEE3">
                  <p:embed/>
                </p:oleObj>
              </mc:Choice>
              <mc:Fallback>
                <p:oleObj name="" r:id="rId2" imgW="2946400" imgH="553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9015" y="2364740"/>
                        <a:ext cx="1950085" cy="3665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射线不会与世界坐标系的</a:t>
            </a:r>
            <a:r>
              <a:rPr lang="en-US" altLang="zh-CN"/>
              <a:t>x</a:t>
            </a:r>
            <a:r>
              <a:t>、</a:t>
            </a:r>
            <a:r>
              <a:rPr lang="en-US" altLang="zh-CN"/>
              <a:t>y</a:t>
            </a:r>
            <a:r>
              <a:t>、</a:t>
            </a:r>
            <a:r>
              <a:rPr lang="en-US" altLang="zh-CN"/>
              <a:t>z</a:t>
            </a:r>
            <a:r>
              <a:t>轴平行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射线与包围盒AABB的相交计算</a:t>
            </a:r>
            <a:endParaRPr lang="zh-CN" altLang="en-US"/>
          </a:p>
        </p:txBody>
      </p:sp>
      <p:pic>
        <p:nvPicPr>
          <p:cNvPr id="4" name="图片 3" descr="场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2020" y="3014345"/>
            <a:ext cx="5743575" cy="2847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现在考虑</a:t>
            </a:r>
            <a:r>
              <a:rPr lang="en-US" altLang="zh-CN">
                <a:sym typeface="+mn-ea"/>
              </a:rPr>
              <a:t>xy</a:t>
            </a:r>
            <a:r>
              <a:rPr>
                <a:sym typeface="+mn-ea"/>
              </a:rPr>
              <a:t>平面的不相交情况</a:t>
            </a:r>
            <a:endParaRPr>
              <a:sym typeface="+mn-ea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射线与包围盒AABB的相交计算</a:t>
            </a:r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5675" y="2131060"/>
          <a:ext cx="3035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3035300" imgH="419100" progId="Equation.KSEE3">
                  <p:embed/>
                </p:oleObj>
              </mc:Choice>
              <mc:Fallback>
                <p:oleObj name="" r:id="rId1" imgW="3035300" imgH="419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55675" y="2131060"/>
                        <a:ext cx="30353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131060"/>
            <a:ext cx="3657600" cy="38195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现在推广到</a:t>
            </a:r>
            <a:r>
              <a:rPr lang="en-US" altLang="zh-CN">
                <a:sym typeface="+mn-ea"/>
              </a:rPr>
              <a:t>3D</a:t>
            </a:r>
            <a:r>
              <a:rPr>
                <a:sym typeface="+mn-ea"/>
              </a:rPr>
              <a:t>的情况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考虑射线与</a:t>
            </a:r>
            <a:r>
              <a:rPr lang="en-US" altLang="zh-CN">
                <a:sym typeface="+mn-ea"/>
              </a:rPr>
              <a:t>AABB</a:t>
            </a:r>
            <a:r>
              <a:rPr>
                <a:sym typeface="+mn-ea"/>
              </a:rPr>
              <a:t>的</a:t>
            </a:r>
            <a:r>
              <a:rPr lang="en-US" altLang="zh-CN">
                <a:sym typeface="+mn-ea"/>
              </a:rPr>
              <a:t>z</a:t>
            </a:r>
            <a:r>
              <a:rPr>
                <a:sym typeface="+mn-ea"/>
              </a:rPr>
              <a:t>方向的相交情况</a:t>
            </a:r>
            <a:endParaRPr>
              <a:sym typeface="+mn-ea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射线与包围盒AABB的相交计算</a:t>
            </a:r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2355" y="2333625"/>
          <a:ext cx="2519680" cy="2737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251200" imgH="3530600" progId="Equation.KSEE3">
                  <p:embed/>
                </p:oleObj>
              </mc:Choice>
              <mc:Fallback>
                <p:oleObj name="" r:id="rId1" imgW="3251200" imgH="3530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2355" y="2333625"/>
                        <a:ext cx="2519680" cy="2737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因此我们计算出了是否不相交（</a:t>
            </a:r>
            <a:r>
              <a:rPr lang="en-US" altLang="zh-CN">
                <a:sym typeface="+mn-ea"/>
              </a:rPr>
              <a:t>miss</a:t>
            </a:r>
            <a:r>
              <a:rPr>
                <a:sym typeface="+mn-ea"/>
              </a:rPr>
              <a:t>）以及如果相交的话射线</a:t>
            </a:r>
            <a:r>
              <a:rPr>
                <a:sym typeface="+mn-ea"/>
              </a:rPr>
              <a:t>的</a:t>
            </a:r>
            <a:br>
              <a:rPr>
                <a:sym typeface="+mn-ea"/>
              </a:rPr>
            </a:br>
            <a:endParaRPr>
              <a:sym typeface="+mn-ea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射线与包围盒AABB的相交计算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35850" y="1626235"/>
          <a:ext cx="939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939800" imgH="381000" progId="Equation.KSEE3">
                  <p:embed/>
                </p:oleObj>
              </mc:Choice>
              <mc:Fallback>
                <p:oleObj name="" r:id="rId1" imgW="939800" imgH="3810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35850" y="1626235"/>
                        <a:ext cx="939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p>
            <a:r>
              <a:rPr lang="zh-CN" altLang="en-US"/>
              <a:t>第十三节课：</a:t>
            </a:r>
            <a:br>
              <a:rPr lang="zh-CN" altLang="en-US"/>
            </a:br>
            <a:r>
              <a:rPr lang="zh-CN" altLang="en-US"/>
              <a:t>射线与包围盒的相交计算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为什么需要包围盒？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回答之前提出的问题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1" action="ppaction://hlinkfile"/>
              </a:rPr>
              <a:t>闫令琪-光线追踪（基本原理） 课件</a:t>
            </a:r>
            <a:endParaRPr>
              <a:sym typeface="+mn-ea"/>
              <a:hlinkClick r:id="rId1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2" action="ppaction://hlinkfile"/>
              </a:rPr>
              <a:t>闫令琪-光线追踪（基本原理） 录像</a:t>
            </a:r>
            <a:endParaRPr>
              <a:sym typeface="+mn-ea"/>
              <a:hlinkClick r:id="rId2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hlinkClick r:id="rId3" tooltip="" action="ppaction://hlinkfile"/>
              </a:rPr>
              <a:t>Ray-Box Intersection</a:t>
            </a:r>
          </a:p>
        </p:txBody>
      </p:sp>
    </p:spTree>
    <p:custDataLst>
      <p:tags r:id="rId4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  <a:r>
              <a:rPr>
                <a:sym typeface="+mn-ea"/>
              </a:rPr>
              <a:t>无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加速结构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下节课预告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第十二节课：射线与表面的相交计算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为什么需要包围盒？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性能挑战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包围体积（包围盒）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射线与包围盒AABB的相交计算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性能挑战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性能挑战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95375" y="1626235"/>
            <a:ext cx="9848850" cy="44672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性能挑战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7575" y="1654175"/>
            <a:ext cx="7816215" cy="45256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性能挑战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0260" y="1626235"/>
            <a:ext cx="8030845" cy="44767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8.xml><?xml version="1.0" encoding="utf-8"?>
<p:tagLst xmlns:p="http://schemas.openxmlformats.org/presentationml/2006/main">
  <p:tag name="KSO_WM_UNIT_PLACING_PICTURE_USER_VIEWPORT" val="{&quot;height&quot;:7035,&quot;width&quot;:15510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WPS 演示</Application>
  <PresentationFormat>宽屏</PresentationFormat>
  <Paragraphs>67</Paragraphs>
  <Slides>27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Arial Unicode MS</vt:lpstr>
      <vt:lpstr>Office 主题​​</vt:lpstr>
      <vt:lpstr>Equation.KSEE3</vt:lpstr>
      <vt:lpstr>Equation.KSEE3</vt:lpstr>
      <vt:lpstr>Equation.KSEE3</vt:lpstr>
      <vt:lpstr>Equation.KSEE3</vt:lpstr>
      <vt:lpstr>PowerPoint 演示文稿</vt:lpstr>
      <vt:lpstr>第十三节课：加速结构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性能挑战</vt:lpstr>
      <vt:lpstr>性能挑战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射线与包围盒AABB的相交计算</vt:lpstr>
      <vt:lpstr>射线与包围盒AABB的相交计算</vt:lpstr>
      <vt:lpstr>射线与包围盒AABB的相交计算</vt:lpstr>
      <vt:lpstr>PowerPoint 演示文稿</vt:lpstr>
      <vt:lpstr>回答之前提出的问题</vt:lpstr>
      <vt:lpstr>PowerPoint 演示文稿</vt:lpstr>
      <vt:lpstr>PowerPoint 演示文稿</vt:lpstr>
      <vt:lpstr>PowerPoint 演示文稿</vt:lpstr>
      <vt:lpstr>下节课预告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</cp:lastModifiedBy>
  <cp:revision>775</cp:revision>
  <dcterms:created xsi:type="dcterms:W3CDTF">2020-12-22T12:16:00Z</dcterms:created>
  <dcterms:modified xsi:type="dcterms:W3CDTF">2021-01-27T12:47:42Z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