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307" r:id="rId3"/>
    <p:sldId id="308" r:id="rId5"/>
    <p:sldId id="391" r:id="rId6"/>
    <p:sldId id="636" r:id="rId7"/>
    <p:sldId id="567" r:id="rId8"/>
    <p:sldId id="653" r:id="rId9"/>
    <p:sldId id="654" r:id="rId10"/>
    <p:sldId id="655" r:id="rId11"/>
    <p:sldId id="659" r:id="rId12"/>
    <p:sldId id="662" r:id="rId13"/>
    <p:sldId id="687" r:id="rId14"/>
    <p:sldId id="663" r:id="rId15"/>
    <p:sldId id="661" r:id="rId16"/>
    <p:sldId id="660" r:id="rId17"/>
    <p:sldId id="686" r:id="rId18"/>
    <p:sldId id="682" r:id="rId19"/>
    <p:sldId id="683" r:id="rId20"/>
    <p:sldId id="684" r:id="rId21"/>
    <p:sldId id="707" r:id="rId22"/>
    <p:sldId id="708" r:id="rId23"/>
    <p:sldId id="709" r:id="rId24"/>
    <p:sldId id="710" r:id="rId25"/>
    <p:sldId id="711" r:id="rId26"/>
    <p:sldId id="730" r:id="rId27"/>
    <p:sldId id="717" r:id="rId28"/>
    <p:sldId id="713" r:id="rId29"/>
    <p:sldId id="729" r:id="rId30"/>
    <p:sldId id="718" r:id="rId31"/>
    <p:sldId id="715" r:id="rId32"/>
    <p:sldId id="716" r:id="rId33"/>
    <p:sldId id="757" r:id="rId34"/>
    <p:sldId id="719" r:id="rId35"/>
    <p:sldId id="720" r:id="rId36"/>
    <p:sldId id="721" r:id="rId37"/>
    <p:sldId id="731" r:id="rId38"/>
    <p:sldId id="754" r:id="rId39"/>
    <p:sldId id="758" r:id="rId40"/>
    <p:sldId id="756" r:id="rId41"/>
    <p:sldId id="726" r:id="rId42"/>
    <p:sldId id="727" r:id="rId43"/>
    <p:sldId id="728" r:id="rId44"/>
    <p:sldId id="540" r:id="rId45"/>
    <p:sldId id="541" r:id="rId46"/>
    <p:sldId id="314" r:id="rId47"/>
    <p:sldId id="315" r:id="rId48"/>
    <p:sldId id="515" r:id="rId49"/>
    <p:sldId id="367" r:id="rId50"/>
    <p:sldId id="31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2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59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1.xml"/><Relationship Id="rId7" Type="http://schemas.openxmlformats.org/officeDocument/2006/relationships/image" Target="../media/image17.png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3.xml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5.xml"/><Relationship Id="rId11" Type="http://schemas.openxmlformats.org/officeDocument/2006/relationships/image" Target="../media/image27.png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8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5.w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wmf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2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3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0.xml"/><Relationship Id="rId1" Type="http://schemas.openxmlformats.org/officeDocument/2006/relationships/hyperlink" Target="https://www.bilibili.com/video/BV18K4y177Jb" TargetMode="Externa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4.wmf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9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67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6.png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4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1.xml"/><Relationship Id="rId1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70.wmf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3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3.wmf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5.png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6.xml"/><Relationship Id="rId10" Type="http://schemas.openxmlformats.org/officeDocument/2006/relationships/image" Target="../media/image81.wmf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7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7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7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113.xml"/><Relationship Id="rId2" Type="http://schemas.openxmlformats.org/officeDocument/2006/relationships/hyperlink" Target="https://www.bilibili.com/video/BV1X7411F744?p=15" TargetMode="External"/><Relationship Id="rId1" Type="http://schemas.openxmlformats.org/officeDocument/2006/relationships/hyperlink" Target="https://www.bilibili.com/video/BV1aK411G7KZ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的每个值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都关联着一个概率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对于离散的随机变量而言，第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个值为     ，对应的概率为</a:t>
            </a: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对于骰子的离散</a:t>
            </a:r>
            <a:r>
              <a:rPr>
                <a:sym typeface="+mn-ea"/>
              </a:rPr>
              <a:t>随机变量，每个值的概率为？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概率有下面的性质：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全班</a:t>
            </a:r>
            <a:r>
              <a:rPr>
                <a:sym typeface="+mn-ea"/>
              </a:rPr>
              <a:t>直接回答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概率密度函数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0" y="1518285"/>
            <a:ext cx="2295525" cy="20764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0905" y="2073275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41300" imgH="381000" progId="Equation.KSEE3">
                  <p:embed/>
                </p:oleObj>
              </mc:Choice>
              <mc:Fallback>
                <p:oleObj name="" r:id="rId3" imgW="2413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0905" y="2073275"/>
                        <a:ext cx="24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7180" y="20732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79400" imgH="381000" progId="Equation.KSEE3">
                  <p:embed/>
                </p:oleObj>
              </mc:Choice>
              <mc:Fallback>
                <p:oleObj name="" r:id="rId5" imgW="279400" imgH="381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7180" y="2073275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1240" y="3277870"/>
          <a:ext cx="1066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066800" imgH="1270000" progId="Equation.KSEE3">
                  <p:embed/>
                </p:oleObj>
              </mc:Choice>
              <mc:Fallback>
                <p:oleObj name="" r:id="rId7" imgW="1066800" imgH="1270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1240" y="3277870"/>
                        <a:ext cx="10668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随机变量所有可能值组成的概率分布函数称为概率密度函数（英文名简称为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离散的</a:t>
            </a:r>
            <a:r>
              <a:rPr>
                <a:sym typeface="+mn-ea"/>
              </a:rPr>
              <a:t>概率密度函数如下图所示：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对于骰子的离散</a:t>
            </a:r>
            <a:r>
              <a:rPr>
                <a:sym typeface="+mn-ea"/>
              </a:rPr>
              <a:t>随机变量，概率密度函数为？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全班直接回答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概率密度函数</a:t>
            </a:r>
            <a:endParaRPr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3560" y="1993265"/>
            <a:ext cx="2646680" cy="1922780"/>
          </a:xfrm>
          <a:prstGeom prst="rect">
            <a:avLst/>
          </a:prstGeom>
        </p:spPr>
      </p:pic>
      <p:pic>
        <p:nvPicPr>
          <p:cNvPr id="5" name="图片 4" descr="骰子的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65" y="3337560"/>
            <a:ext cx="3038475" cy="2752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对于连续的随机变量而言，某一个值</a:t>
            </a:r>
            <a:r>
              <a:rPr>
                <a:sym typeface="+mn-ea"/>
              </a:rPr>
              <a:t>为   ，对应的概率为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概率有下面的性质：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连续的</a:t>
            </a:r>
            <a:r>
              <a:rPr>
                <a:sym typeface="+mn-ea"/>
              </a:rPr>
              <a:t>概率密度函数如下图所示：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概率密度函数</a:t>
            </a:r>
            <a:endParaRPr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4890" y="1626235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66700" imgH="419100" progId="Equation.KSEE3">
                  <p:embed/>
                </p:oleObj>
              </mc:Choice>
              <mc:Fallback>
                <p:oleObj name="" r:id="rId1" imgW="2667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4890" y="1626235"/>
                        <a:ext cx="266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7335" y="1664335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09600" imgH="342900" progId="Equation.KSEE3">
                  <p:embed/>
                </p:oleObj>
              </mc:Choice>
              <mc:Fallback>
                <p:oleObj name="" r:id="rId3" imgW="609600" imgH="342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7335" y="1664335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390" y="2470785"/>
          <a:ext cx="1663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663700" imgH="1041400" progId="Equation.KSEE3">
                  <p:embed/>
                </p:oleObj>
              </mc:Choice>
              <mc:Fallback>
                <p:oleObj name="" r:id="rId5" imgW="1663700" imgH="1041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8390" y="2470785"/>
                        <a:ext cx="16637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416935"/>
            <a:ext cx="2495550" cy="12096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累积分布函数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对于连续的随机变量而言，累积分布函数          的定义是所有随机数中小于或等于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的随机变量的概率的积分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所以累</a:t>
            </a:r>
            <a:r>
              <a:rPr>
                <a:sym typeface="+mn-ea"/>
              </a:rPr>
              <a:t>积</a:t>
            </a:r>
            <a:r>
              <a:rPr>
                <a:sym typeface="+mn-ea"/>
              </a:rPr>
              <a:t>分布函数是一个递增的函数。如下图所示，概率密度函数                                               ，</a:t>
            </a:r>
            <a:br>
              <a:rPr>
                <a:sym typeface="+mn-ea"/>
              </a:rPr>
            </a:br>
            <a:r>
              <a:rPr>
                <a:sym typeface="+mn-ea"/>
              </a:rPr>
              <a:t>累</a:t>
            </a:r>
            <a:r>
              <a:rPr>
                <a:sym typeface="+mn-ea"/>
              </a:rPr>
              <a:t>积</a:t>
            </a:r>
            <a:r>
              <a:rPr>
                <a:sym typeface="+mn-ea"/>
              </a:rPr>
              <a:t>分布函数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主问题：什么是累积分布函数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2347595"/>
          <a:ext cx="356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568700" imgH="596900" progId="Equation.KSEE3">
                  <p:embed/>
                </p:oleObj>
              </mc:Choice>
              <mc:Fallback>
                <p:oleObj name="" r:id="rId1" imgW="3568700" imgH="596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425" y="2347595"/>
                        <a:ext cx="3568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5083" y="1702435"/>
          <a:ext cx="63436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634365" imgH="342900" progId="Equation.KSEE3">
                  <p:embed/>
                </p:oleObj>
              </mc:Choice>
              <mc:Fallback>
                <p:oleObj name="" r:id="rId3" imgW="634365" imgH="342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083" y="1702435"/>
                        <a:ext cx="63436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3646170"/>
            <a:ext cx="5800725" cy="253365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6655" y="2830513"/>
          <a:ext cx="34290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3429000" imgH="405765" progId="Equation.KSEE3">
                  <p:embed/>
                </p:oleObj>
              </mc:Choice>
              <mc:Fallback>
                <p:oleObj name="" r:id="rId6" imgW="34290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6655" y="2830513"/>
                        <a:ext cx="34290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9670" y="3225483"/>
          <a:ext cx="2857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2857500" imgH="405765" progId="Equation.KSEE3">
                  <p:embed/>
                </p:oleObj>
              </mc:Choice>
              <mc:Fallback>
                <p:oleObj name="" r:id="rId8" imgW="28575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9670" y="3225483"/>
                        <a:ext cx="2857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连续的随机变量的概率密度函数具有下面的性质：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主问题：什么是累</a:t>
            </a:r>
            <a:r>
              <a:rPr>
                <a:sym typeface="+mn-ea"/>
              </a:rPr>
              <a:t>积</a:t>
            </a:r>
            <a:r>
              <a:rPr>
                <a:sym typeface="+mn-ea"/>
              </a:rPr>
              <a:t>分布函数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9505" y="2051050"/>
          <a:ext cx="165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0" imgH="711200" progId="Equation.KSEE3">
                  <p:embed/>
                </p:oleObj>
              </mc:Choice>
              <mc:Fallback>
                <p:oleObj name="" r:id="rId1" imgW="16510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9505" y="2051050"/>
                        <a:ext cx="1651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对于连续的随机变量而言，累积分布函数          的定义是：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按照</a:t>
            </a:r>
            <a:r>
              <a:rPr>
                <a:sym typeface="+mn-ea"/>
              </a:rPr>
              <a:t>累积分布函数的定义，</a:t>
            </a:r>
            <a:r>
              <a:rPr>
                <a:sym typeface="+mn-ea"/>
              </a:rPr>
              <a:t>随机变量的值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落于区间</a:t>
            </a:r>
            <a:r>
              <a:rPr lang="en-US" altLang="zh-CN">
                <a:sym typeface="+mn-ea"/>
              </a:rPr>
              <a:t>[a,b]</a:t>
            </a:r>
            <a:r>
              <a:rPr>
                <a:sym typeface="+mn-ea"/>
              </a:rPr>
              <a:t>的概率是多少？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对于离散的随机变量而言，累积分布函数      的定义是什么？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对于骰子的离散</a:t>
            </a:r>
            <a:r>
              <a:rPr>
                <a:sym typeface="+mn-ea"/>
              </a:rPr>
              <a:t>随机变量，累积分布函数</a:t>
            </a:r>
            <a:r>
              <a:rPr>
                <a:sym typeface="+mn-ea"/>
              </a:rPr>
              <a:t>为？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主问题：什么是累积分布函数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5975" y="2894965"/>
          <a:ext cx="3540125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4291965" imgH="1511300" progId="Equation.KSEE3">
                  <p:embed/>
                </p:oleObj>
              </mc:Choice>
              <mc:Fallback>
                <p:oleObj name="" r:id="rId1" imgW="4291965" imgH="151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5975" y="2894965"/>
                        <a:ext cx="3540125" cy="124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6353" y="3861435"/>
          <a:ext cx="3168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16865" imgH="381000" progId="Equation.KSEE3">
                  <p:embed/>
                </p:oleObj>
              </mc:Choice>
              <mc:Fallback>
                <p:oleObj name="" r:id="rId3" imgW="316865" imgH="381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6353" y="3861435"/>
                        <a:ext cx="3168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215" y="1971040"/>
          <a:ext cx="356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568700" imgH="596900" progId="Equation.KSEE3">
                  <p:embed/>
                </p:oleObj>
              </mc:Choice>
              <mc:Fallback>
                <p:oleObj name="" r:id="rId5" imgW="3568700" imgH="596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215" y="1971040"/>
                        <a:ext cx="3568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5083" y="1702435"/>
          <a:ext cx="63436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634365" imgH="342900" progId="Equation.KSEE3">
                  <p:embed/>
                </p:oleObj>
              </mc:Choice>
              <mc:Fallback>
                <p:oleObj name="" r:id="rId7" imgW="634365" imgH="342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083" y="1702435"/>
                        <a:ext cx="63436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4242435"/>
          <a:ext cx="128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282700" imgH="812800" progId="Equation.KSEE3">
                  <p:embed/>
                </p:oleObj>
              </mc:Choice>
              <mc:Fallback>
                <p:oleObj name="" r:id="rId9" imgW="1282700" imgH="812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2685" y="4242435"/>
                        <a:ext cx="12827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骰子的c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7860" y="4321810"/>
            <a:ext cx="2386330" cy="246126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对于在区间</a:t>
            </a:r>
            <a:r>
              <a:rPr lang="en-US" altLang="zh-CN">
                <a:sym typeface="+mn-ea"/>
              </a:rPr>
              <a:t>[a,b]</a:t>
            </a:r>
            <a:r>
              <a:rPr>
                <a:sym typeface="+mn-ea"/>
              </a:rPr>
              <a:t>上均匀分布的随机变量，它的概率密度函数是什么？</a:t>
            </a:r>
            <a:r>
              <a:rPr>
                <a:sym typeface="+mn-ea"/>
              </a:rPr>
              <a:t>累积</a:t>
            </a:r>
            <a:r>
              <a:rPr>
                <a:sym typeface="+mn-ea"/>
              </a:rPr>
              <a:t>分布函数是什么？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开始测试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测试题</a:t>
            </a:r>
            <a:r>
              <a:rPr>
                <a:sym typeface="+mn-ea"/>
              </a:rPr>
              <a:t>：计算均匀分布的概率密度函数和</a:t>
            </a:r>
            <a:r>
              <a:rPr>
                <a:sym typeface="+mn-ea"/>
              </a:rPr>
              <a:t>累积</a:t>
            </a:r>
            <a:r>
              <a:rPr>
                <a:sym typeface="+mn-ea"/>
              </a:rPr>
              <a:t>分布函数</a:t>
            </a:r>
            <a:endParaRPr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4435" y="2934970"/>
            <a:ext cx="4163060" cy="207518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5365" y="2660650"/>
          <a:ext cx="20193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2019300" imgH="2349500" progId="Equation.KSEE3">
                  <p:embed/>
                </p:oleObj>
              </mc:Choice>
              <mc:Fallback>
                <p:oleObj name="" r:id="rId2" imgW="2019300" imgH="2349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5365" y="2660650"/>
                        <a:ext cx="2019300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4908" y="2787650"/>
          <a:ext cx="200596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2005965" imgH="2222500" progId="Equation.KSEE3">
                  <p:embed/>
                </p:oleObj>
              </mc:Choice>
              <mc:Fallback>
                <p:oleObj name="" r:id="rId4" imgW="2005965" imgH="2222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4908" y="2787650"/>
                        <a:ext cx="200596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期望和方差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从哪两个方面来描述随机变量</a:t>
            </a:r>
            <a:r>
              <a:rPr>
                <a:sym typeface="+mn-ea"/>
              </a:rPr>
              <a:t>多个</a:t>
            </a:r>
            <a:r>
              <a:rPr>
                <a:sym typeface="+mn-ea"/>
              </a:rPr>
              <a:t>值的数字特征？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两个人在射箭，每个人各射了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次，分布记录了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</a:t>
            </a:r>
            <a:r>
              <a:rPr>
                <a:sym typeface="+mn-ea"/>
              </a:rPr>
              <a:t>射中的环数。请问</a:t>
            </a:r>
            <a:r>
              <a:rPr>
                <a:sym typeface="+mn-ea"/>
              </a:rPr>
              <a:t>从哪两个方面来判断谁的射术更好？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A:7 9 5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B:10 8 3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</a:t>
            </a:r>
            <a:r>
              <a:rPr>
                <a:sym typeface="+mn-ea"/>
              </a:rPr>
              <a:t>学习期望和方差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975" y="2338705"/>
            <a:ext cx="2525395" cy="2180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95" y="2384425"/>
            <a:ext cx="2786380" cy="2563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4870" y="4822825"/>
            <a:ext cx="2561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、平均数（期望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、相对于</a:t>
            </a:r>
            <a:r>
              <a:rPr lang="zh-CN" altLang="en-US"/>
              <a:t>平均数的平均偏离程度（标准差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89925" y="5050155"/>
            <a:ext cx="3677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A:</a:t>
            </a:r>
            <a:r>
              <a:rPr lang="zh-CN" altLang="en-US"/>
              <a:t>平均数</a:t>
            </a:r>
            <a:r>
              <a:rPr lang="en-US" altLang="zh-CN"/>
              <a:t>=7 </a:t>
            </a:r>
            <a:r>
              <a:rPr lang="zh-CN" altLang="en-US">
                <a:sym typeface="+mn-ea"/>
              </a:rPr>
              <a:t>平均偏离程度</a:t>
            </a:r>
            <a:r>
              <a:rPr lang="en-US" altLang="zh-CN">
                <a:sym typeface="+mn-ea"/>
              </a:rPr>
              <a:t>=4/3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B:</a:t>
            </a:r>
            <a:r>
              <a:rPr lang="zh-CN" altLang="en-US">
                <a:sym typeface="+mn-ea"/>
              </a:rPr>
              <a:t>平均数</a:t>
            </a:r>
            <a:r>
              <a:rPr lang="en-US" altLang="zh-CN">
                <a:sym typeface="+mn-ea"/>
              </a:rPr>
              <a:t>=7 </a:t>
            </a:r>
            <a:r>
              <a:rPr lang="zh-CN" altLang="en-US">
                <a:sym typeface="+mn-ea"/>
              </a:rPr>
              <a:t>平均偏离程度</a:t>
            </a:r>
            <a:r>
              <a:rPr lang="en-US" altLang="zh-CN">
                <a:sym typeface="+mn-ea"/>
              </a:rPr>
              <a:t>=8/3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比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更稳定，射术更好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3158" y="4519295"/>
          <a:ext cx="214566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145665" imgH="812800" progId="Equation.KSEE3">
                  <p:embed/>
                </p:oleObj>
              </mc:Choice>
              <mc:Fallback>
                <p:oleObj name="" r:id="rId3" imgW="2145665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158" y="4519295"/>
                        <a:ext cx="214566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8030" y="5332095"/>
          <a:ext cx="353949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4291965" imgH="812800" progId="Equation.KSEE3">
                  <p:embed/>
                </p:oleObj>
              </mc:Choice>
              <mc:Fallback>
                <p:oleObj name="" r:id="rId5" imgW="4291965" imgH="812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8030" y="5332095"/>
                        <a:ext cx="353949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第十九节课：</a:t>
            </a:r>
            <a:br>
              <a:rPr lang="zh-CN" altLang="en-US"/>
            </a:br>
            <a:r>
              <a:rPr lang="zh-CN" altLang="en-US"/>
              <a:t>概率论基础与蒙特卡罗积分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对于离散随机变量，假设其值   对应的采样概率为    ，则该随机变量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的期望，又称为均值，为：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平均数是期望的估计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对于骰子的离散随机变量，期望为？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主问题：什么是期望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7320" y="1626235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41300" imgH="381000" progId="Equation.KSEE3">
                  <p:embed/>
                </p:oleObj>
              </mc:Choice>
              <mc:Fallback>
                <p:oleObj name="" r:id="rId1" imgW="2413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7320" y="1626235"/>
                        <a:ext cx="24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6300" y="16262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3" imgW="279400" imgH="381000" progId="Equation.KSEE3">
                  <p:embed/>
                </p:oleObj>
              </mc:Choice>
              <mc:Fallback>
                <p:oleObj name="" r:id="rId3" imgW="279400" imgH="381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6300" y="1626235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007235"/>
          <a:ext cx="1841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5" imgW="1841500" imgH="812800" progId="Equation.KSEE3">
                  <p:embed/>
                </p:oleObj>
              </mc:Choice>
              <mc:Fallback>
                <p:oleObj name="" r:id="rId5" imgW="1841500" imgH="812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45" y="2007235"/>
                        <a:ext cx="1841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1250" y="3276283"/>
          <a:ext cx="3581400" cy="200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581400" imgH="2005965" progId="Equation.KSEE3">
                  <p:embed/>
                </p:oleObj>
              </mc:Choice>
              <mc:Fallback>
                <p:oleObj name="" r:id="rId7" imgW="3581400" imgH="20059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1250" y="3276283"/>
                        <a:ext cx="3581400" cy="200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3392805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1905000" imgH="368300" progId="Equation.KSEE3">
                  <p:embed/>
                </p:oleObj>
              </mc:Choice>
              <mc:Fallback>
                <p:oleObj name="" r:id="rId9" imgW="1905000" imgH="368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245" y="3392805"/>
                        <a:ext cx="1905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对于连续随机变量，其期望为：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主问题：什么是期望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085" y="2023110"/>
          <a:ext cx="233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596900" progId="Equation.KSEE3">
                  <p:embed/>
                </p:oleObj>
              </mc:Choice>
              <mc:Fallback>
                <p:oleObj name="" r:id="rId1" imgW="2336800" imgH="596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1085" y="2023110"/>
                        <a:ext cx="23368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无意识的统计规律定理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随机变量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的函数（解释一下这是什么意思）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已知随机变量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的概率分布</a:t>
            </a:r>
            <a:r>
              <a:rPr lang="en-US" altLang="zh-CN">
                <a:sym typeface="+mn-ea"/>
              </a:rPr>
              <a:t>p(x)</a:t>
            </a:r>
            <a:br>
              <a:rPr lang="en-US" altLang="zh-CN">
                <a:sym typeface="+mn-ea"/>
              </a:rPr>
            </a:br>
            <a:r>
              <a:rPr>
                <a:sym typeface="+mn-ea"/>
              </a:rPr>
              <a:t>那么随机变量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的期望是多少呢？</a:t>
            </a:r>
            <a:br>
              <a:rPr>
                <a:sym typeface="+mn-ea"/>
              </a:rPr>
            </a:b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主问题：什么是期望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9165" y="1915160"/>
          <a:ext cx="121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19200" imgH="812800" progId="Equation.KSEE3">
                  <p:embed/>
                </p:oleObj>
              </mc:Choice>
              <mc:Fallback>
                <p:oleObj name="" r:id="rId1" imgW="1219200" imgH="812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165" y="1915160"/>
                        <a:ext cx="1219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065" y="3130550"/>
          <a:ext cx="402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025900" imgH="596900" progId="Equation.KSEE3">
                  <p:embed/>
                </p:oleObj>
              </mc:Choice>
              <mc:Fallback>
                <p:oleObj name="" r:id="rId3" imgW="4025900" imgH="596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065" y="3130550"/>
                        <a:ext cx="40259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相对于期望的平均偏离程度称为标准差：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由于涉及绝对值不便于计算，所以使用该期望的平方，即为方差（表示为          </a:t>
            </a:r>
            <a:r>
              <a:rPr>
                <a:sym typeface="+mn-ea"/>
              </a:rPr>
              <a:t>）：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对于离散随机变量，其方差为：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对于连续随机变量，其方差为：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平均偏离程度是标准差的估计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主问题：什么是方差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2058988"/>
          <a:ext cx="20955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095500" imgH="405765" progId="Equation.KSEE3">
                  <p:embed/>
                </p:oleObj>
              </mc:Choice>
              <mc:Fallback>
                <p:oleObj name="" r:id="rId1" imgW="2095500" imgH="4057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3465" y="2058988"/>
                        <a:ext cx="20955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2907983"/>
          <a:ext cx="2501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501900" imgH="405765" progId="Equation.KSEE3">
                  <p:embed/>
                </p:oleObj>
              </mc:Choice>
              <mc:Fallback>
                <p:oleObj name="" r:id="rId3" imgW="2501900" imgH="4057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465" y="2907983"/>
                        <a:ext cx="2501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3784283"/>
          <a:ext cx="27051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2705100" imgH="634365" progId="Equation.KSEE3">
                  <p:embed/>
                </p:oleObj>
              </mc:Choice>
              <mc:Fallback>
                <p:oleObj name="" r:id="rId5" imgW="2705100" imgH="6343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3465" y="3784283"/>
                        <a:ext cx="27051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4667885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3048000" imgH="508000" progId="Equation.KSEE3">
                  <p:embed/>
                </p:oleObj>
              </mc:Choice>
              <mc:Fallback>
                <p:oleObj name="" r:id="rId7" imgW="3048000" imgH="508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3465" y="4667885"/>
                        <a:ext cx="3048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6575" y="2565400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9" imgW="723900" imgH="342900" progId="Equation.KSEE3">
                  <p:embed/>
                </p:oleObj>
              </mc:Choice>
              <mc:Fallback>
                <p:oleObj name="" r:id="rId9" imgW="723900" imgH="3429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6575" y="2565400"/>
                        <a:ext cx="723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465" y="5581015"/>
          <a:ext cx="236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1" imgW="2362200" imgH="342900" progId="Equation.KSEE3">
                  <p:embed/>
                </p:oleObj>
              </mc:Choice>
              <mc:Fallback>
                <p:oleObj name="" r:id="rId11" imgW="2362200" imgH="342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3465" y="5581015"/>
                        <a:ext cx="2362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方差具有下面的性质：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、若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是常数，则：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意思是如果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是常数</a:t>
            </a:r>
            <a:r>
              <a:rPr>
                <a:sym typeface="+mn-ea"/>
              </a:rPr>
              <a:t>，那么方差为</a:t>
            </a:r>
            <a:r>
              <a:rPr lang="en-US" altLang="zh-CN">
                <a:sym typeface="+mn-ea"/>
              </a:rPr>
              <a:t>0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、若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是常数，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为随机变量，则：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主问题：什么是方差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635" y="201168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130300" imgH="342900" progId="Equation.KSEE3">
                  <p:embed/>
                </p:oleObj>
              </mc:Choice>
              <mc:Fallback>
                <p:oleObj name="" r:id="rId1" imgW="1130300" imgH="342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635" y="2011680"/>
                        <a:ext cx="1130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5530" y="2949258"/>
          <a:ext cx="2209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3" imgW="2209800" imgH="405765" progId="Equation.KSEE3">
                  <p:embed/>
                </p:oleObj>
              </mc:Choice>
              <mc:Fallback>
                <p:oleObj name="" r:id="rId3" imgW="2209800" imgH="405765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530" y="2949258"/>
                        <a:ext cx="22098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3445" y="237363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90500" imgH="203200" progId="Equation.KSEE3">
                  <p:embed/>
                </p:oleObj>
              </mc:Choice>
              <mc:Fallback>
                <p:oleObj name="" r:id="rId5" imgW="190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445" y="2373630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大数定律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如果随机变量的每个值对应的事件相互独立（即1个事件的发生概率不依赖于另一个事件），而且每个值服从相同的分布，那么这样的随机变量</a:t>
            </a:r>
            <a:r>
              <a:rPr>
                <a:sym typeface="+mn-ea"/>
              </a:rPr>
              <a:t>称为</a:t>
            </a:r>
            <a:r>
              <a:rPr sz="2000" b="1">
                <a:sym typeface="+mn-ea"/>
              </a:rPr>
              <a:t>独立同分布</a:t>
            </a:r>
            <a:r>
              <a:rPr>
                <a:sym typeface="+mn-ea"/>
              </a:rPr>
              <a:t>的随机变量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骰子的随机变量、人的身高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假设每个人没有血缘关系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的随机变量是独立同分布的吗？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如果抛骰子时，</a:t>
            </a:r>
            <a:r>
              <a:rPr>
                <a:sym typeface="+mn-ea"/>
              </a:rPr>
              <a:t>要两次抛的和大于8才算为有效结果，其余的不算，那么它的随机变量是独立同分布的吗？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如果抛骰子时，第一次抛一个6面的骰子，第二次抛一个正12面体的骰子</a:t>
            </a:r>
            <a:r>
              <a:rPr>
                <a:sym typeface="+mn-ea"/>
              </a:rPr>
              <a:t>，那么它的随机变量是独立同分布的吗？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大数定律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可以对独立同分布的随机变量采样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个值，将它们的和去</a:t>
            </a:r>
            <a:r>
              <a:rPr>
                <a:sym typeface="+mn-ea"/>
              </a:rPr>
              <a:t>除以采样的数量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，即得到该随机变量的期望的一个估计，即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大数定律告诉我们，当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为无穷大时，我们可以确定随机变量的统计平均值趋近于期望的值，即：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主问题：什么是</a:t>
            </a:r>
            <a:r>
              <a:rPr>
                <a:sym typeface="+mn-ea"/>
              </a:rPr>
              <a:t>大数定律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3625" y="2330450"/>
          <a:ext cx="2451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451100" imgH="812800" progId="Equation.KSEE3">
                  <p:embed/>
                </p:oleObj>
              </mc:Choice>
              <mc:Fallback>
                <p:oleObj name="" r:id="rId1" imgW="2451100" imgH="812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3625" y="2330450"/>
                        <a:ext cx="2451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3625" y="3813810"/>
          <a:ext cx="238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387600" imgH="812800" progId="Equation.KSEE3">
                  <p:embed/>
                </p:oleObj>
              </mc:Choice>
              <mc:Fallback>
                <p:oleObj name="" r:id="rId3" imgW="2387600" imgH="812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25" y="3813810"/>
                        <a:ext cx="2387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蒙特卡洛积分推导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用数值分析的方法计算积分有哪两个问题？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提示：从性能、概率分布两方面回答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为什么要对积分使用蒙特卡洛方法进行</a:t>
            </a:r>
            <a:r>
              <a:rPr>
                <a:sym typeface="+mn-ea"/>
              </a:rPr>
              <a:t>估计？</a:t>
            </a:r>
            <a:endParaRPr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9445" y="3270250"/>
            <a:ext cx="4942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因此要使用概率论相关的</a:t>
            </a:r>
            <a:r>
              <a:rPr lang="zh-CN">
                <a:sym typeface="+mn-ea"/>
              </a:rPr>
              <a:t>蒙特卡洛</a:t>
            </a:r>
            <a:r>
              <a:rPr>
                <a:sym typeface="+mn-ea"/>
              </a:rPr>
              <a:t>方法来</a:t>
            </a:r>
            <a:r>
              <a:rPr lang="zh-CN">
                <a:sym typeface="+mn-ea"/>
              </a:rPr>
              <a:t>估计</a:t>
            </a:r>
            <a:r>
              <a:rPr>
                <a:sym typeface="+mn-ea"/>
              </a:rPr>
              <a:t>积分！</a:t>
            </a:r>
            <a:endParaRPr>
              <a:sym typeface="+mn-ea"/>
            </a:endParaRPr>
          </a:p>
          <a:p>
            <a:br>
              <a:rPr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第十八节课：用数值分析的方法计算积分</a:t>
            </a:r>
            <a:br>
              <a:rPr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ym typeface="+mn-ea"/>
              </a:rPr>
              <a:t>如何用数值分析的方法求解定积分和多重积分</a:t>
            </a:r>
            <a:r>
              <a:rPr>
                <a:sym typeface="+mn-ea"/>
              </a:rPr>
              <a:t>？</a:t>
            </a:r>
            <a:br>
              <a:rPr>
                <a:solidFill>
                  <a:schemeClr val="tx1"/>
                </a:solidFill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开始回答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自学</a:t>
            </a:r>
            <a:br>
              <a:rPr>
                <a:solidFill>
                  <a:schemeClr val="tx1"/>
                </a:solidFill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sym typeface="+mn-ea"/>
              </a:rPr>
              <a:t>- </a:t>
            </a:r>
            <a:r>
              <a:rPr>
                <a:solidFill>
                  <a:schemeClr val="tx1"/>
                </a:solidFill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olidFill>
                  <a:schemeClr val="tx1"/>
                </a:solidFill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如何使用蒙特卡洛方法估计积分                         ？（假设该积分的随机变量是独立同分布的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、使用期望的无意识的统计规律定理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、使用大数定律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、使用换元法，使用                             代替被积函数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</a:t>
            </a:r>
            <a:r>
              <a:rPr>
                <a:sym typeface="+mn-ea"/>
              </a:rPr>
              <a:t>使用蒙特卡洛方法估计积分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0845" y="1488440"/>
          <a:ext cx="171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714500" imgH="596900" progId="Equation.KSEE3">
                  <p:embed/>
                </p:oleObj>
              </mc:Choice>
              <mc:Fallback>
                <p:oleObj name="" r:id="rId1" imgW="1714500" imgH="5969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0845" y="1488440"/>
                        <a:ext cx="17145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9340" y="2322830"/>
          <a:ext cx="414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140200" imgH="596900" progId="Equation.KSEE3">
                  <p:embed/>
                </p:oleObj>
              </mc:Choice>
              <mc:Fallback>
                <p:oleObj name="" r:id="rId3" imgW="4140200" imgH="596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340" y="2322830"/>
                        <a:ext cx="41402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3625" y="3152140"/>
          <a:ext cx="2451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5" imgW="2451100" imgH="812800" progId="Equation.KSEE3">
                  <p:embed/>
                </p:oleObj>
              </mc:Choice>
              <mc:Fallback>
                <p:oleObj name="" r:id="rId5" imgW="2451100" imgH="812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3625" y="3152140"/>
                        <a:ext cx="2451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2470" y="3885565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7" imgW="2070100" imgH="342900" progId="Equation.KSEE3">
                  <p:embed/>
                </p:oleObj>
              </mc:Choice>
              <mc:Fallback>
                <p:oleObj name="" r:id="rId7" imgW="2070100" imgH="3429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2470" y="3885565"/>
                        <a:ext cx="2070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9" imgW="914400" imgH="368300" progId="Equation.KSEE3">
                  <p:embed/>
                </p:oleObj>
              </mc:Choice>
              <mc:Fallback>
                <p:oleObj name="" r:id="rId9" imgW="914400" imgH="3683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8665" y="2931795"/>
          <a:ext cx="4569460" cy="249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4876800" imgH="2667000" progId="Equation.KSEE3">
                  <p:embed/>
                </p:oleObj>
              </mc:Choice>
              <mc:Fallback>
                <p:oleObj name="" r:id="rId11" imgW="4876800" imgH="2667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8665" y="2931795"/>
                        <a:ext cx="4569460" cy="249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蒙特卡洛方法积分公式为：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被积函数         中的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         是什么？     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主问题：如何使用蒙特卡洛方法估计积分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6163" y="1994853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895600" imgH="825500" progId="Equation.KSEE3">
                  <p:embed/>
                </p:oleObj>
              </mc:Choice>
              <mc:Fallback>
                <p:oleObj name="" r:id="rId1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6163" y="1994853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6435" y="3003550"/>
          <a:ext cx="59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596900" imgH="342900" progId="Equation.KSEE3">
                  <p:embed/>
                </p:oleObj>
              </mc:Choice>
              <mc:Fallback>
                <p:oleObj name="" r:id="rId3" imgW="596900" imgH="342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6435" y="3003550"/>
                        <a:ext cx="596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6480" y="3406140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41300" imgH="381000" progId="Equation.KSEE3">
                  <p:embed/>
                </p:oleObj>
              </mc:Choice>
              <mc:Fallback>
                <p:oleObj name="" r:id="rId5" imgW="241300" imgH="381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480" y="3406140"/>
                        <a:ext cx="24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8380" y="3843020"/>
          <a:ext cx="67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673100" imgH="381000" progId="Equation.KSEE3">
                  <p:embed/>
                </p:oleObj>
              </mc:Choice>
              <mc:Fallback>
                <p:oleObj name="" r:id="rId7" imgW="6731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8380" y="3843020"/>
                        <a:ext cx="673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985" y="384302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685800" imgH="381000" progId="Equation.KSEE3">
                  <p:embed/>
                </p:oleObj>
              </mc:Choice>
              <mc:Fallback>
                <p:oleObj name="" r:id="rId9" imgW="6858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6985" y="3843020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251325" y="3037840"/>
            <a:ext cx="350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随机变量的值，也就是随机数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79065" y="3458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个随机数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11015" y="3855720"/>
            <a:ext cx="325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被积函数对应第</a:t>
            </a:r>
            <a:r>
              <a:rPr lang="en-US" altLang="zh-CN"/>
              <a:t>i</a:t>
            </a:r>
            <a:r>
              <a:rPr lang="zh-CN" altLang="en-US"/>
              <a:t>个随机数的值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86420" y="3826510"/>
            <a:ext cx="3185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概率密度函数对应第</a:t>
            </a:r>
            <a:r>
              <a:rPr lang="en-US" altLang="zh-CN"/>
              <a:t>i</a:t>
            </a:r>
            <a:r>
              <a:rPr lang="zh-CN" altLang="en-US"/>
              <a:t>个随机数的值，即</a:t>
            </a:r>
            <a:r>
              <a:rPr lang="zh-CN" altLang="en-US"/>
              <a:t>概率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我们定义  的估计值为     ，即：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该估计的期望是多少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主问题：如何使用蒙特卡洛方法估计积分</a:t>
            </a:r>
            <a:endParaRPr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390" y="2083753"/>
          <a:ext cx="185674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981200" imgH="825500" progId="Equation.KSEE3">
                  <p:embed/>
                </p:oleObj>
              </mc:Choice>
              <mc:Fallback>
                <p:oleObj name="" r:id="rId1" imgW="19812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8390" y="2083753"/>
                        <a:ext cx="185674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443" y="1626235"/>
          <a:ext cx="3168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3" imgW="316865" imgH="381000" progId="Equation.KSEE3">
                  <p:embed/>
                </p:oleObj>
              </mc:Choice>
              <mc:Fallback>
                <p:oleObj name="" r:id="rId3" imgW="316865" imgH="3810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443" y="1626235"/>
                        <a:ext cx="3168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70" y="1969135"/>
            <a:ext cx="2869565" cy="291084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1510" y="170243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6" imgW="190500" imgH="266700" progId="Equation.KSEE3">
                  <p:embed/>
                </p:oleObj>
              </mc:Choice>
              <mc:Fallback>
                <p:oleObj name="" r:id="rId6" imgW="190500" imgH="2667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1510" y="1702435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67125" y="3106420"/>
            <a:ext cx="2096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由此可看出该估计可以用作</a:t>
            </a:r>
            <a:r>
              <a:rPr lang="en-US" altLang="zh-CN"/>
              <a:t>I</a:t>
            </a:r>
            <a:r>
              <a:rPr lang="zh-CN" altLang="en-US"/>
              <a:t>的近似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390" y="3329940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8" imgW="1193800" imgH="381000" progId="Equation.KSEE3">
                  <p:embed/>
                </p:oleObj>
              </mc:Choice>
              <mc:Fallback>
                <p:oleObj name="" r:id="rId8" imgW="1193800" imgH="3810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8390" y="3329940"/>
                        <a:ext cx="1193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该估计的方差是多少？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主问题：如何使用蒙特卡洛方法估计积分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7690" y="1469390"/>
          <a:ext cx="3482975" cy="47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1" imgW="4508500" imgH="6096000" progId="Equation.KSEE3">
                  <p:embed/>
                </p:oleObj>
              </mc:Choice>
              <mc:Fallback>
                <p:oleObj name="" r:id="rId1" imgW="4508500" imgH="60960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7690" y="1469390"/>
                        <a:ext cx="3482975" cy="47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" y="2031048"/>
          <a:ext cx="339090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390900" imgH="774065" progId="Equation.KSEE3">
                  <p:embed/>
                </p:oleObj>
              </mc:Choice>
              <mc:Fallback>
                <p:oleObj name="" r:id="rId3" imgW="3390900" imgH="774065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2031048"/>
                        <a:ext cx="339090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根据方差可以看出，随着    的增加，方差会【降低？增加？</a:t>
            </a:r>
            <a:r>
              <a:rPr>
                <a:sym typeface="+mn-ea"/>
              </a:rPr>
              <a:t>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由于标准差    对应</a:t>
            </a:r>
            <a:r>
              <a:rPr>
                <a:sym typeface="+mn-ea"/>
              </a:rPr>
              <a:t>估计的误差（</a:t>
            </a:r>
            <a:r>
              <a:rPr>
                <a:sym typeface="+mn-ea"/>
              </a:rPr>
              <a:t>估计的误差即为之前讲的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平均偏离程度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平均偏离程度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又是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标准差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的估计</a:t>
            </a:r>
            <a:r>
              <a:rPr>
                <a:sym typeface="+mn-ea"/>
              </a:rPr>
              <a:t>）</a:t>
            </a:r>
            <a:r>
              <a:rPr>
                <a:sym typeface="+mn-ea"/>
              </a:rPr>
              <a:t>，因此</a:t>
            </a:r>
            <a:r>
              <a:rPr>
                <a:sym typeface="+mn-ea"/>
              </a:rPr>
              <a:t>随着      的增加，估计的误差</a:t>
            </a:r>
            <a:r>
              <a:rPr>
                <a:sym typeface="+mn-ea"/>
              </a:rPr>
              <a:t>会【降低？增加？】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r>
              <a:rPr>
                <a:sym typeface="+mn-ea"/>
              </a:rPr>
              <a:t>（直接回答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主问题：如何使用蒙特卡洛方法估计积分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9810" y="1625918"/>
          <a:ext cx="339090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1" imgW="3390900" imgH="774065" progId="Equation.KSEE3">
                  <p:embed/>
                </p:oleObj>
              </mc:Choice>
              <mc:Fallback>
                <p:oleObj name="" r:id="rId1" imgW="3390900" imgH="774065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810" y="1625918"/>
                        <a:ext cx="339090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8210" y="3079115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3" imgW="241300" imgH="203200" progId="Equation.KSEE3">
                  <p:embed/>
                </p:oleObj>
              </mc:Choice>
              <mc:Fallback>
                <p:oleObj name="" r:id="rId3" imgW="241300" imgH="2032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8210" y="3079115"/>
                        <a:ext cx="241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4350" y="3282315"/>
          <a:ext cx="508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5" imgW="508000" imgH="342900" progId="Equation.KSEE3">
                  <p:embed/>
                </p:oleObj>
              </mc:Choice>
              <mc:Fallback>
                <p:oleObj name="" r:id="rId5" imgW="508000" imgH="3429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4350" y="3282315"/>
                        <a:ext cx="508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9980" y="1600200"/>
          <a:ext cx="369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695700" imgH="825500" progId="Equation.KSEE3">
                  <p:embed/>
                </p:oleObj>
              </mc:Choice>
              <mc:Fallback>
                <p:oleObj name="" r:id="rId7" imgW="3695700" imgH="8255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9980" y="1600200"/>
                        <a:ext cx="36957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7420" y="2586355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292100" imgH="279400" progId="Equation.KSEE3">
                  <p:embed/>
                </p:oleObj>
              </mc:Choice>
              <mc:Fallback>
                <p:oleObj name="" r:id="rId9" imgW="292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7420" y="2586355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使用两倍的采样数量能减少一半的误差吗？四倍呢？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例如：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N=4</a:t>
            </a:r>
            <a:r>
              <a:rPr>
                <a:sym typeface="+mn-ea"/>
              </a:rPr>
              <a:t>时，                                                        </a:t>
            </a:r>
            <a:r>
              <a:rPr lang="en-US" altLang="zh-CN">
                <a:sym typeface="+mn-ea"/>
              </a:rPr>
              <a:t>N=8</a:t>
            </a:r>
            <a:r>
              <a:rPr>
                <a:sym typeface="+mn-ea"/>
              </a:rPr>
              <a:t>时，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N=16</a:t>
            </a:r>
            <a:r>
              <a:rPr>
                <a:sym typeface="+mn-ea"/>
              </a:rPr>
              <a:t>时，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主问题：如何使用蒙特卡洛方法估计积分</a:t>
            </a:r>
            <a:endParaRPr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470" y="1626235"/>
          <a:ext cx="369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695700" imgH="825500" progId="Equation.KSEE3">
                  <p:embed/>
                </p:oleObj>
              </mc:Choice>
              <mc:Fallback>
                <p:oleObj name="" r:id="rId1" imgW="3695700" imgH="8255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3470" y="1626235"/>
                        <a:ext cx="36957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8670" y="2987675"/>
          <a:ext cx="345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3454400" imgH="825500" progId="Equation.KSEE3">
                  <p:embed/>
                </p:oleObj>
              </mc:Choice>
              <mc:Fallback>
                <p:oleObj name="" r:id="rId3" imgW="3454400" imgH="8255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670" y="2987675"/>
                        <a:ext cx="34544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8670" y="3813175"/>
          <a:ext cx="34671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467100" imgH="2501900" progId="Equation.KSEE3">
                  <p:embed/>
                </p:oleObj>
              </mc:Choice>
              <mc:Fallback>
                <p:oleObj name="" r:id="rId5" imgW="3467100" imgH="25019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670" y="3813175"/>
                        <a:ext cx="3467100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6135" y="2870835"/>
          <a:ext cx="3860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860800" imgH="2552700" progId="Equation.KSEE3">
                  <p:embed/>
                </p:oleObj>
              </mc:Choice>
              <mc:Fallback>
                <p:oleObj name="" r:id="rId7" imgW="3860800" imgH="25527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6135" y="2870835"/>
                        <a:ext cx="38608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89170" y="5748020"/>
            <a:ext cx="4973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所以说该方法（蒙特卡洛方法）的最大的问题是估计逼近正确结果的速度</a:t>
            </a:r>
            <a:r>
              <a:rPr>
                <a:solidFill>
                  <a:srgbClr val="FF0000"/>
                </a:solidFill>
                <a:sym typeface="+mn-ea"/>
              </a:rPr>
              <a:t>非常慢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65825" y="1716405"/>
            <a:ext cx="488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所以两倍的采样数量只能减少不到</a:t>
            </a:r>
            <a:r>
              <a:rPr lang="en-US" altLang="zh-CN"/>
              <a:t>1/3</a:t>
            </a:r>
            <a:r>
              <a:rPr lang="zh-CN" altLang="en-US"/>
              <a:t>的误差；四倍的采样数量才能减少一半的误差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能使用蒙特卡洛方法计算渲染方程的积分吗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669925" y="1634490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渲染方程中积分的被积函数是什么？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</a:t>
            </a:r>
            <a:r>
              <a:rPr>
                <a:sym typeface="+mn-ea"/>
              </a:rPr>
              <a:t>是什么</a:t>
            </a:r>
            <a:r>
              <a:rPr>
                <a:sym typeface="+mn-ea"/>
              </a:rPr>
              <a:t>？该随机变量是</a:t>
            </a:r>
            <a:r>
              <a:rPr>
                <a:sym typeface="+mn-ea"/>
              </a:rPr>
              <a:t>独立同分布的吗？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能使用蒙特卡洛方法计算渲染方程的积分吗？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蒙特卡洛方法使用了大数定律，要求随机变量是独立同分布的。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1289050"/>
            <a:ext cx="5542915" cy="709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80" y="1998345"/>
            <a:ext cx="4125595" cy="2419350"/>
          </a:xfrm>
          <a:prstGeom prst="rect">
            <a:avLst/>
          </a:prstGeom>
        </p:spPr>
      </p:pic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4025" y="4855845"/>
          <a:ext cx="421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216400" imgH="381000" progId="Equation.KSEE3">
                  <p:embed/>
                </p:oleObj>
              </mc:Choice>
              <mc:Fallback>
                <p:oleObj name="" r:id="rId3" imgW="42164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4855845"/>
                        <a:ext cx="4216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038465" y="4855845"/>
            <a:ext cx="3272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随机变量是入射方向（入射的立体角）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能使用蒙特卡洛方法计算渲染方程的积分吗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669925" y="1634490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蒙特卡洛方法积分公式为：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被积函数</a:t>
            </a:r>
            <a:r>
              <a:rPr>
                <a:sym typeface="+mn-ea"/>
              </a:rPr>
              <a:t>中随机数 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         是什么？           是什么？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1289050"/>
            <a:ext cx="5542915" cy="709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80" y="2219325"/>
            <a:ext cx="4125595" cy="241935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300" y="344805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723900" imgH="381000" progId="Equation.KSEE3">
                  <p:embed/>
                </p:oleObj>
              </mc:Choice>
              <mc:Fallback>
                <p:oleObj name="" r:id="rId3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300" y="344805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344805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23900" imgH="381000" progId="Equation.KSEE3">
                  <p:embed/>
                </p:oleObj>
              </mc:Choice>
              <mc:Fallback>
                <p:oleObj name="" r:id="rId5" imgW="7239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060" y="3448050"/>
                        <a:ext cx="723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2983" y="2164398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895600" imgH="825500" progId="Equation.KSEE3">
                  <p:embed/>
                </p:oleObj>
              </mc:Choice>
              <mc:Fallback>
                <p:oleObj name="" r:id="rId7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2983" y="2164398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4960" y="2948305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9" imgW="292100" imgH="381000" progId="Equation.KSEE3">
                  <p:embed/>
                </p:oleObj>
              </mc:Choice>
              <mc:Fallback>
                <p:oleObj name="" r:id="rId9" imgW="292100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4960" y="2948305"/>
                        <a:ext cx="29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蒙特卡洛方法可以归纳为哪些步骤？</a:t>
            </a:r>
            <a:br>
              <a:rPr>
                <a:sym typeface="+mn-ea"/>
              </a:rPr>
            </a:b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能使用蒙特卡洛方法计算渲染方程的积分吗？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835" y="4202430"/>
            <a:ext cx="3619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、首先对一个满足某种概率分布的随机数进行采样；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、使用该采样值     计算              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的值，这称为该样本的贡献值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、最后对所有采样点计算的值求平均值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7405" y="4528185"/>
          <a:ext cx="71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711200" imgH="787400" progId="Equation.KSEE3">
                  <p:embed/>
                </p:oleObj>
              </mc:Choice>
              <mc:Fallback>
                <p:oleObj name="" r:id="rId1" imgW="711200" imgH="7874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7405" y="4528185"/>
                        <a:ext cx="711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6670" y="4777105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241300" imgH="381000" progId="Equation.KSEE3">
                  <p:embed/>
                </p:oleObj>
              </mc:Choice>
              <mc:Fallback>
                <p:oleObj name="" r:id="rId3" imgW="241300" imgH="3810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6670" y="4777105"/>
                        <a:ext cx="24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860" y="1965008"/>
          <a:ext cx="185674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981200" imgH="825500" progId="Equation.KSEE3">
                  <p:embed/>
                </p:oleObj>
              </mc:Choice>
              <mc:Fallback>
                <p:oleObj name="" r:id="rId5" imgW="19812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8860" y="1965008"/>
                        <a:ext cx="185674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使用蒙特卡洛方法计算积分             ，假设被积函数</a:t>
            </a:r>
            <a:r>
              <a:rPr>
                <a:sym typeface="+mn-ea"/>
              </a:rPr>
              <a:t>在定义域内均匀分布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执行代码（</a:t>
            </a:r>
            <a:r>
              <a:rPr lang="en-US" altLang="zh-CN">
                <a:sym typeface="+mn-ea"/>
              </a:rPr>
              <a:t>node .\solve_integration\monte\index.js</a:t>
            </a:r>
            <a:r>
              <a:rPr>
                <a:sym typeface="+mn-ea"/>
              </a:rPr>
              <a:t>），将该结果与使用数值分析方法计算的结果进行比较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>
                <a:sym typeface="+mn-ea"/>
              </a:rPr>
              <a:t>因为是均匀分布，那么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为一个常数。如何计算</a:t>
            </a:r>
            <a:r>
              <a:rPr lang="en-US" altLang="zh-CN">
                <a:sym typeface="+mn-ea"/>
              </a:rPr>
              <a:t>pdf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积分的真实结果应该为</a:t>
            </a:r>
            <a:r>
              <a:rPr lang="en-US" altLang="zh-CN">
                <a:sym typeface="+mn-ea"/>
              </a:rPr>
              <a:t>2.666666666...</a:t>
            </a:r>
            <a:r>
              <a:rPr>
                <a:sym typeface="+mn-ea"/>
              </a:rPr>
              <a:t>，比较两者计算结果相对于真实结果的偏差；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给出程序代码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</a:t>
            </a:r>
            <a:r>
              <a:rPr>
                <a:sym typeface="+mn-ea"/>
              </a:rPr>
              <a:t>使用蒙特卡洛方法计算积分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8408" y="1557020"/>
          <a:ext cx="8629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62965" imgH="596900" progId="Equation.KSEE3">
                  <p:embed/>
                </p:oleObj>
              </mc:Choice>
              <mc:Fallback>
                <p:oleObj name="" r:id="rId1" imgW="862965" imgH="59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8408" y="1557020"/>
                        <a:ext cx="8629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能用本课学习的数值分析的方法计算渲染方程中的积分吗？该方法有什么性能问题吗？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渲染方程中的积分计算</a:t>
            </a:r>
            <a:r>
              <a:rPr>
                <a:sym typeface="+mn-ea"/>
              </a:rPr>
              <a:t>的空间为半球面，因此是二</a:t>
            </a:r>
            <a:r>
              <a:rPr>
                <a:sym typeface="+mn-ea"/>
              </a:rPr>
              <a:t>重积分，需要计算</a:t>
            </a:r>
            <a:r>
              <a:rPr lang="en-US" altLang="zh-CN">
                <a:sym typeface="+mn-ea"/>
              </a:rPr>
              <a:t>N*N</a:t>
            </a:r>
            <a:r>
              <a:rPr>
                <a:sym typeface="+mn-ea"/>
              </a:rPr>
              <a:t>次！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   - </a:t>
            </a:r>
            <a:r>
              <a:rPr>
                <a:sym typeface="+mn-ea"/>
              </a:rPr>
              <a:t>为什么是二重积分而不是三重积分？</a:t>
            </a:r>
            <a:endParaRPr>
              <a:sym typeface="+mn-ea"/>
            </a:endParaRPr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纠正第十八节课的错误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181225"/>
            <a:ext cx="5542915" cy="709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40" y="3542030"/>
            <a:ext cx="4125595" cy="2419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光线追踪图形学课程（</a:t>
            </a:r>
            <a:r>
              <a:rPr lang="en-US" altLang="zh-CN">
                <a:sym typeface="+mn-ea"/>
                <a:hlinkClick r:id="rId1" action="ppaction://hlinkfile"/>
              </a:rPr>
              <a:t>8</a:t>
            </a:r>
            <a:r>
              <a:rPr>
                <a:sym typeface="+mn-ea"/>
                <a:hlinkClick r:id="rId1" action="ppaction://hlinkfile"/>
              </a:rPr>
              <a:t>）：“蒙托卡洛积分”推导与重要性采样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《全局光照技术：从离线到实时渲染》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tooltip="" action="ppaction://hlinkfile"/>
              </a:rPr>
              <a:t>闫令琪-光线追踪（辐射度量学、渲染方程与全局光照）录像</a:t>
            </a:r>
            <a:endParaRPr>
              <a:sym typeface="+mn-ea"/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2" tooltip="" action="ppaction://hlinkfile"/>
              </a:rPr>
              <a:t>概率论10 方差与标准差</a:t>
            </a:r>
            <a:endParaRPr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采样和重要性采样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数值分析的方法假定积分的被积函数在定义域中均匀分布。如对于定积分                ，我们假定</a:t>
            </a:r>
            <a:r>
              <a:rPr lang="en-US" altLang="zh-CN">
                <a:sym typeface="+mn-ea"/>
              </a:rPr>
              <a:t>f(x)</a:t>
            </a:r>
            <a:r>
              <a:rPr>
                <a:sym typeface="+mn-ea"/>
              </a:rPr>
              <a:t>在定义域</a:t>
            </a:r>
            <a:r>
              <a:rPr lang="en-US" altLang="zh-CN">
                <a:sym typeface="+mn-ea"/>
              </a:rPr>
              <a:t>[a,b]</a:t>
            </a:r>
            <a:r>
              <a:rPr>
                <a:sym typeface="+mn-ea"/>
              </a:rPr>
              <a:t>中均匀分布，因此在定义域</a:t>
            </a:r>
            <a:r>
              <a:rPr lang="en-US" altLang="zh-CN">
                <a:sym typeface="+mn-ea"/>
              </a:rPr>
              <a:t>[a,b]</a:t>
            </a:r>
            <a:r>
              <a:rPr>
                <a:sym typeface="+mn-ea"/>
              </a:rPr>
              <a:t>中均匀</a:t>
            </a:r>
            <a:r>
              <a:rPr>
                <a:sym typeface="+mn-ea"/>
              </a:rPr>
              <a:t>分成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份来进行计算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在渲染方程中，积分的被积函数是什么？被积函数在定义域（半球）内是均匀分布的</a:t>
            </a:r>
            <a:r>
              <a:rPr>
                <a:sym typeface="+mn-ea"/>
              </a:rPr>
              <a:t>吗？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对于非均匀分布的</a:t>
            </a:r>
            <a:r>
              <a:rPr>
                <a:sym typeface="+mn-ea"/>
              </a:rPr>
              <a:t>被积函数的积分和均匀分布的被积函数的积分，哪个用数值分析的方法来计算收敛得更快？为什么？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2295" y="1567815"/>
          <a:ext cx="115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55700" imgH="596900" progId="Equation.KSEE3">
                  <p:embed/>
                </p:oleObj>
              </mc:Choice>
              <mc:Fallback>
                <p:oleObj name="" r:id="rId1" imgW="11557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02295" y="1567815"/>
                        <a:ext cx="11557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84420" y="4763135"/>
            <a:ext cx="4942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因此要使用概率论相关的方法来计算积分！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需要学习概率论基础和蒙特卡洛积分推导</a:t>
            </a:r>
            <a:br>
              <a:rPr>
                <a:sym typeface="+mn-ea"/>
              </a:rPr>
            </a:b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概率论基础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随机变量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概率密度函数（英文名简称为</a:t>
            </a:r>
            <a:r>
              <a:rPr lang="en-US" altLang="zh-CN"/>
              <a:t>PDF</a:t>
            </a:r>
            <a:r>
              <a:t>）</a:t>
            </a:r>
            <a:br/>
            <a:r>
              <a:rPr lang="en-US" altLang="zh-CN"/>
              <a:t>- </a:t>
            </a:r>
            <a:r>
              <a:t>累积分布函数（英文名简称为</a:t>
            </a:r>
            <a:r>
              <a:rPr lang="en-US" altLang="zh-CN"/>
              <a:t>CDF</a:t>
            </a:r>
            <a:r>
              <a:t>）</a:t>
            </a:r>
            <a:br/>
            <a:r>
              <a:rPr lang="en-US" altLang="zh-CN"/>
              <a:t>- </a:t>
            </a:r>
            <a:r>
              <a:t>期望</a:t>
            </a:r>
            <a:br/>
            <a:r>
              <a:rPr lang="en-US" altLang="zh-CN"/>
              <a:t>- </a:t>
            </a:r>
            <a:r>
              <a:t>方差</a:t>
            </a:r>
            <a:br/>
            <a:r>
              <a:rPr lang="en-US" altLang="zh-CN"/>
              <a:t>- </a:t>
            </a:r>
            <a:r>
              <a:t>大数定律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蒙特卡洛积分推导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随机变量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甩一个骰子，会有哪几个结果？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这些结果在一定范围内是随机发生的，称为随机事件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在数学上用随机变量来表示随机事件，随机变量用大写字母表示，如</a:t>
            </a: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随机变量将某一集合内的随机事件映射到一个数值的几何，因此随机变量是【函数】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随机变量的值用小写字母表示，如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，称为随机数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随机变量可以是离散或者连续的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对于骰子而言，它的随机变量是离散的。</a:t>
            </a:r>
            <a:r>
              <a:rPr>
                <a:sym typeface="+mn-ea"/>
              </a:rPr>
              <a:t>它的值的集合为？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全班</a:t>
            </a:r>
            <a:r>
              <a:rPr>
                <a:sym typeface="+mn-ea"/>
              </a:rPr>
              <a:t>直接回答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什么是随机变量</a:t>
            </a: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0" y="1518285"/>
            <a:ext cx="2295525" cy="20764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0455" y="3416935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25600" imgH="342900" progId="Equation.KSEE3">
                  <p:embed/>
                </p:oleObj>
              </mc:Choice>
              <mc:Fallback>
                <p:oleObj name="" r:id="rId3" imgW="16256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455" y="3416935"/>
                        <a:ext cx="1625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概率密度函数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UNIT_PLACING_PICTURE_USER_VIEWPORT" val="{&quot;height&quot;:3270,&quot;width&quot;:3615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UNIT_PLACING_PICTURE_USER_VIEWPORT" val="{&quot;height&quot;:3270,&quot;width&quot;:361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3947</Words>
  <Application>WPS 演示</Application>
  <PresentationFormat>宽屏</PresentationFormat>
  <Paragraphs>361</Paragraphs>
  <Slides>48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77</vt:i4>
      </vt:variant>
      <vt:variant>
        <vt:lpstr>幻灯片标题</vt:lpstr>
      </vt:variant>
      <vt:variant>
        <vt:i4>48</vt:i4>
      </vt:variant>
    </vt:vector>
  </HeadingPairs>
  <TitlesOfParts>
    <vt:vector size="131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第十九节课： 概率论基础与蒙特卡罗积分 </vt:lpstr>
      <vt:lpstr>PowerPoint 演示文稿</vt:lpstr>
      <vt:lpstr>纠正第十八节课的错误</vt:lpstr>
      <vt:lpstr>为什么要学习本课？</vt:lpstr>
      <vt:lpstr>PowerPoint 演示文稿</vt:lpstr>
      <vt:lpstr>随机变量</vt:lpstr>
      <vt:lpstr>主问题：什么是随机变量</vt:lpstr>
      <vt:lpstr>概率密度函数</vt:lpstr>
      <vt:lpstr>主问题：什么是概率密度函数</vt:lpstr>
      <vt:lpstr>主问题：什么是概率密度函数</vt:lpstr>
      <vt:lpstr>主问题：什么是概率密度函数</vt:lpstr>
      <vt:lpstr>累积分布函数</vt:lpstr>
      <vt:lpstr>主问题：什么是累积分布函数</vt:lpstr>
      <vt:lpstr>主问题：什么是累积分布函数</vt:lpstr>
      <vt:lpstr>主问题：什么是累积分布函数</vt:lpstr>
      <vt:lpstr>测试题：计算均匀分布的概率密度函数和累积分布函数</vt:lpstr>
      <vt:lpstr>期望和方差</vt:lpstr>
      <vt:lpstr>为什么要学习期望和方差？</vt:lpstr>
      <vt:lpstr>主问题：什么是期望</vt:lpstr>
      <vt:lpstr>主问题：什么是期望</vt:lpstr>
      <vt:lpstr>主问题：什么是期望</vt:lpstr>
      <vt:lpstr>主问题：什么是方差</vt:lpstr>
      <vt:lpstr>主问题：什么是方差</vt:lpstr>
      <vt:lpstr>大数定律</vt:lpstr>
      <vt:lpstr>主问题：什么是大数定律</vt:lpstr>
      <vt:lpstr>主问题：什么是大数定律</vt:lpstr>
      <vt:lpstr>蒙特卡洛积分推导</vt:lpstr>
      <vt:lpstr>为什么要对积分使用蒙特卡洛方法进行估计？</vt:lpstr>
      <vt:lpstr>主问题：如何使用蒙特卡洛方法估计积分</vt:lpstr>
      <vt:lpstr>主问题：如何使用蒙特卡洛方法估计积分</vt:lpstr>
      <vt:lpstr>主问题：如何使用蒙特卡洛方法估计积分</vt:lpstr>
      <vt:lpstr>主问题：如何使用蒙特卡洛方法估计积分</vt:lpstr>
      <vt:lpstr>主问题：如何使用蒙特卡洛方法估计积分</vt:lpstr>
      <vt:lpstr>主问题：如何使用蒙特卡洛方法估计积分</vt:lpstr>
      <vt:lpstr>主问题：能使用蒙特卡洛方法计算渲染方程的积分吗</vt:lpstr>
      <vt:lpstr>主问题：能使用蒙特卡洛方法计算渲染方程的积分吗</vt:lpstr>
      <vt:lpstr>结学</vt:lpstr>
      <vt:lpstr>任务：使用蒙特卡洛方法计算积分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953</cp:revision>
  <dcterms:created xsi:type="dcterms:W3CDTF">2020-12-22T12:16:00Z</dcterms:created>
  <dcterms:modified xsi:type="dcterms:W3CDTF">2021-03-15T11:51:23Z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