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handoutMasterIdLst>
    <p:handoutMasterId r:id="rId38"/>
  </p:handoutMasterIdLst>
  <p:sldIdLst>
    <p:sldId id="527" r:id="rId3"/>
    <p:sldId id="308" r:id="rId4"/>
    <p:sldId id="391" r:id="rId5"/>
    <p:sldId id="668" r:id="rId6"/>
    <p:sldId id="369" r:id="rId7"/>
    <p:sldId id="800" r:id="rId8"/>
    <p:sldId id="801" r:id="rId9"/>
    <p:sldId id="802" r:id="rId10"/>
    <p:sldId id="803" r:id="rId11"/>
    <p:sldId id="805" r:id="rId12"/>
    <p:sldId id="806" r:id="rId13"/>
    <p:sldId id="807" r:id="rId14"/>
    <p:sldId id="814" r:id="rId15"/>
    <p:sldId id="826" r:id="rId16"/>
    <p:sldId id="827" r:id="rId17"/>
    <p:sldId id="815" r:id="rId18"/>
    <p:sldId id="817" r:id="rId19"/>
    <p:sldId id="818" r:id="rId20"/>
    <p:sldId id="819" r:id="rId21"/>
    <p:sldId id="820" r:id="rId22"/>
    <p:sldId id="821" r:id="rId23"/>
    <p:sldId id="816" r:id="rId24"/>
    <p:sldId id="822" r:id="rId25"/>
    <p:sldId id="808" r:id="rId26"/>
    <p:sldId id="809" r:id="rId27"/>
    <p:sldId id="823" r:id="rId28"/>
    <p:sldId id="669" r:id="rId29"/>
    <p:sldId id="670" r:id="rId30"/>
    <p:sldId id="408" r:id="rId31"/>
    <p:sldId id="314" r:id="rId32"/>
    <p:sldId id="315" r:id="rId33"/>
    <p:sldId id="367" r:id="rId34"/>
    <p:sldId id="451" r:id="rId35"/>
    <p:sldId id="829"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03" d="100"/>
          <a:sy n="103" d="100"/>
        </p:scale>
        <p:origin x="144" y="61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tags" Target="../tags/tag1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 name="文本框 5"/>
          <p:cNvSpPr txBox="1"/>
          <p:nvPr userDrawn="1"/>
        </p:nvSpPr>
        <p:spPr>
          <a:xfrm>
            <a:off x="1327150" y="394970"/>
            <a:ext cx="7912100" cy="1198880"/>
          </a:xfrm>
          <a:prstGeom prst="rect">
            <a:avLst/>
          </a:prstGeom>
          <a:noFill/>
        </p:spPr>
        <p:txBody>
          <a:bodyPr wrap="none" rtlCol="0">
            <a:spAutoFit/>
          </a:bodyPr>
          <a:p>
            <a:r>
              <a:rPr lang="zh-CN" altLang="en-US" sz="3600">
                <a:latin typeface="+mj-ea"/>
                <a:ea typeface="+mj-ea"/>
                <a:cs typeface="+mj-ea"/>
              </a:rPr>
              <a:t>付费报名请通过</a:t>
            </a:r>
            <a:r>
              <a:rPr lang="en-US" altLang="zh-CN" sz="3600">
                <a:latin typeface="+mj-ea"/>
                <a:ea typeface="+mj-ea"/>
                <a:cs typeface="+mj-ea"/>
              </a:rPr>
              <a:t>QQ</a:t>
            </a:r>
            <a:r>
              <a:rPr lang="zh-CN" altLang="en-US" sz="3600">
                <a:latin typeface="+mj-ea"/>
                <a:ea typeface="+mj-ea"/>
                <a:cs typeface="+mj-ea"/>
              </a:rPr>
              <a:t>群号：</a:t>
            </a:r>
            <a:r>
              <a:rPr lang="en-US" altLang="zh-CN" sz="3600">
                <a:latin typeface="+mj-ea"/>
                <a:ea typeface="+mj-ea"/>
                <a:cs typeface="+mj-ea"/>
              </a:rPr>
              <a:t>821514169</a:t>
            </a:r>
            <a:endParaRPr lang="en-US" altLang="zh-CN" sz="3600">
              <a:latin typeface="+mj-ea"/>
              <a:ea typeface="+mj-ea"/>
              <a:cs typeface="+mj-ea"/>
            </a:endParaRPr>
          </a:p>
          <a:p>
            <a:r>
              <a:rPr lang="zh-CN" altLang="en-US" sz="3600">
                <a:latin typeface="+mj-ea"/>
                <a:ea typeface="+mj-ea"/>
                <a:cs typeface="+mj-ea"/>
              </a:rPr>
              <a:t>或者扫下面二维码加入</a:t>
            </a:r>
            <a:r>
              <a:rPr lang="en-US" altLang="zh-CN" sz="3600">
                <a:latin typeface="+mj-ea"/>
                <a:ea typeface="+mj-ea"/>
                <a:cs typeface="+mj-ea"/>
              </a:rPr>
              <a:t>QQ</a:t>
            </a:r>
            <a:r>
              <a:rPr lang="zh-CN" altLang="en-US" sz="3600">
                <a:latin typeface="+mj-ea"/>
                <a:ea typeface="+mj-ea"/>
                <a:cs typeface="+mj-ea"/>
              </a:rPr>
              <a:t>群：</a:t>
            </a:r>
            <a:endParaRPr lang="zh-CN" altLang="en-US" sz="3600">
              <a:latin typeface="+mj-ea"/>
              <a:ea typeface="+mj-ea"/>
              <a:cs typeface="+mj-ea"/>
            </a:endParaRPr>
          </a:p>
        </p:txBody>
      </p:sp>
      <p:sp>
        <p:nvSpPr>
          <p:cNvPr id="7" name="文本框 6"/>
          <p:cNvSpPr txBox="1"/>
          <p:nvPr userDrawn="1"/>
        </p:nvSpPr>
        <p:spPr>
          <a:xfrm>
            <a:off x="6529070" y="2547620"/>
            <a:ext cx="5431155" cy="1229995"/>
          </a:xfrm>
          <a:prstGeom prst="rect">
            <a:avLst/>
          </a:prstGeom>
          <a:noFill/>
        </p:spPr>
        <p:txBody>
          <a:bodyPr wrap="square" rtlCol="0">
            <a:spAutoFit/>
          </a:bodyPr>
          <a:p>
            <a:pPr algn="l"/>
            <a:r>
              <a:rPr lang="zh-CN" altLang="en-US"/>
              <a:t>本课程为付费课程，一次性付费</a:t>
            </a:r>
            <a:r>
              <a:rPr lang="zh-CN" altLang="en-US" sz="2000">
                <a:solidFill>
                  <a:srgbClr val="FF0000"/>
                </a:solidFill>
              </a:rPr>
              <a:t>398元</a:t>
            </a:r>
            <a:r>
              <a:rPr lang="zh-CN" altLang="en-US"/>
              <a:t>，在线参加本班所有课程的直播，并可获得录像回放和源码资料，享受老师全程跟踪，一对一辅导，详细答疑，布置作业和批改，确保学员真正学懂！</a:t>
            </a:r>
            <a:endParaRPr lang="zh-CN" altLang="en-US"/>
          </a:p>
        </p:txBody>
      </p:sp>
      <p:pic>
        <p:nvPicPr>
          <p:cNvPr id="8" name="图片 7" descr="Wonder路径追踪离线渲染开发培训班群聊二维码"/>
          <p:cNvPicPr>
            <a:picLocks noChangeAspect="1"/>
          </p:cNvPicPr>
          <p:nvPr userDrawn="1"/>
        </p:nvPicPr>
        <p:blipFill>
          <a:blip r:embed="rId2"/>
          <a:stretch>
            <a:fillRect/>
          </a:stretch>
        </p:blipFill>
        <p:spPr>
          <a:xfrm>
            <a:off x="1952625" y="1657350"/>
            <a:ext cx="4229100" cy="4442460"/>
          </a:xfrm>
          <a:prstGeom prst="rect">
            <a:avLst/>
          </a:prstGeom>
        </p:spPr>
      </p:pic>
      <p:sp>
        <p:nvSpPr>
          <p:cNvPr id="9" name="文本框 8"/>
          <p:cNvSpPr txBox="1"/>
          <p:nvPr userDrawn="1"/>
        </p:nvSpPr>
        <p:spPr>
          <a:xfrm>
            <a:off x="6498590" y="4366895"/>
            <a:ext cx="5492115" cy="645160"/>
          </a:xfrm>
          <a:prstGeom prst="rect">
            <a:avLst/>
          </a:prstGeom>
          <a:noFill/>
        </p:spPr>
        <p:txBody>
          <a:bodyPr wrap="square" rtlCol="0">
            <a:spAutoFit/>
          </a:bodyPr>
          <a:p>
            <a:r>
              <a:rPr lang="zh-CN" altLang="en-US"/>
              <a:t>加入</a:t>
            </a:r>
            <a:r>
              <a:rPr lang="en-US" altLang="zh-CN"/>
              <a:t>QQ</a:t>
            </a:r>
            <a:r>
              <a:rPr lang="zh-CN" altLang="en-US"/>
              <a:t>群后，请阅读群公告，并扫微信或支付宝二维码付款</a:t>
            </a:r>
            <a:r>
              <a:rPr lang="en-US" altLang="zh-CN"/>
              <a:t>~</a:t>
            </a:r>
            <a:r>
              <a:rPr lang="zh-CN" altLang="en-US"/>
              <a:t>感谢</a:t>
            </a:r>
            <a:r>
              <a:rPr lang="en-US" altLang="zh-CN"/>
              <a:t>~</a:t>
            </a: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a:xfrm>
            <a:off x="879742"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4"/>
            </p:custDataLst>
          </p:nvPr>
        </p:nvSpPr>
        <p:spPr>
          <a:xfrm>
            <a:off x="8610600" y="6349833"/>
            <a:ext cx="2700000" cy="316800"/>
          </a:xfrm>
        </p:spPr>
        <p:txBody>
          <a:bodyPr/>
          <a:lstStyle/>
          <a:p>
            <a:fld id="{FABC47A4-756D-490B-A52F-7D9E2C9FC05F}" type="slidenum">
              <a:rPr lang="zh-CN" altLang="en-US" smtClean="0"/>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p>
            <a:pPr algn="ctr"/>
            <a:r>
              <a:rPr lang="zh-CN" altLang="en-US" sz="5400">
                <a:latin typeface="+mj-ea"/>
                <a:ea typeface="+mj-ea"/>
                <a:cs typeface="+mj-ea"/>
              </a:rPr>
              <a:t>问答</a:t>
            </a:r>
            <a:endParaRPr lang="zh-CN" altLang="en-US" sz="5400">
              <a:latin typeface="+mj-ea"/>
              <a:ea typeface="+mj-ea"/>
              <a:cs typeface="+mj-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7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文本框 3"/>
          <p:cNvSpPr txBox="1"/>
          <p:nvPr userDrawn="1"/>
        </p:nvSpPr>
        <p:spPr>
          <a:xfrm>
            <a:off x="669925" y="641350"/>
            <a:ext cx="10851515" cy="521970"/>
          </a:xfrm>
          <a:prstGeom prst="rect">
            <a:avLst/>
          </a:prstGeom>
          <a:noFill/>
        </p:spPr>
        <p:txBody>
          <a:bodyPr wrap="square" rtlCol="0">
            <a:spAutoFit/>
          </a:bodyPr>
          <a:p>
            <a:pPr algn="ctr"/>
            <a:r>
              <a:rPr lang="zh-CN" altLang="en-US" sz="2800" b="1">
                <a:latin typeface="+mj-ea"/>
                <a:ea typeface="+mj-ea"/>
              </a:rPr>
              <a:t>下节课预告</a:t>
            </a:r>
            <a:endParaRPr lang="zh-CN" altLang="en-US" sz="2800" b="1">
              <a:latin typeface="+mj-ea"/>
              <a:ea typeface="+mj-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a:xfrm>
            <a:off x="879742"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4"/>
            </p:custDataLst>
          </p:nvPr>
        </p:nvSpPr>
        <p:spPr>
          <a:xfrm>
            <a:off x="8610600" y="6349833"/>
            <a:ext cx="2700000" cy="316800"/>
          </a:xfrm>
        </p:spPr>
        <p:txBody>
          <a:bodyPr/>
          <a:lstStyle/>
          <a:p>
            <a:fld id="{FABC47A4-756D-490B-A52F-7D9E2C9FC05F}" type="slidenum">
              <a:rPr lang="zh-CN" altLang="en-US" smtClean="0"/>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p>
            <a:pPr algn="ctr"/>
            <a:r>
              <a:rPr lang="zh-CN" altLang="en-US" sz="5400">
                <a:latin typeface="+mj-ea"/>
                <a:ea typeface="+mj-ea"/>
                <a:cs typeface="+mj-ea"/>
              </a:rPr>
              <a:t>谢谢你</a:t>
            </a:r>
            <a:r>
              <a:rPr lang="en-US" altLang="zh-CN" sz="5400">
                <a:latin typeface="+mj-ea"/>
                <a:ea typeface="+mj-ea"/>
                <a:cs typeface="+mj-ea"/>
              </a:rPr>
              <a:t>~</a:t>
            </a:r>
            <a:endParaRPr lang="en-US" altLang="zh-CN" sz="5400">
              <a:latin typeface="+mj-ea"/>
              <a:ea typeface="+mj-ea"/>
              <a:cs typeface="+mj-e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a:xfrm>
            <a:off x="4116000" y="6349833"/>
            <a:ext cx="3960000" cy="316800"/>
          </a:xfrm>
        </p:spPr>
        <p:txBody>
          <a:bodyPr/>
          <a:lstStyle/>
          <a:p>
            <a:endParaRPr lang="zh-CN" altLang="en-US"/>
          </a:p>
        </p:txBody>
      </p:sp>
      <p:sp>
        <p:nvSpPr>
          <p:cNvPr id="7" name="灯片编号占位符 6"/>
          <p:cNvSpPr>
            <a:spLocks noGrp="1"/>
          </p:cNvSpPr>
          <p:nvPr>
            <p:ph type="sldNum" sz="quarter" idx="12"/>
            <p:custDataLst>
              <p:tags r:id="rId7"/>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a:xfrm>
            <a:off x="4116000" y="6349833"/>
            <a:ext cx="3960000" cy="316800"/>
          </a:xfrm>
        </p:spPr>
        <p:txBody>
          <a:bodyPr/>
          <a:lstStyle/>
          <a:p>
            <a:endParaRPr lang="zh-CN" altLang="en-US"/>
          </a:p>
        </p:txBody>
      </p:sp>
      <p:sp>
        <p:nvSpPr>
          <p:cNvPr id="9" name="灯片编号占位符 8"/>
          <p:cNvSpPr>
            <a:spLocks noGrp="1"/>
          </p:cNvSpPr>
          <p:nvPr>
            <p:ph type="sldNum" sz="quarter" idx="12"/>
            <p:custDataLst>
              <p:tags r:id="rId9"/>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4" name="灯片编号占位符 3"/>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a:xfrm>
            <a:off x="879742"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6"/>
            </p:custDataLst>
          </p:nvPr>
        </p:nvSpPr>
        <p:spPr>
          <a:xfrm>
            <a:off x="8610600" y="6349833"/>
            <a:ext cx="2700000" cy="316800"/>
          </a:xfrm>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a:xfrm>
            <a:off x="669882" y="432000"/>
            <a:ext cx="10852237" cy="648000"/>
          </a:xfrm>
        </p:spPr>
        <p:txBody>
          <a:bodyPr/>
          <a:lstStyle/>
          <a:p>
            <a:r>
              <a:rPr lang="zh-CN" altLang="en-US"/>
              <a:t>单击此处编辑母版标题样式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49833"/>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11" name="标题 10"/>
          <p:cNvSpPr>
            <a:spLocks noGrp="1"/>
          </p:cNvSpPr>
          <p:nvPr>
            <p:ph type="title"/>
            <p:custDataLst>
              <p:tags r:id="rId3"/>
            </p:custDataLst>
          </p:nvPr>
        </p:nvSpPr>
        <p:spPr>
          <a:xfrm>
            <a:off x="669882" y="641550"/>
            <a:ext cx="10852237" cy="648000"/>
          </a:xfrm>
        </p:spPr>
        <p:txBody>
          <a:bodyPr vert="horz" lIns="101600" tIns="38100" rIns="76200" bIns="38100" rtlCol="0" anchor="ctr" anchorCtr="0">
            <a:noAutofit/>
          </a:bodyPr>
          <a:lstStyle>
            <a:lvl1pPr marL="0" marR="0" lvl="0" algn="ctr"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文本框 3"/>
          <p:cNvSpPr txBox="1"/>
          <p:nvPr userDrawn="1"/>
        </p:nvSpPr>
        <p:spPr>
          <a:xfrm>
            <a:off x="669925" y="641350"/>
            <a:ext cx="10851515" cy="521970"/>
          </a:xfrm>
          <a:prstGeom prst="rect">
            <a:avLst/>
          </a:prstGeom>
          <a:noFill/>
        </p:spPr>
        <p:txBody>
          <a:bodyPr wrap="square" rtlCol="0">
            <a:spAutoFit/>
          </a:bodyPr>
          <a:p>
            <a:pPr algn="ctr"/>
            <a:r>
              <a:rPr lang="zh-CN" altLang="en-US" sz="2800" b="1">
                <a:latin typeface="+mj-ea"/>
                <a:ea typeface="+mj-ea"/>
              </a:rPr>
              <a:t>回顾相关课程内容</a:t>
            </a:r>
            <a:endParaRPr lang="zh-CN" altLang="en-US" sz="2800" b="1">
              <a:latin typeface="+mj-ea"/>
              <a:ea typeface="+mj-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2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文本框 3"/>
          <p:cNvSpPr txBox="1"/>
          <p:nvPr userDrawn="1"/>
        </p:nvSpPr>
        <p:spPr>
          <a:xfrm>
            <a:off x="669925" y="641350"/>
            <a:ext cx="10851515" cy="521970"/>
          </a:xfrm>
          <a:prstGeom prst="rect">
            <a:avLst/>
          </a:prstGeom>
          <a:noFill/>
        </p:spPr>
        <p:txBody>
          <a:bodyPr wrap="square" rtlCol="0">
            <a:spAutoFit/>
          </a:bodyPr>
          <a:p>
            <a:pPr algn="ctr"/>
            <a:r>
              <a:rPr lang="zh-CN" altLang="en-US" sz="2800" b="1">
                <a:latin typeface="+mj-ea"/>
                <a:ea typeface="+mj-ea"/>
              </a:rPr>
              <a:t>提出问题</a:t>
            </a:r>
            <a:endParaRPr lang="zh-CN" altLang="en-US" sz="2800" b="1">
              <a:latin typeface="+mj-ea"/>
              <a:ea typeface="+mj-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8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文本框 3"/>
          <p:cNvSpPr txBox="1"/>
          <p:nvPr userDrawn="1"/>
        </p:nvSpPr>
        <p:spPr>
          <a:xfrm>
            <a:off x="669925" y="641350"/>
            <a:ext cx="10851515" cy="521970"/>
          </a:xfrm>
          <a:prstGeom prst="rect">
            <a:avLst/>
          </a:prstGeom>
          <a:noFill/>
        </p:spPr>
        <p:txBody>
          <a:bodyPr wrap="square" rtlCol="0">
            <a:spAutoFit/>
          </a:bodyPr>
          <a:p>
            <a:pPr algn="ctr"/>
            <a:r>
              <a:rPr lang="zh-CN" altLang="en-US" sz="2800" b="1">
                <a:latin typeface="+mj-ea"/>
                <a:ea typeface="+mj-ea"/>
              </a:rPr>
              <a:t>内容预览</a:t>
            </a:r>
            <a:endParaRPr lang="zh-CN" altLang="en-US" sz="2800" b="1">
              <a:latin typeface="+mj-ea"/>
              <a:ea typeface="+mj-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a:xfrm>
            <a:off x="879742"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4"/>
            </p:custDataLst>
          </p:nvPr>
        </p:nvSpPr>
        <p:spPr>
          <a:xfrm>
            <a:off x="8610600" y="6349833"/>
            <a:ext cx="2700000" cy="316800"/>
          </a:xfrm>
        </p:spPr>
        <p:txBody>
          <a:bodyPr/>
          <a:lstStyle/>
          <a:p>
            <a:fld id="{FABC47A4-756D-490B-A52F-7D9E2C9FC05F}" type="slidenum">
              <a:rPr lang="zh-CN" altLang="en-US" smtClean="0"/>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p>
            <a:pPr algn="ctr"/>
            <a:r>
              <a:rPr lang="zh-CN" altLang="en-US" sz="5400">
                <a:latin typeface="+mj-ea"/>
                <a:ea typeface="+mj-ea"/>
                <a:cs typeface="+mj-ea"/>
              </a:rPr>
              <a:t>复习</a:t>
            </a:r>
            <a:endParaRPr lang="zh-CN" altLang="en-US" sz="5400">
              <a:latin typeface="+mj-ea"/>
              <a:ea typeface="+mj-ea"/>
              <a:cs typeface="+mj-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a:xfrm>
            <a:off x="879742"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3"/>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4"/>
            </p:custDataLst>
          </p:nvPr>
        </p:nvSpPr>
        <p:spPr>
          <a:xfrm>
            <a:off x="8610600" y="6349833"/>
            <a:ext cx="2700000" cy="316800"/>
          </a:xfrm>
        </p:spPr>
        <p:txBody>
          <a:bodyPr/>
          <a:lstStyle/>
          <a:p>
            <a:fld id="{FABC47A4-756D-490B-A52F-7D9E2C9FC05F}" type="slidenum">
              <a:rPr lang="zh-CN" altLang="en-US" smtClean="0"/>
            </a:fld>
            <a:endParaRPr lang="zh-CN" altLang="en-US"/>
          </a:p>
        </p:txBody>
      </p:sp>
      <p:sp>
        <p:nvSpPr>
          <p:cNvPr id="10" name="文本框 9"/>
          <p:cNvSpPr txBox="1"/>
          <p:nvPr userDrawn="1"/>
        </p:nvSpPr>
        <p:spPr>
          <a:xfrm>
            <a:off x="669925" y="2884170"/>
            <a:ext cx="10852150" cy="922020"/>
          </a:xfrm>
          <a:prstGeom prst="rect">
            <a:avLst/>
          </a:prstGeom>
          <a:noFill/>
        </p:spPr>
        <p:txBody>
          <a:bodyPr wrap="square" rtlCol="0">
            <a:spAutoFit/>
          </a:bodyPr>
          <a:p>
            <a:pPr algn="ctr"/>
            <a:r>
              <a:rPr lang="zh-CN" altLang="en-US" sz="5400">
                <a:latin typeface="+mj-ea"/>
                <a:ea typeface="+mj-ea"/>
                <a:cs typeface="+mj-ea"/>
              </a:rPr>
              <a:t>回答之前提出的问题</a:t>
            </a:r>
            <a:endParaRPr lang="zh-CN" altLang="en-US" sz="5400">
              <a:latin typeface="+mj-ea"/>
              <a:ea typeface="+mj-ea"/>
              <a:cs typeface="+mj-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5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文本框 3"/>
          <p:cNvSpPr txBox="1"/>
          <p:nvPr userDrawn="1"/>
        </p:nvSpPr>
        <p:spPr>
          <a:xfrm>
            <a:off x="669925" y="641350"/>
            <a:ext cx="10851515" cy="521970"/>
          </a:xfrm>
          <a:prstGeom prst="rect">
            <a:avLst/>
          </a:prstGeom>
          <a:noFill/>
        </p:spPr>
        <p:txBody>
          <a:bodyPr wrap="square" rtlCol="0">
            <a:spAutoFit/>
          </a:bodyPr>
          <a:p>
            <a:pPr algn="ctr"/>
            <a:r>
              <a:rPr lang="zh-CN" altLang="en-US" sz="2800" b="1">
                <a:latin typeface="+mj-ea"/>
                <a:ea typeface="+mj-ea"/>
              </a:rPr>
              <a:t>参考资料</a:t>
            </a:r>
            <a:endParaRPr lang="zh-CN" altLang="en-US" sz="2800" b="1">
              <a:latin typeface="+mj-ea"/>
              <a:ea typeface="+mj-e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6_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669925" y="1626235"/>
            <a:ext cx="10852150" cy="45535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文本框 3"/>
          <p:cNvSpPr txBox="1"/>
          <p:nvPr userDrawn="1"/>
        </p:nvSpPr>
        <p:spPr>
          <a:xfrm>
            <a:off x="669925" y="641350"/>
            <a:ext cx="10851515" cy="521970"/>
          </a:xfrm>
          <a:prstGeom prst="rect">
            <a:avLst/>
          </a:prstGeom>
          <a:noFill/>
        </p:spPr>
        <p:txBody>
          <a:bodyPr wrap="square" rtlCol="0">
            <a:spAutoFit/>
          </a:bodyPr>
          <a:p>
            <a:pPr algn="ctr"/>
            <a:r>
              <a:rPr lang="zh-CN" altLang="en-US" sz="2800" b="1">
                <a:latin typeface="+mj-ea"/>
                <a:ea typeface="+mj-ea"/>
              </a:rPr>
              <a:t>扩展阅读</a:t>
            </a:r>
            <a:endParaRPr lang="zh-CN" altLang="en-US" sz="2800" b="1">
              <a:latin typeface="+mj-ea"/>
              <a:ea typeface="+mj-ea"/>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tags" Target="../tags/tag61.xml"/><Relationship Id="rId21" Type="http://schemas.openxmlformats.org/officeDocument/2006/relationships/image" Target="../media/image2.png"/><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1"/>
          <a:stretch>
            <a:fillRect/>
          </a:stretch>
        </a:blipFill>
        <a:effectLst/>
      </p:bgPr>
    </p:bg>
    <p:spTree>
      <p:nvGrpSpPr>
        <p:cNvPr id="1" name=""/>
        <p:cNvGrpSpPr/>
        <p:nvPr/>
      </p:nvGrpSpPr>
      <p:grpSpPr>
        <a:xfrm>
          <a:off x="0" y="0"/>
          <a:ext cx="0" cy="0"/>
          <a:chOff x="0" y="0"/>
          <a:chExt cx="0" cy="0"/>
        </a:xfrm>
      </p:grpSpPr>
      <p:sp>
        <p:nvSpPr>
          <p:cNvPr id="7" name="KSO_TEMPLATE" hidden="1"/>
          <p:cNvSpPr/>
          <p:nvPr>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6.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9.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4.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92.xml"/><Relationship Id="rId3" Type="http://schemas.openxmlformats.org/officeDocument/2006/relationships/hyperlink" Target="https://www.bilibili.com/video/BV1X7411F744?p=9" TargetMode="External"/><Relationship Id="rId2" Type="http://schemas.openxmlformats.org/officeDocument/2006/relationships/hyperlink" Target="https://www.bilibili.com/video/BV1X7411F744?p=13" TargetMode="External"/><Relationship Id="rId1" Type="http://schemas.openxmlformats.org/officeDocument/2006/relationships/hyperlink" Target="https://sites.cs.ucsb.edu/~lingqi/teaching/resources/GAMES101_Lecture_13.pdf" TargetMode="Externa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9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9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6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7.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9.xml"/><Relationship Id="rId2" Type="http://schemas.openxmlformats.org/officeDocument/2006/relationships/image" Target="../media/image4.png"/><Relationship Id="rId1" Type="http://schemas.openxmlformats.org/officeDocument/2006/relationships/tags" Target="../tags/tag6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endParaRPr lang="zh-CN" altLang="en-US"/>
          </a:p>
        </p:txBody>
      </p:sp>
      <p:sp>
        <p:nvSpPr>
          <p:cNvPr id="3" name="标题 2"/>
          <p:cNvSpPr>
            <a:spLocks noGrp="1"/>
          </p:cNvSpPr>
          <p:nvPr>
            <p:ph type="title"/>
          </p:nvPr>
        </p:nvSpPr>
        <p:spPr/>
        <p:txBody>
          <a:bodyPr/>
          <a:p>
            <a:endParaRPr lang="zh-CN" altLang="en-US"/>
          </a:p>
        </p:txBody>
      </p:sp>
      <p:pic>
        <p:nvPicPr>
          <p:cNvPr id="6" name="图片 5" descr="课程封面_自定义px_2021-01-07-0"/>
          <p:cNvPicPr>
            <a:picLocks noChangeAspect="1"/>
          </p:cNvPicPr>
          <p:nvPr/>
        </p:nvPicPr>
        <p:blipFill>
          <a:blip r:embed="rId1"/>
          <a:stretch>
            <a:fillRect/>
          </a:stretch>
        </p:blipFill>
        <p:spPr>
          <a:xfrm>
            <a:off x="0" y="0"/>
            <a:ext cx="12192000" cy="6863080"/>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endParaRPr lang="zh-CN" altLang="en-US"/>
          </a:p>
        </p:txBody>
      </p:sp>
      <p:sp>
        <p:nvSpPr>
          <p:cNvPr id="3" name="标题 2"/>
          <p:cNvSpPr>
            <a:spLocks noGrp="1"/>
          </p:cNvSpPr>
          <p:nvPr>
            <p:ph type="title"/>
          </p:nvPr>
        </p:nvSpPr>
        <p:spPr/>
        <p:txBody>
          <a:bodyPr/>
          <a:p>
            <a:r>
              <a:rPr>
                <a:sym typeface="+mn-ea"/>
              </a:rPr>
              <a:t>射线与球的相交计算</a:t>
            </a:r>
            <a:endParaRPr lang="zh-CN" altLang="en-US"/>
          </a:p>
        </p:txBody>
      </p:sp>
      <p:pic>
        <p:nvPicPr>
          <p:cNvPr id="4" name="图片 3"/>
          <p:cNvPicPr>
            <a:picLocks noChangeAspect="1"/>
          </p:cNvPicPr>
          <p:nvPr/>
        </p:nvPicPr>
        <p:blipFill>
          <a:blip r:embed="rId1"/>
          <a:stretch>
            <a:fillRect/>
          </a:stretch>
        </p:blipFill>
        <p:spPr>
          <a:xfrm>
            <a:off x="2523490" y="1626235"/>
            <a:ext cx="7145655" cy="4515485"/>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射线与平面</a:t>
            </a:r>
            <a:r>
              <a:rPr>
                <a:sym typeface="+mn-ea"/>
              </a:rPr>
              <a:t>的相交计算</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endParaRPr lang="zh-CN" altLang="en-US"/>
          </a:p>
        </p:txBody>
      </p:sp>
      <p:sp>
        <p:nvSpPr>
          <p:cNvPr id="3" name="标题 2"/>
          <p:cNvSpPr>
            <a:spLocks noGrp="1"/>
          </p:cNvSpPr>
          <p:nvPr>
            <p:ph type="title"/>
          </p:nvPr>
        </p:nvSpPr>
        <p:spPr/>
        <p:txBody>
          <a:bodyPr/>
          <a:p>
            <a:r>
              <a:rPr>
                <a:sym typeface="+mn-ea"/>
              </a:rPr>
              <a:t>平面方程</a:t>
            </a:r>
            <a:endParaRPr>
              <a:sym typeface="+mn-ea"/>
            </a:endParaRPr>
          </a:p>
        </p:txBody>
      </p:sp>
      <p:pic>
        <p:nvPicPr>
          <p:cNvPr id="4" name="图片 3"/>
          <p:cNvPicPr>
            <a:picLocks noChangeAspect="1"/>
          </p:cNvPicPr>
          <p:nvPr/>
        </p:nvPicPr>
        <p:blipFill>
          <a:blip r:embed="rId1"/>
          <a:stretch>
            <a:fillRect/>
          </a:stretch>
        </p:blipFill>
        <p:spPr>
          <a:xfrm>
            <a:off x="2818765" y="1626235"/>
            <a:ext cx="7174230" cy="4299585"/>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endParaRPr lang="zh-CN" altLang="en-US"/>
          </a:p>
        </p:txBody>
      </p:sp>
      <p:sp>
        <p:nvSpPr>
          <p:cNvPr id="3" name="标题 2"/>
          <p:cNvSpPr>
            <a:spLocks noGrp="1"/>
          </p:cNvSpPr>
          <p:nvPr>
            <p:ph type="title"/>
          </p:nvPr>
        </p:nvSpPr>
        <p:spPr/>
        <p:txBody>
          <a:bodyPr/>
          <a:p>
            <a:r>
              <a:rPr>
                <a:sym typeface="+mn-ea"/>
              </a:rPr>
              <a:t>射线与平面的相交计算</a:t>
            </a:r>
            <a:endParaRPr>
              <a:sym typeface="+mn-ea"/>
            </a:endParaRPr>
          </a:p>
        </p:txBody>
      </p:sp>
      <p:pic>
        <p:nvPicPr>
          <p:cNvPr id="5" name="图片 4"/>
          <p:cNvPicPr>
            <a:picLocks noChangeAspect="1"/>
          </p:cNvPicPr>
          <p:nvPr/>
        </p:nvPicPr>
        <p:blipFill>
          <a:blip r:embed="rId1"/>
          <a:stretch>
            <a:fillRect/>
          </a:stretch>
        </p:blipFill>
        <p:spPr>
          <a:xfrm>
            <a:off x="2981325" y="1626235"/>
            <a:ext cx="6898005" cy="436753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射线与三角形网格的相交计算</a:t>
            </a: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endParaRPr lang="zh-CN" altLang="en-US"/>
          </a:p>
        </p:txBody>
      </p:sp>
      <p:sp>
        <p:nvSpPr>
          <p:cNvPr id="3" name="标题 2"/>
          <p:cNvSpPr>
            <a:spLocks noGrp="1"/>
          </p:cNvSpPr>
          <p:nvPr>
            <p:ph type="title"/>
          </p:nvPr>
        </p:nvSpPr>
        <p:spPr/>
        <p:txBody>
          <a:bodyPr/>
          <a:p>
            <a:r>
              <a:rPr>
                <a:sym typeface="+mn-ea"/>
              </a:rPr>
              <a:t>射线与三角形网格的相交计算</a:t>
            </a:r>
            <a:endParaRPr lang="zh-CN" altLang="en-US"/>
          </a:p>
        </p:txBody>
      </p:sp>
      <p:pic>
        <p:nvPicPr>
          <p:cNvPr id="4" name="图片 3"/>
          <p:cNvPicPr>
            <a:picLocks noChangeAspect="1"/>
          </p:cNvPicPr>
          <p:nvPr/>
        </p:nvPicPr>
        <p:blipFill>
          <a:blip r:embed="rId1"/>
          <a:stretch>
            <a:fillRect/>
          </a:stretch>
        </p:blipFill>
        <p:spPr>
          <a:xfrm>
            <a:off x="2934970" y="1626235"/>
            <a:ext cx="6931025" cy="4477385"/>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重心坐标</a:t>
            </a:r>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endParaRPr lang="zh-CN" altLang="en-US"/>
          </a:p>
        </p:txBody>
      </p:sp>
      <p:sp>
        <p:nvSpPr>
          <p:cNvPr id="3" name="标题 2"/>
          <p:cNvSpPr>
            <a:spLocks noGrp="1"/>
          </p:cNvSpPr>
          <p:nvPr>
            <p:ph type="title"/>
          </p:nvPr>
        </p:nvSpPr>
        <p:spPr/>
        <p:txBody>
          <a:bodyPr/>
          <a:p>
            <a:r>
              <a:rPr>
                <a:sym typeface="+mn-ea"/>
              </a:rPr>
              <a:t>重心坐标</a:t>
            </a:r>
            <a:endParaRPr>
              <a:sym typeface="+mn-ea"/>
            </a:endParaRPr>
          </a:p>
        </p:txBody>
      </p:sp>
      <p:pic>
        <p:nvPicPr>
          <p:cNvPr id="4" name="图片 3"/>
          <p:cNvPicPr>
            <a:picLocks noChangeAspect="1"/>
          </p:cNvPicPr>
          <p:nvPr/>
        </p:nvPicPr>
        <p:blipFill>
          <a:blip r:embed="rId1"/>
          <a:stretch>
            <a:fillRect/>
          </a:stretch>
        </p:blipFill>
        <p:spPr>
          <a:xfrm>
            <a:off x="2548255" y="1626235"/>
            <a:ext cx="7095490" cy="4290695"/>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endParaRPr lang="zh-CN" altLang="en-US"/>
          </a:p>
        </p:txBody>
      </p:sp>
      <p:sp>
        <p:nvSpPr>
          <p:cNvPr id="3" name="标题 2"/>
          <p:cNvSpPr>
            <a:spLocks noGrp="1"/>
          </p:cNvSpPr>
          <p:nvPr>
            <p:ph type="title"/>
          </p:nvPr>
        </p:nvSpPr>
        <p:spPr/>
        <p:txBody>
          <a:bodyPr/>
          <a:p>
            <a:r>
              <a:rPr>
                <a:sym typeface="+mn-ea"/>
              </a:rPr>
              <a:t>重心坐标</a:t>
            </a:r>
            <a:endParaRPr>
              <a:sym typeface="+mn-ea"/>
            </a:endParaRPr>
          </a:p>
        </p:txBody>
      </p:sp>
      <p:pic>
        <p:nvPicPr>
          <p:cNvPr id="5" name="图片 4"/>
          <p:cNvPicPr>
            <a:picLocks noChangeAspect="1"/>
          </p:cNvPicPr>
          <p:nvPr/>
        </p:nvPicPr>
        <p:blipFill>
          <a:blip r:embed="rId1"/>
          <a:stretch>
            <a:fillRect/>
          </a:stretch>
        </p:blipFill>
        <p:spPr>
          <a:xfrm>
            <a:off x="2718435" y="1626235"/>
            <a:ext cx="7218680" cy="4519930"/>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endParaRPr lang="zh-CN" altLang="en-US"/>
          </a:p>
        </p:txBody>
      </p:sp>
      <p:sp>
        <p:nvSpPr>
          <p:cNvPr id="3" name="标题 2"/>
          <p:cNvSpPr>
            <a:spLocks noGrp="1"/>
          </p:cNvSpPr>
          <p:nvPr>
            <p:ph type="title"/>
          </p:nvPr>
        </p:nvSpPr>
        <p:spPr/>
        <p:txBody>
          <a:bodyPr/>
          <a:p>
            <a:r>
              <a:rPr>
                <a:sym typeface="+mn-ea"/>
              </a:rPr>
              <a:t>重心坐标公式</a:t>
            </a:r>
            <a:r>
              <a:rPr lang="en-US" altLang="zh-CN">
                <a:sym typeface="+mn-ea"/>
              </a:rPr>
              <a:t>1</a:t>
            </a:r>
            <a:endParaRPr lang="en-US" altLang="zh-CN">
              <a:sym typeface="+mn-ea"/>
            </a:endParaRPr>
          </a:p>
        </p:txBody>
      </p:sp>
      <p:pic>
        <p:nvPicPr>
          <p:cNvPr id="4" name="图片 3"/>
          <p:cNvPicPr>
            <a:picLocks noChangeAspect="1"/>
          </p:cNvPicPr>
          <p:nvPr/>
        </p:nvPicPr>
        <p:blipFill>
          <a:blip r:embed="rId1"/>
          <a:stretch>
            <a:fillRect/>
          </a:stretch>
        </p:blipFill>
        <p:spPr>
          <a:xfrm>
            <a:off x="2481580" y="1626235"/>
            <a:ext cx="7519670" cy="449072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2108221"/>
            <a:ext cx="10852237" cy="899167"/>
          </a:xfrm>
        </p:spPr>
        <p:txBody>
          <a:bodyPr/>
          <a:p>
            <a:r>
              <a:rPr lang="zh-CN" altLang="en-US"/>
              <a:t>第十二节课：</a:t>
            </a:r>
            <a:br>
              <a:rPr lang="zh-CN" altLang="en-US"/>
            </a:br>
            <a:r>
              <a:rPr lang="zh-CN" altLang="en-US"/>
              <a:t>射线与表面</a:t>
            </a:r>
            <a:r>
              <a:rPr lang="zh-CN" altLang="en-US"/>
              <a:t>的</a:t>
            </a:r>
            <a:r>
              <a:rPr lang="zh-CN" altLang="en-US"/>
              <a:t>相交计算</a:t>
            </a:r>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endParaRPr lang="zh-CN" altLang="en-US"/>
          </a:p>
        </p:txBody>
      </p:sp>
      <p:sp>
        <p:nvSpPr>
          <p:cNvPr id="3" name="标题 2"/>
          <p:cNvSpPr>
            <a:spLocks noGrp="1"/>
          </p:cNvSpPr>
          <p:nvPr>
            <p:ph type="title"/>
          </p:nvPr>
        </p:nvSpPr>
        <p:spPr/>
        <p:txBody>
          <a:bodyPr/>
          <a:p>
            <a:r>
              <a:rPr>
                <a:sym typeface="+mn-ea"/>
              </a:rPr>
              <a:t>重心坐标</a:t>
            </a:r>
            <a:endParaRPr>
              <a:sym typeface="+mn-ea"/>
            </a:endParaRPr>
          </a:p>
        </p:txBody>
      </p:sp>
      <p:pic>
        <p:nvPicPr>
          <p:cNvPr id="5" name="图片 4"/>
          <p:cNvPicPr>
            <a:picLocks noChangeAspect="1"/>
          </p:cNvPicPr>
          <p:nvPr/>
        </p:nvPicPr>
        <p:blipFill>
          <a:blip r:embed="rId1"/>
          <a:stretch>
            <a:fillRect/>
          </a:stretch>
        </p:blipFill>
        <p:spPr>
          <a:xfrm>
            <a:off x="2719705" y="1626235"/>
            <a:ext cx="7147560" cy="4384675"/>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endParaRPr lang="zh-CN" altLang="en-US"/>
          </a:p>
        </p:txBody>
      </p:sp>
      <p:sp>
        <p:nvSpPr>
          <p:cNvPr id="3" name="标题 2"/>
          <p:cNvSpPr>
            <a:spLocks noGrp="1"/>
          </p:cNvSpPr>
          <p:nvPr>
            <p:ph type="title"/>
          </p:nvPr>
        </p:nvSpPr>
        <p:spPr/>
        <p:txBody>
          <a:bodyPr/>
          <a:p>
            <a:r>
              <a:rPr>
                <a:sym typeface="+mn-ea"/>
              </a:rPr>
              <a:t>重心坐标公式</a:t>
            </a:r>
            <a:r>
              <a:rPr lang="en-US" altLang="zh-CN">
                <a:sym typeface="+mn-ea"/>
              </a:rPr>
              <a:t>2</a:t>
            </a:r>
            <a:endParaRPr lang="en-US" altLang="zh-CN">
              <a:sym typeface="+mn-ea"/>
            </a:endParaRPr>
          </a:p>
        </p:txBody>
      </p:sp>
      <p:pic>
        <p:nvPicPr>
          <p:cNvPr id="4" name="图片 3"/>
          <p:cNvPicPr>
            <a:picLocks noChangeAspect="1"/>
          </p:cNvPicPr>
          <p:nvPr/>
        </p:nvPicPr>
        <p:blipFill>
          <a:blip r:embed="rId1"/>
          <a:stretch>
            <a:fillRect/>
          </a:stretch>
        </p:blipFill>
        <p:spPr>
          <a:xfrm>
            <a:off x="2948305" y="1626235"/>
            <a:ext cx="6570345" cy="4354830"/>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lang="zh-CN" altLang="en-US"/>
              <a:t>重心坐标可用于三角形内部插值</a:t>
            </a:r>
            <a:br>
              <a:rPr lang="zh-CN" altLang="en-US"/>
            </a:br>
            <a:r>
              <a:rPr lang="en-US" altLang="zh-CN">
                <a:sym typeface="+mn-ea"/>
              </a:rPr>
              <a:t>- </a:t>
            </a:r>
            <a:r>
              <a:rPr>
                <a:sym typeface="+mn-ea"/>
              </a:rPr>
              <a:t>已知三角形三个顶点的某个属性以及三角形内部任意一点的重心坐标，可得到该</a:t>
            </a:r>
            <a:r>
              <a:rPr>
                <a:sym typeface="+mn-ea"/>
              </a:rPr>
              <a:t>点对应的属性（属性可以为位置、</a:t>
            </a:r>
            <a:r>
              <a:rPr>
                <a:sym typeface="+mn-ea"/>
              </a:rPr>
              <a:t>纹理坐标、法线、颜色。。。。。。）</a:t>
            </a:r>
            <a:endParaRPr>
              <a:sym typeface="+mn-ea"/>
            </a:endParaRPr>
          </a:p>
          <a:p>
            <a:pPr>
              <a:buFont typeface="Arial" panose="020B0604020202020204" pitchFamily="34" charset="0"/>
            </a:pPr>
            <a:endParaRPr lang="zh-CN" altLang="en-US"/>
          </a:p>
        </p:txBody>
      </p:sp>
      <p:sp>
        <p:nvSpPr>
          <p:cNvPr id="3" name="标题 2"/>
          <p:cNvSpPr>
            <a:spLocks noGrp="1"/>
          </p:cNvSpPr>
          <p:nvPr>
            <p:ph type="title"/>
          </p:nvPr>
        </p:nvSpPr>
        <p:spPr/>
        <p:txBody>
          <a:bodyPr/>
          <a:p>
            <a:r>
              <a:rPr>
                <a:sym typeface="+mn-ea"/>
              </a:rPr>
              <a:t>重心坐标的应用</a:t>
            </a:r>
            <a:endParaRPr>
              <a:sym typeface="+mn-ea"/>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endParaRPr lang="zh-CN" altLang="en-US"/>
          </a:p>
        </p:txBody>
      </p:sp>
      <p:sp>
        <p:nvSpPr>
          <p:cNvPr id="3" name="标题 2"/>
          <p:cNvSpPr>
            <a:spLocks noGrp="1"/>
          </p:cNvSpPr>
          <p:nvPr>
            <p:ph type="title"/>
          </p:nvPr>
        </p:nvSpPr>
        <p:spPr/>
        <p:txBody>
          <a:bodyPr/>
          <a:p>
            <a:r>
              <a:rPr>
                <a:sym typeface="+mn-ea"/>
              </a:rPr>
              <a:t>重心坐标的应用</a:t>
            </a:r>
            <a:endParaRPr>
              <a:sym typeface="+mn-ea"/>
            </a:endParaRPr>
          </a:p>
        </p:txBody>
      </p:sp>
      <p:pic>
        <p:nvPicPr>
          <p:cNvPr id="4" name="图片 3"/>
          <p:cNvPicPr>
            <a:picLocks noChangeAspect="1"/>
          </p:cNvPicPr>
          <p:nvPr/>
        </p:nvPicPr>
        <p:blipFill>
          <a:blip r:embed="rId1"/>
          <a:stretch>
            <a:fillRect/>
          </a:stretch>
        </p:blipFill>
        <p:spPr>
          <a:xfrm>
            <a:off x="2571750" y="1626235"/>
            <a:ext cx="7245985" cy="4313555"/>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射线与三角形</a:t>
            </a:r>
            <a:r>
              <a:rPr>
                <a:sym typeface="+mn-ea"/>
              </a:rPr>
              <a:t>的相交计算</a:t>
            </a:r>
            <a:endParaRPr lang="zh-CN" altLang="en-US"/>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endParaRPr lang="zh-CN" altLang="en-US"/>
          </a:p>
        </p:txBody>
      </p:sp>
      <p:sp>
        <p:nvSpPr>
          <p:cNvPr id="3" name="标题 2"/>
          <p:cNvSpPr>
            <a:spLocks noGrp="1"/>
          </p:cNvSpPr>
          <p:nvPr>
            <p:ph type="title"/>
          </p:nvPr>
        </p:nvSpPr>
        <p:spPr/>
        <p:txBody>
          <a:bodyPr/>
          <a:p>
            <a:r>
              <a:rPr>
                <a:sym typeface="+mn-ea"/>
              </a:rPr>
              <a:t>射线与三角形的相交计算</a:t>
            </a:r>
            <a:endParaRPr>
              <a:sym typeface="+mn-ea"/>
            </a:endParaRPr>
          </a:p>
        </p:txBody>
      </p:sp>
      <p:pic>
        <p:nvPicPr>
          <p:cNvPr id="4" name="图片 3"/>
          <p:cNvPicPr>
            <a:picLocks noChangeAspect="1"/>
          </p:cNvPicPr>
          <p:nvPr/>
        </p:nvPicPr>
        <p:blipFill>
          <a:blip r:embed="rId1"/>
          <a:stretch>
            <a:fillRect/>
          </a:stretch>
        </p:blipFill>
        <p:spPr>
          <a:xfrm>
            <a:off x="2118995" y="1626235"/>
            <a:ext cx="7953375" cy="4324350"/>
          </a:xfrm>
          <a:prstGeom prst="rect">
            <a:avLst/>
          </a:prstGeom>
        </p:spPr>
      </p:pic>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endParaRPr lang="zh-CN" altLang="en-US"/>
          </a:p>
        </p:txBody>
      </p:sp>
      <p:sp>
        <p:nvSpPr>
          <p:cNvPr id="3" name="标题 2"/>
          <p:cNvSpPr>
            <a:spLocks noGrp="1"/>
          </p:cNvSpPr>
          <p:nvPr>
            <p:ph type="title"/>
          </p:nvPr>
        </p:nvSpPr>
        <p:spPr/>
        <p:txBody>
          <a:bodyPr/>
          <a:p>
            <a:r>
              <a:rPr>
                <a:sym typeface="+mn-ea"/>
              </a:rPr>
              <a:t>Möller Trumbore Algorithm</a:t>
            </a:r>
            <a:endParaRPr>
              <a:sym typeface="+mn-ea"/>
            </a:endParaRPr>
          </a:p>
        </p:txBody>
      </p:sp>
      <p:pic>
        <p:nvPicPr>
          <p:cNvPr id="5" name="图片 4"/>
          <p:cNvPicPr>
            <a:picLocks noChangeAspect="1"/>
          </p:cNvPicPr>
          <p:nvPr/>
        </p:nvPicPr>
        <p:blipFill>
          <a:blip r:embed="rId1"/>
          <a:stretch>
            <a:fillRect/>
          </a:stretch>
        </p:blipFill>
        <p:spPr>
          <a:xfrm>
            <a:off x="2685415" y="1626235"/>
            <a:ext cx="7319010" cy="4404995"/>
          </a:xfrm>
          <a:prstGeom prst="rect">
            <a:avLst/>
          </a:prstGeom>
        </p:spPr>
      </p:pic>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a:sym typeface="+mn-ea"/>
              </a:rPr>
              <a:t>射线与三角形的相交如何计算？</a:t>
            </a:r>
            <a:endParaRPr lang="zh-CN" altLang="en-US"/>
          </a:p>
        </p:txBody>
      </p:sp>
      <p:sp>
        <p:nvSpPr>
          <p:cNvPr id="3" name="标题 2"/>
          <p:cNvSpPr>
            <a:spLocks noGrp="1"/>
          </p:cNvSpPr>
          <p:nvPr>
            <p:ph type="title"/>
          </p:nvPr>
        </p:nvSpPr>
        <p:spPr/>
        <p:txBody>
          <a:bodyPr/>
          <a:p>
            <a:r>
              <a:rPr lang="zh-CN" altLang="en-US"/>
              <a:t>回答之前提出的问题</a:t>
            </a:r>
            <a:endParaRPr lang="zh-CN" altLang="en-US"/>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a:sym typeface="+mn-ea"/>
              </a:rPr>
              <a:t>第四节课：三角函数、向量和矩阵</a:t>
            </a:r>
            <a:endParaRPr>
              <a:sym typeface="+mn-ea"/>
            </a:endParaRPr>
          </a:p>
          <a:p>
            <a:pPr marL="285750" indent="-285750">
              <a:buFont typeface="Arial" panose="020B0604020202020204" pitchFamily="34" charset="0"/>
              <a:buChar char="•"/>
            </a:pPr>
            <a:r>
              <a:rPr>
                <a:sym typeface="+mn-ea"/>
              </a:rPr>
              <a:t>第十一节课：</a:t>
            </a:r>
            <a:r>
              <a:rPr>
                <a:sym typeface="+mn-ea"/>
              </a:rPr>
              <a:t>使用光线追踪管线绘制一个三角形（实现）</a:t>
            </a:r>
            <a:endParaRPr lang="zh-CN" altLang="en-US"/>
          </a:p>
          <a:p>
            <a:pPr marL="285750" indent="-285750">
              <a:buFont typeface="Arial" panose="020B0604020202020204" pitchFamily="34" charset="0"/>
              <a:buChar char="•"/>
            </a:pPr>
            <a:endParaRPr>
              <a:sym typeface="+mn-ea"/>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a:sym typeface="+mn-ea"/>
                <a:hlinkClick r:id="rId1" tooltip="" action="ppaction://hlinkfile"/>
              </a:rPr>
              <a:t>闫令琪-光线追踪（基本原理） 课件</a:t>
            </a:r>
            <a:endParaRPr>
              <a:sym typeface="+mn-ea"/>
              <a:hlinkClick r:id="rId1" tooltip="" action="ppaction://hlinkfile"/>
            </a:endParaRPr>
          </a:p>
          <a:p>
            <a:pPr marL="285750" indent="-285750">
              <a:buFont typeface="Arial" panose="020B0604020202020204" pitchFamily="34" charset="0"/>
              <a:buChar char="•"/>
            </a:pPr>
            <a:r>
              <a:rPr>
                <a:sym typeface="+mn-ea"/>
                <a:hlinkClick r:id="rId2" tooltip="" action="ppaction://hlinkfile"/>
              </a:rPr>
              <a:t>闫令琪-光线追踪（基本原理） 录像</a:t>
            </a:r>
            <a:endParaRPr>
              <a:sym typeface="+mn-ea"/>
              <a:hlinkClick r:id="rId2" tooltip="" action="ppaction://hlinkfile"/>
            </a:endParaRPr>
          </a:p>
          <a:p>
            <a:pPr marL="285750" indent="-285750">
              <a:buFont typeface="Arial" panose="020B0604020202020204" pitchFamily="34" charset="0"/>
              <a:buChar char="•"/>
            </a:pPr>
            <a:r>
              <a:rPr>
                <a:sym typeface="+mn-ea"/>
                <a:hlinkClick r:id="rId3" tooltip="" action="ppaction://hlinkfile"/>
              </a:rPr>
              <a:t>闫令琪-着色（插值、高级纹理映射）</a:t>
            </a:r>
            <a:endParaRPr>
              <a:sym typeface="+mn-ea"/>
            </a:endParaRPr>
          </a:p>
          <a:p>
            <a:pPr marL="285750" indent="-285750">
              <a:buFont typeface="Arial" panose="020B0604020202020204" pitchFamily="34" charset="0"/>
              <a:buChar char="•"/>
            </a:pPr>
            <a:endParaRPr>
              <a:hlinkClick r:id="rId1" tooltip="" action="ppaction://hlinkfile"/>
            </a:endParaRPr>
          </a:p>
          <a:p>
            <a:pPr marL="285750" indent="-285750">
              <a:buFont typeface="Arial" panose="020B0604020202020204" pitchFamily="34" charset="0"/>
              <a:buChar char="•"/>
            </a:pPr>
          </a:p>
        </p:txBody>
      </p:sp>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a:buFont typeface="Arial" panose="020B0604020202020204" pitchFamily="34" charset="0"/>
            </a:pPr>
            <a:r>
              <a:rPr>
                <a:sym typeface="+mn-ea"/>
              </a:rPr>
              <a:t>无</a:t>
            </a:r>
            <a:endParaRPr>
              <a:sym typeface="+mn-ea"/>
            </a:endParaRP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t>加速结构</a:t>
            </a:r>
          </a:p>
        </p:txBody>
      </p:sp>
      <p:sp>
        <p:nvSpPr>
          <p:cNvPr id="3" name="标题 2"/>
          <p:cNvSpPr>
            <a:spLocks noGrp="1"/>
          </p:cNvSpPr>
          <p:nvPr>
            <p:ph type="title"/>
          </p:nvPr>
        </p:nvSpPr>
        <p:spPr/>
        <p:txBody>
          <a:bodyPr/>
          <a:p>
            <a:r>
              <a:rPr lang="zh-CN" altLang="en-US"/>
              <a:t>下节课预告</a:t>
            </a:r>
            <a:endParaRPr lang="zh-CN" altLang="en-US"/>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t>射线与三角形的相交如何</a:t>
            </a:r>
            <a:r>
              <a:t>计算？</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pPr marL="285750" indent="-285750">
              <a:buFont typeface="Arial" panose="020B0604020202020204" pitchFamily="34" charset="0"/>
              <a:buChar char="•"/>
            </a:pPr>
            <a:r>
              <a:rPr>
                <a:sym typeface="+mn-ea"/>
              </a:rPr>
              <a:t>射线方程</a:t>
            </a:r>
            <a:endParaRPr>
              <a:sym typeface="+mn-ea"/>
            </a:endParaRPr>
          </a:p>
          <a:p>
            <a:pPr marL="285750" indent="-285750">
              <a:buFont typeface="Arial" panose="020B0604020202020204" pitchFamily="34" charset="0"/>
              <a:buChar char="•"/>
            </a:pPr>
            <a:r>
              <a:rPr>
                <a:sym typeface="+mn-ea"/>
              </a:rPr>
              <a:t>射线与球的相交计算</a:t>
            </a:r>
            <a:endParaRPr lang="zh-CN" altLang="en-US"/>
          </a:p>
          <a:p>
            <a:pPr marL="285750" indent="-285750">
              <a:buFont typeface="Arial" panose="020B0604020202020204" pitchFamily="34" charset="0"/>
              <a:buChar char="•"/>
            </a:pPr>
            <a:r>
              <a:rPr>
                <a:sym typeface="+mn-ea"/>
              </a:rPr>
              <a:t>射线与平面的相交计算</a:t>
            </a:r>
            <a:endParaRPr lang="zh-CN" altLang="en-US"/>
          </a:p>
          <a:p>
            <a:pPr marL="285750" indent="-285750">
              <a:buFont typeface="Arial" panose="020B0604020202020204" pitchFamily="34" charset="0"/>
              <a:buChar char="•"/>
            </a:pPr>
            <a:r>
              <a:rPr>
                <a:sym typeface="+mn-ea"/>
              </a:rPr>
              <a:t>射线与三角形网格的相交计算</a:t>
            </a:r>
            <a:endParaRPr lang="zh-CN" altLang="en-US"/>
          </a:p>
          <a:p>
            <a:pPr marL="285750" indent="-285750">
              <a:buFont typeface="Arial" panose="020B0604020202020204" pitchFamily="34" charset="0"/>
              <a:buChar char="•"/>
            </a:pPr>
            <a:r>
              <a:rPr>
                <a:sym typeface="+mn-ea"/>
              </a:rPr>
              <a:t>重心坐标</a:t>
            </a:r>
            <a:endParaRPr lang="zh-CN" altLang="en-US"/>
          </a:p>
          <a:p>
            <a:pPr marL="285750" indent="-285750">
              <a:buFont typeface="Arial" panose="020B0604020202020204" pitchFamily="34" charset="0"/>
              <a:buChar char="•"/>
            </a:pPr>
            <a:r>
              <a:rPr>
                <a:sym typeface="+mn-ea"/>
              </a:rPr>
              <a:t>射线与三角形的相交计算</a:t>
            </a:r>
            <a:endParaRPr lang="zh-CN" altLang="en-US"/>
          </a:p>
          <a:p>
            <a:pPr marL="285750" indent="-285750">
              <a:buFont typeface="Arial" panose="020B0604020202020204" pitchFamily="34" charset="0"/>
              <a:buChar char="•"/>
            </a:pPr>
            <a:endParaRPr>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射线方程</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endParaRPr lang="zh-CN" altLang="en-US"/>
          </a:p>
        </p:txBody>
      </p:sp>
      <p:sp>
        <p:nvSpPr>
          <p:cNvPr id="3" name="标题 2"/>
          <p:cNvSpPr>
            <a:spLocks noGrp="1"/>
          </p:cNvSpPr>
          <p:nvPr>
            <p:ph type="title"/>
          </p:nvPr>
        </p:nvSpPr>
        <p:spPr/>
        <p:txBody>
          <a:bodyPr/>
          <a:p>
            <a:r>
              <a:rPr>
                <a:sym typeface="+mn-ea"/>
              </a:rPr>
              <a:t>射线方程</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2832735" y="1626235"/>
            <a:ext cx="6526530" cy="422719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射线与球的</a:t>
            </a:r>
            <a:r>
              <a:rPr lang="zh-CN" altLang="en-US"/>
              <a:t>相交计算</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endParaRPr lang="zh-CN" altLang="en-US"/>
          </a:p>
        </p:txBody>
      </p:sp>
      <p:sp>
        <p:nvSpPr>
          <p:cNvPr id="3" name="标题 2"/>
          <p:cNvSpPr>
            <a:spLocks noGrp="1"/>
          </p:cNvSpPr>
          <p:nvPr>
            <p:ph type="title"/>
          </p:nvPr>
        </p:nvSpPr>
        <p:spPr/>
        <p:txBody>
          <a:bodyPr/>
          <a:p>
            <a:r>
              <a:rPr>
                <a:sym typeface="+mn-ea"/>
              </a:rPr>
              <a:t>射线与球的相交计算</a:t>
            </a:r>
            <a:endParaRPr lang="zh-CN" altLang="en-US"/>
          </a:p>
        </p:txBody>
      </p:sp>
      <p:pic>
        <p:nvPicPr>
          <p:cNvPr id="4" name="图片 3"/>
          <p:cNvPicPr>
            <a:picLocks noChangeAspect="1"/>
          </p:cNvPicPr>
          <p:nvPr/>
        </p:nvPicPr>
        <p:blipFill>
          <a:blip r:embed="rId1"/>
          <a:stretch>
            <a:fillRect/>
          </a:stretch>
        </p:blipFill>
        <p:spPr>
          <a:xfrm>
            <a:off x="2412365" y="1626235"/>
            <a:ext cx="7566025" cy="4541520"/>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63.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64.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65.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66.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67.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68.xml><?xml version="1.0" encoding="utf-8"?>
<p:tagLst xmlns:p="http://schemas.openxmlformats.org/presentationml/2006/main">
  <p:tag name="KSO_WM_UNIT_PLACING_PICTURE_USER_VIEWPORT" val="{&quot;height&quot;:7665,&quot;width&quot;:11835}"/>
</p:tagLst>
</file>

<file path=ppt/tags/tag69.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1.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2.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3.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4.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5.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6.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7.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8.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187308"/>
  <p:tag name="KSO_WM_SPECIAL_SOURCE" val="bdnul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466</Words>
  <Application>WPS 演示</Application>
  <PresentationFormat>宽屏</PresentationFormat>
  <Paragraphs>77</Paragraphs>
  <Slides>34</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34</vt:i4>
      </vt:variant>
    </vt:vector>
  </HeadingPairs>
  <TitlesOfParts>
    <vt:vector size="40" baseType="lpstr">
      <vt:lpstr>Arial</vt:lpstr>
      <vt:lpstr>宋体</vt:lpstr>
      <vt:lpstr>Wingdings</vt:lpstr>
      <vt:lpstr>微软雅黑</vt:lpstr>
      <vt:lpstr>Arial Unicode MS</vt:lpstr>
      <vt:lpstr>Office 主题​​</vt:lpstr>
      <vt:lpstr>PowerPoint 演示文稿</vt:lpstr>
      <vt:lpstr>第十一节课： 使用光线追踪管线绘制一个三角形（实现）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平面方程</vt:lpstr>
      <vt:lpstr>射线与三角形网格的相交计算</vt:lpstr>
      <vt:lpstr>射线与三角形网格的相交计算</vt:lpstr>
      <vt:lpstr>射线与三角形的相交计算</vt:lpstr>
      <vt:lpstr>重心坐标</vt:lpstr>
      <vt:lpstr>重心坐标</vt:lpstr>
      <vt:lpstr>重心坐标</vt:lpstr>
      <vt:lpstr>重心坐标</vt:lpstr>
      <vt:lpstr>重心坐标</vt:lpstr>
      <vt:lpstr>重心坐标</vt:lpstr>
      <vt:lpstr>重心坐标</vt:lpstr>
      <vt:lpstr>射线与平面的相交计算</vt:lpstr>
      <vt:lpstr>射线与平面的相交计算</vt:lpstr>
      <vt:lpstr>射线与三角形的相交计算</vt:lpstr>
      <vt:lpstr>PowerPoint 演示文稿</vt:lpstr>
      <vt:lpstr>回答之前提出的问题</vt:lpstr>
      <vt:lpstr>PowerPoint 演示文稿</vt:lpstr>
      <vt:lpstr>PowerPoint 演示文稿</vt:lpstr>
      <vt:lpstr>PowerPoint 演示文稿</vt:lpstr>
      <vt:lpstr>下节课预告</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y</cp:lastModifiedBy>
  <cp:revision>739</cp:revision>
  <dcterms:created xsi:type="dcterms:W3CDTF">2020-12-22T12:16:00Z</dcterms:created>
  <dcterms:modified xsi:type="dcterms:W3CDTF">2021-01-21T12:32:32Z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