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27" r:id="rId3"/>
    <p:sldId id="308" r:id="rId4"/>
    <p:sldId id="391" r:id="rId5"/>
    <p:sldId id="668" r:id="rId6"/>
    <p:sldId id="892" r:id="rId7"/>
    <p:sldId id="369" r:id="rId8"/>
    <p:sldId id="831" r:id="rId9"/>
    <p:sldId id="841" r:id="rId10"/>
    <p:sldId id="842" r:id="rId11"/>
    <p:sldId id="843" r:id="rId12"/>
    <p:sldId id="844" r:id="rId13"/>
    <p:sldId id="845" r:id="rId14"/>
    <p:sldId id="846" r:id="rId15"/>
    <p:sldId id="847" r:id="rId16"/>
    <p:sldId id="848" r:id="rId17"/>
    <p:sldId id="849" r:id="rId18"/>
    <p:sldId id="850" r:id="rId19"/>
    <p:sldId id="851" r:id="rId20"/>
    <p:sldId id="852" r:id="rId21"/>
    <p:sldId id="855" r:id="rId22"/>
    <p:sldId id="856" r:id="rId23"/>
    <p:sldId id="861" r:id="rId24"/>
    <p:sldId id="858" r:id="rId25"/>
    <p:sldId id="862" r:id="rId26"/>
    <p:sldId id="860" r:id="rId27"/>
    <p:sldId id="863" r:id="rId28"/>
    <p:sldId id="864" r:id="rId29"/>
    <p:sldId id="865" r:id="rId30"/>
    <p:sldId id="866" r:id="rId31"/>
    <p:sldId id="867" r:id="rId32"/>
    <p:sldId id="879" r:id="rId33"/>
    <p:sldId id="870" r:id="rId34"/>
    <p:sldId id="872" r:id="rId35"/>
    <p:sldId id="875" r:id="rId36"/>
    <p:sldId id="876" r:id="rId37"/>
    <p:sldId id="669" r:id="rId38"/>
    <p:sldId id="670" r:id="rId39"/>
    <p:sldId id="408" r:id="rId40"/>
    <p:sldId id="314" r:id="rId41"/>
    <p:sldId id="315" r:id="rId42"/>
    <p:sldId id="367" r:id="rId43"/>
    <p:sldId id="451" r:id="rId44"/>
    <p:sldId id="82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  <a:endParaRPr lang="en-US" altLang="zh-CN" sz="3600">
              <a:latin typeface="+mj-ea"/>
              <a:ea typeface="+mj-ea"/>
              <a:cs typeface="+mj-ea"/>
            </a:endParaRP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  <a:endParaRPr lang="zh-CN" altLang="en-US"/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61.xml"/><Relationship Id="rId21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4.xml"/><Relationship Id="rId2" Type="http://schemas.openxmlformats.org/officeDocument/2006/relationships/hyperlink" Target="https://www.bilibili.com/video/BV18K4y177Jb" TargetMode="External"/><Relationship Id="rId1" Type="http://schemas.openxmlformats.org/officeDocument/2006/relationships/hyperlink" Target="https://www.bilibili.com/video/BV1dv411k7ZK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96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png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100.xml"/><Relationship Id="rId2" Type="http://schemas.openxmlformats.org/officeDocument/2006/relationships/hyperlink" Target="https://baike.baidu.com/item/&#231;&#133;&#167;&#229;&#186;&#166;&#229;&#174;&#154;&#229;&#190;&#139;" TargetMode="External"/><Relationship Id="rId1" Type="http://schemas.openxmlformats.org/officeDocument/2006/relationships/hyperlink" Target="https://www.bilibili.com/video/BV1X7411F744?p=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课程封面_自定义px_2021-01-07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为什么能</a:t>
            </a:r>
            <a:r>
              <a:rPr lang="zh-CN" altLang="en-US"/>
              <a:t>看到颜色？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为什么能看到颜色？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1898650"/>
            <a:ext cx="4533265" cy="4229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辐射能量（</a:t>
            </a:r>
            <a:r>
              <a:rPr lang="en-US" altLang="zh-CN"/>
              <a:t>radiant energy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辐射能量可以理解为</a:t>
            </a:r>
            <a:r>
              <a:rPr lang="zh-CN" altLang="en-US"/>
              <a:t>在场景的整个持续时间内存储场景中任何地方出现的“击中”总数所带的能量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辐射能量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5530" y="3070860"/>
            <a:ext cx="4350385" cy="304038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7823" y="2185035"/>
          <a:ext cx="40576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05765" imgH="787400" progId="Equation.KSEE3">
                  <p:embed/>
                </p:oleObj>
              </mc:Choice>
              <mc:Fallback>
                <p:oleObj name="" r:id="rId2" imgW="405765" imgH="787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7823" y="2185035"/>
                        <a:ext cx="40576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辐射通量（</a:t>
            </a:r>
            <a:r>
              <a:rPr lang="en-US" altLang="zh-CN"/>
              <a:t>radiant flux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辐射通量可以理解为</a:t>
            </a:r>
            <a:r>
              <a:rPr>
                <a:sym typeface="+mn-ea"/>
              </a:rPr>
              <a:t>单位时间内</a:t>
            </a:r>
            <a:r>
              <a:rPr>
                <a:sym typeface="+mn-ea"/>
              </a:rPr>
              <a:t>“击中”总数所带的能量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辐射通量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2844800"/>
          <a:ext cx="901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01700" imgH="1168400" progId="Equation.KSEE3">
                  <p:embed/>
                </p:oleObj>
              </mc:Choice>
              <mc:Fallback>
                <p:oleObj name="" r:id="rId1" imgW="901700" imgH="1168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0" y="2844800"/>
                        <a:ext cx="9017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几种度量方式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几种度量方式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626235"/>
            <a:ext cx="7343775" cy="4150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辐射强度（</a:t>
            </a:r>
            <a:r>
              <a:rPr lang="en-US" altLang="zh-CN"/>
              <a:t>radiant intensity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辐射强度可以理解为单位时间</a:t>
            </a:r>
            <a:r>
              <a:rPr>
                <a:sym typeface="+mn-ea"/>
              </a:rPr>
              <a:t>单位立体角</a:t>
            </a:r>
            <a:r>
              <a:rPr>
                <a:sym typeface="+mn-ea"/>
              </a:rPr>
              <a:t>内“击中”总数所带的能量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辐射强度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2844800"/>
          <a:ext cx="914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14400" imgH="1168400" progId="Equation.KSEE3">
                  <p:embed/>
                </p:oleObj>
              </mc:Choice>
              <mc:Fallback>
                <p:oleObj name="" r:id="rId1" imgW="914400" imgH="11684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2844800"/>
                        <a:ext cx="9144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" y="2266950"/>
            <a:ext cx="3629025" cy="3028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第十五节课：辐射度量学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立体角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圆的角度为       （弧度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二维中的角度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1918970"/>
            <a:ext cx="3400425" cy="30194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615" y="1626235"/>
          <a:ext cx="673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673100" imgH="711200" progId="Equation.KSEE3">
                  <p:embed/>
                </p:oleObj>
              </mc:Choice>
              <mc:Fallback>
                <p:oleObj name="" r:id="rId2" imgW="673100" imgH="711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0615" y="1626235"/>
                        <a:ext cx="673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9485" y="3031490"/>
          <a:ext cx="39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4" imgW="393700" imgH="279400" progId="Equation.KSEE3">
                  <p:embed/>
                </p:oleObj>
              </mc:Choice>
              <mc:Fallback>
                <p:oleObj name="" r:id="rId4" imgW="393700" imgH="2794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9485" y="3031490"/>
                        <a:ext cx="39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 </a:t>
            </a:r>
            <a:r>
              <a:t>球的立体角为       （球面度</a:t>
            </a:r>
            <a: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三维中的立体角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1905000"/>
            <a:ext cx="3276600" cy="30480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408" y="1626235"/>
          <a:ext cx="8629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" imgW="862965" imgH="711200" progId="Equation.KSEE3">
                  <p:embed/>
                </p:oleObj>
              </mc:Choice>
              <mc:Fallback>
                <p:oleObj name="" r:id="rId2" imgW="862965" imgH="711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408" y="1626235"/>
                        <a:ext cx="86296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7620" y="3040380"/>
          <a:ext cx="39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4" imgW="393700" imgH="279400" progId="Equation.KSEE3">
                  <p:embed/>
                </p:oleObj>
              </mc:Choice>
              <mc:Fallback>
                <p:oleObj name="" r:id="rId4" imgW="393700" imgH="2794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7620" y="3040380"/>
                        <a:ext cx="393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立体角的推导</a:t>
            </a:r>
            <a:endParaRPr lang="zh-CN" altLang="en-US"/>
          </a:p>
        </p:txBody>
      </p:sp>
      <p:pic>
        <p:nvPicPr>
          <p:cNvPr id="6" name="图片 5" descr="立体角推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626235"/>
            <a:ext cx="6652260" cy="3742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0" y="2334895"/>
            <a:ext cx="3667125" cy="2695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立体角的推导</a:t>
            </a:r>
            <a:endParaRPr lang="zh-CN" altLang="en-US"/>
          </a:p>
        </p:txBody>
      </p:sp>
      <p:pic>
        <p:nvPicPr>
          <p:cNvPr id="6" name="图片 5" descr="立体角推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626235"/>
            <a:ext cx="6652260" cy="3742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714500"/>
            <a:ext cx="3876675" cy="3429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表示方向向量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840" y="1626235"/>
            <a:ext cx="7386320" cy="448945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6285" y="85725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2" imgW="241300" imgH="215900" progId="Equation.KSEE3">
                  <p:embed/>
                </p:oleObj>
              </mc:Choice>
              <mc:Fallback>
                <p:oleObj name="" r:id="rId2" imgW="241300" imgH="2159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66285" y="857250"/>
                        <a:ext cx="241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各项同性的点光源的辐射强度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各项同性的点光源的辐射强度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635" y="1626235"/>
            <a:ext cx="7365365" cy="4483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辐射照度（</a:t>
            </a:r>
            <a:r>
              <a:rPr lang="en-US" altLang="zh-CN"/>
              <a:t>irradiance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辐射照度可以理解为单位时间单位面积</a:t>
            </a:r>
            <a:r>
              <a:rPr>
                <a:sym typeface="+mn-ea"/>
              </a:rPr>
              <a:t>内“击中”总数所带的能量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辐射照度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2113280"/>
            <a:ext cx="3489325" cy="32162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4668" y="2832100"/>
          <a:ext cx="100266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1002665" imgH="1193800" progId="Equation.KSEE3">
                  <p:embed/>
                </p:oleObj>
              </mc:Choice>
              <mc:Fallback>
                <p:oleObj name="" r:id="rId2" imgW="1002665" imgH="11938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4668" y="2832100"/>
                        <a:ext cx="100266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第一部分课程：第一节课到第十四节课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1" action="ppaction://hlinkfile"/>
              </a:rPr>
              <a:t>光线追踪图形学课程（5）：“渲染方程”详细分析</a:t>
            </a:r>
            <a:endParaRPr lang="zh-CN" altLang="en-US"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辐射照度的定律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辐射照度</a:t>
            </a:r>
            <a:r>
              <a:rPr lang="en-US" altLang="zh-CN">
                <a:sym typeface="+mn-ea"/>
              </a:rPr>
              <a:t>E</a:t>
            </a:r>
            <a:r>
              <a:rPr>
                <a:sym typeface="+mn-ea"/>
              </a:rPr>
              <a:t>与           成正比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辐射照度</a:t>
            </a:r>
            <a:r>
              <a:rPr lang="en-US" altLang="zh-CN">
                <a:sym typeface="+mn-ea"/>
              </a:rPr>
              <a:t>E</a:t>
            </a:r>
            <a:r>
              <a:rPr>
                <a:sym typeface="+mn-ea"/>
              </a:rPr>
              <a:t>与被照物体表面至点光源之间的距离r的平方成反比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辐射照度的定律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50580" y="1625600"/>
          <a:ext cx="17526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752600" imgH="4762500" progId="Equation.KSEE3">
                  <p:embed/>
                </p:oleObj>
              </mc:Choice>
              <mc:Fallback>
                <p:oleObj name="" r:id="rId1" imgW="1752600" imgH="47625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50580" y="1625600"/>
                        <a:ext cx="175260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辐射照度定律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0" y="2562225"/>
            <a:ext cx="1733550" cy="302895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0620" y="1682750"/>
          <a:ext cx="647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4" imgW="647700" imgH="279400" progId="Equation.KSEE3">
                  <p:embed/>
                </p:oleObj>
              </mc:Choice>
              <mc:Fallback>
                <p:oleObj name="" r:id="rId4" imgW="647700" imgH="2794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0620" y="1682750"/>
                        <a:ext cx="647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为什么有季节之分？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1626235"/>
            <a:ext cx="8426450" cy="4297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辐射照度的衰减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8420" y="1747520"/>
            <a:ext cx="4325620" cy="3684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辐射亮度（</a:t>
            </a:r>
            <a:r>
              <a:rPr lang="en-US" altLang="zh-CN"/>
              <a:t>radiance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辐射亮度可以理解为单位时间单位面积单位立体角</a:t>
            </a:r>
            <a:r>
              <a:rPr>
                <a:sym typeface="+mn-ea"/>
              </a:rPr>
              <a:t>内“击中”总数所带的能量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辐射亮度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294890"/>
            <a:ext cx="3623310" cy="190754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46695" y="3571240"/>
          <a:ext cx="1879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2" imgW="1879600" imgH="1727200" progId="Equation.KSEE3">
                  <p:embed/>
                </p:oleObj>
              </mc:Choice>
              <mc:Fallback>
                <p:oleObj name="" r:id="rId2" imgW="1879600" imgH="1727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6695" y="3571240"/>
                        <a:ext cx="18796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45" y="4354830"/>
            <a:ext cx="3435350" cy="150114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46695" y="5449888"/>
          <a:ext cx="15748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574800" imgH="405765" progId="Equation.KSEE3">
                  <p:embed/>
                </p:oleObj>
              </mc:Choice>
              <mc:Fallback>
                <p:oleObj name="" r:id="rId5" imgW="15748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6695" y="5449888"/>
                        <a:ext cx="157480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第二部分的课程有哪些内容？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辐射度量学是什么？</a:t>
            </a: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回答之前提出的问题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闫令琪-光线追踪（加速结构）录像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闫令琪-光线追踪（辐射度量学、渲染方程与全局光照）录像</a:t>
            </a: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2" action="ppaction://hlinkfile"/>
              </a:rPr>
              <a:t>照度定律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第二部分的</a:t>
            </a:r>
            <a:r>
              <a:t>课程</a:t>
            </a:r>
            <a:r>
              <a:t>有哪些内容？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辐射度量学是什么？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渲染方程推导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第二部分课程内容介绍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为什么要学习辐射度量学？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为什么能看到颜色？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辐射能量（</a:t>
            </a:r>
            <a:r>
              <a:rPr lang="en-US" altLang="zh-CN">
                <a:sym typeface="+mn-ea"/>
              </a:rPr>
              <a:t>radiant energy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辐射通量（</a:t>
            </a:r>
            <a:r>
              <a:rPr lang="en-US" altLang="zh-CN">
                <a:sym typeface="+mn-ea"/>
              </a:rPr>
              <a:t>radiant flux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辐射强度（</a:t>
            </a:r>
            <a:r>
              <a:rPr lang="en-US" altLang="zh-CN">
                <a:sym typeface="+mn-ea"/>
              </a:rPr>
              <a:t>radiant intensity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立体角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各项同性的点光源的辐射强度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辐射照度（</a:t>
            </a:r>
            <a:r>
              <a:rPr lang="en-US" altLang="zh-CN">
                <a:sym typeface="+mn-ea"/>
              </a:rPr>
              <a:t>irradiance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辐射照度的定律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辐射亮度（</a:t>
            </a:r>
            <a:r>
              <a:rPr lang="en-US" altLang="zh-CN">
                <a:sym typeface="+mn-ea"/>
              </a:rPr>
              <a:t>radiance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第二部分课程内容</a:t>
            </a:r>
            <a:r>
              <a:rPr lang="zh-CN" altLang="en-US"/>
              <a:t>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>
                <a:sym typeface="+mn-ea"/>
              </a:rPr>
              <a:t>为什么要学习辐射度量学？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>
                <a:sym typeface="+mn-ea"/>
              </a:rPr>
              <a:t>辐射度量学在</a:t>
            </a:r>
            <a:r>
              <a:rPr lang="zh-CN" altLang="en-US"/>
              <a:t>物理上来描述颜色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为什么要学习辐射度量学？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130</Paragraphs>
  <Slides>43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第十五节课：辐射度量学</vt:lpstr>
      <vt:lpstr>PowerPoint 演示文稿</vt:lpstr>
      <vt:lpstr>PowerPoint 演示文稿</vt:lpstr>
      <vt:lpstr>PowerPoint 演示文稿</vt:lpstr>
      <vt:lpstr>PowerPoint 演示文稿</vt:lpstr>
      <vt:lpstr>第二部分课程内容介绍</vt:lpstr>
      <vt:lpstr>为什么要学习辐射度量学？</vt:lpstr>
      <vt:lpstr>为什么要学习辐射度量学？</vt:lpstr>
      <vt:lpstr>如何看到颜色？</vt:lpstr>
      <vt:lpstr>如何看到颜色？</vt:lpstr>
      <vt:lpstr>辐射能量（radiant energy）</vt:lpstr>
      <vt:lpstr>辐射能量</vt:lpstr>
      <vt:lpstr>辐射通量（radiant flux）</vt:lpstr>
      <vt:lpstr>辐射通量</vt:lpstr>
      <vt:lpstr>光辐射的几种度量方式</vt:lpstr>
      <vt:lpstr>光辐射的几种度量方式</vt:lpstr>
      <vt:lpstr>辐射强度（radiant intensity）</vt:lpstr>
      <vt:lpstr>辐射强度</vt:lpstr>
      <vt:lpstr>立体角</vt:lpstr>
      <vt:lpstr>二维中的角度</vt:lpstr>
      <vt:lpstr>三维中的立体角</vt:lpstr>
      <vt:lpstr>立体角的推导</vt:lpstr>
      <vt:lpstr>立体角的推导</vt:lpstr>
      <vt:lpstr>表示方向向量</vt:lpstr>
      <vt:lpstr>各项同性的点光源的辐射强度</vt:lpstr>
      <vt:lpstr>各项同性的点光源的辐射强度</vt:lpstr>
      <vt:lpstr>辐射照度（irradiance）</vt:lpstr>
      <vt:lpstr>辐射照度</vt:lpstr>
      <vt:lpstr>辐射照度的定律</vt:lpstr>
      <vt:lpstr>辐射照度的定律</vt:lpstr>
      <vt:lpstr>为什么有季节之分？</vt:lpstr>
      <vt:lpstr>辐射照度的衰减</vt:lpstr>
      <vt:lpstr>辐射亮度（radiance）</vt:lpstr>
      <vt:lpstr>辐射亮度</vt:lpstr>
      <vt:lpstr>PowerPoint 演示文稿</vt:lpstr>
      <vt:lpstr>回答之前提出的问题</vt:lpstr>
      <vt:lpstr>PowerPoint 演示文稿</vt:lpstr>
      <vt:lpstr>PowerPoint 演示文稿</vt:lpstr>
      <vt:lpstr>PowerPoint 演示文稿</vt:lpstr>
      <vt:lpstr>下节课预告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</cp:lastModifiedBy>
  <cp:revision>856</cp:revision>
  <dcterms:created xsi:type="dcterms:W3CDTF">2020-12-22T12:16:00Z</dcterms:created>
  <dcterms:modified xsi:type="dcterms:W3CDTF">2021-02-08T12:22:25Z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