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307" r:id="rId3"/>
    <p:sldId id="308" r:id="rId5"/>
    <p:sldId id="520" r:id="rId6"/>
    <p:sldId id="564" r:id="rId7"/>
    <p:sldId id="568" r:id="rId8"/>
    <p:sldId id="567" r:id="rId9"/>
    <p:sldId id="391" r:id="rId10"/>
    <p:sldId id="523" r:id="rId11"/>
    <p:sldId id="514" r:id="rId12"/>
    <p:sldId id="565" r:id="rId13"/>
    <p:sldId id="524" r:id="rId14"/>
    <p:sldId id="535" r:id="rId15"/>
    <p:sldId id="525" r:id="rId16"/>
    <p:sldId id="599" r:id="rId17"/>
    <p:sldId id="526" r:id="rId18"/>
    <p:sldId id="566" r:id="rId19"/>
    <p:sldId id="538" r:id="rId20"/>
    <p:sldId id="569" r:id="rId21"/>
    <p:sldId id="528" r:id="rId22"/>
    <p:sldId id="622" r:id="rId23"/>
    <p:sldId id="530" r:id="rId24"/>
    <p:sldId id="532" r:id="rId25"/>
    <p:sldId id="531" r:id="rId26"/>
    <p:sldId id="570" r:id="rId27"/>
    <p:sldId id="539" r:id="rId28"/>
    <p:sldId id="571" r:id="rId29"/>
    <p:sldId id="529" r:id="rId30"/>
    <p:sldId id="623" r:id="rId31"/>
    <p:sldId id="624" r:id="rId32"/>
    <p:sldId id="625" r:id="rId33"/>
    <p:sldId id="537" r:id="rId34"/>
    <p:sldId id="536" r:id="rId35"/>
    <p:sldId id="540" r:id="rId36"/>
    <p:sldId id="541" r:id="rId37"/>
    <p:sldId id="314" r:id="rId38"/>
    <p:sldId id="315" r:id="rId39"/>
    <p:sldId id="515" r:id="rId40"/>
    <p:sldId id="367" r:id="rId41"/>
    <p:sldId id="31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8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9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0.png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5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tags" Target="../tags/tag103.xml"/><Relationship Id="rId6" Type="http://schemas.openxmlformats.org/officeDocument/2006/relationships/hyperlink" Target="https://graphics.stanford.edu/courses/cs348b-03/lectures/mc-3.pdf" TargetMode="External"/><Relationship Id="rId5" Type="http://schemas.openxmlformats.org/officeDocument/2006/relationships/hyperlink" Target="https://blog.csdn.net/terence1212/article/details/51588749" TargetMode="External"/><Relationship Id="rId4" Type="http://schemas.openxmlformats.org/officeDocument/2006/relationships/hyperlink" Target="https://zhuanlan.zhihu.com/p/141879677" TargetMode="External"/><Relationship Id="rId3" Type="http://schemas.openxmlformats.org/officeDocument/2006/relationships/hyperlink" Target="https://zhuanlan.zhihu.com/p/115677959" TargetMode="External"/><Relationship Id="rId2" Type="http://schemas.openxmlformats.org/officeDocument/2006/relationships/hyperlink" Target="https://mizunashi.me/2019/10/21/Numerical-Analysis-Note-Numerical-Calculus" TargetMode="External"/><Relationship Id="rId1" Type="http://schemas.openxmlformats.org/officeDocument/2006/relationships/hyperlink" Target="https://www.bilibili.com/video/BV1aK411G7KZ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75.xml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hyperlink" Target="https://www.bilibili.com/video/BV18K4y177Jb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76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hyperlink" Target="https://www.bilibili.com/video/BV18K4y177J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展学（抽一个同学回答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</a:t>
            </a:r>
            <a:r>
              <a:rPr>
                <a:sym typeface="+mn-ea"/>
              </a:rPr>
              <a:t>用数值分析的方法求解渲染方程？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迭代和递归是什么意思？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请用迭代的数学公式定义</a:t>
            </a:r>
            <a:r>
              <a:rPr lang="en-US" altLang="zh-CN"/>
              <a:t>“0+1+2+...+n</a:t>
            </a:r>
            <a:r>
              <a:t>的和</a:t>
            </a:r>
            <a:r>
              <a:rPr lang="en-US" altLang="zh-CN"/>
              <a:t>”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请用递归的数学公式定义</a:t>
            </a:r>
            <a:r>
              <a:rPr lang="en-US" altLang="zh-CN">
                <a:sym typeface="+mn-ea"/>
              </a:rPr>
              <a:t>“0+1+2+...+n</a:t>
            </a:r>
            <a:r>
              <a:rPr>
                <a:sym typeface="+mn-ea"/>
              </a:rPr>
              <a:t>的和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（根据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f(0)=0;f(1)=0+1;f(2)=0+1+2”</a:t>
            </a:r>
            <a:r>
              <a:rPr>
                <a:sym typeface="+mn-ea"/>
              </a:rPr>
              <a:t>来找出规律！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如何将递归的数学公式展开，转换为迭代公式？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如何用数值分析的方法求解渲染方程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1650" y="24257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171700" imgH="838200" progId="Equation.KSEE3">
                  <p:embed/>
                </p:oleObj>
              </mc:Choice>
              <mc:Fallback>
                <p:oleObj name="" r:id="rId1" imgW="21717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1650" y="2425700"/>
                        <a:ext cx="2171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4345" y="20828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41400" imgH="342900" progId="Equation.KSEE3">
                  <p:embed/>
                </p:oleObj>
              </mc:Choice>
              <mc:Fallback>
                <p:oleObj name="" r:id="rId3" imgW="10414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4345" y="2082800"/>
                        <a:ext cx="1041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开始实现</a:t>
            </a:r>
            <a:r>
              <a:rPr lang="en-US" altLang="zh-CN">
                <a:sym typeface="+mn-ea"/>
              </a:rPr>
              <a:t>sum_iterate(start,end)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sum_recurive(start,end)</a:t>
            </a:r>
            <a:r>
              <a:rPr>
                <a:sym typeface="+mn-ea"/>
              </a:rPr>
              <a:t>函数（在群里发送代码压缩包给学生）</a:t>
            </a:r>
            <a:br>
              <a:rPr>
                <a:sym typeface="+mn-ea"/>
              </a:rPr>
            </a:br>
            <a:r>
              <a:rPr>
                <a:sym typeface="+mn-ea"/>
              </a:rPr>
              <a:t>给出计算</a:t>
            </a:r>
            <a:r>
              <a:rPr lang="en-US" altLang="zh-CN">
                <a:sym typeface="+mn-ea"/>
              </a:rPr>
              <a:t>“2+3+...+200</a:t>
            </a:r>
            <a:r>
              <a:rPr>
                <a:sym typeface="+mn-ea"/>
              </a:rPr>
              <a:t>的和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的结果（</a:t>
            </a:r>
            <a:r>
              <a:rPr lang="en-US" altLang="zh-CN">
                <a:sym typeface="+mn-ea"/>
              </a:rPr>
              <a:t>node .\solve_integration\sum\index.js</a:t>
            </a:r>
            <a:r>
              <a:rPr>
                <a:sym typeface="+mn-ea"/>
              </a:rPr>
              <a:t>）：</a:t>
            </a:r>
            <a:br>
              <a:rPr>
                <a:sym typeface="+mn-ea"/>
              </a:rPr>
            </a:br>
            <a:r>
              <a:rPr>
                <a:sym typeface="+mn-ea"/>
              </a:rPr>
              <a:t>20099</a:t>
            </a:r>
            <a:br>
              <a:rPr>
                <a:sym typeface="+mn-ea"/>
              </a:rPr>
            </a:br>
            <a:r>
              <a:rPr>
                <a:sym typeface="+mn-ea"/>
              </a:rPr>
              <a:t>20099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给出程序代码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任务：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求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的程序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如果将递归公式改为：                                      ，那么</a:t>
            </a:r>
            <a:r>
              <a:rPr>
                <a:sym typeface="+mn-ea"/>
              </a:rPr>
              <a:t>将递归展开为迭代后的迭代公式</a:t>
            </a:r>
            <a:r>
              <a:rPr>
                <a:sym typeface="+mn-ea"/>
              </a:rPr>
              <a:t>是什么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将递归展开为迭代有什么好处？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开始测试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测试题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：展开递归公式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1840" y="128905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705100" imgH="838200" progId="Equation.KSEE3">
                  <p:embed/>
                </p:oleObj>
              </mc:Choice>
              <mc:Fallback>
                <p:oleObj name="" r:id="rId1" imgW="2705100" imgH="838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1840" y="1289050"/>
                        <a:ext cx="2705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8675" y="3524250"/>
          <a:ext cx="414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4140200" imgH="342900" progId="Equation.KSEE3">
                  <p:embed/>
                </p:oleObj>
              </mc:Choice>
              <mc:Fallback>
                <p:oleObj name="" r:id="rId3" imgW="4140200" imgH="342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8675" y="3524250"/>
                        <a:ext cx="4140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如果将递归公式改为：                                         ，那么</a:t>
            </a:r>
            <a:r>
              <a:rPr>
                <a:sym typeface="+mn-ea"/>
              </a:rPr>
              <a:t>将递归展开为迭代后的迭代公式是什么？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开始测试（自学、展学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测试题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：展开递归公式</a:t>
            </a:r>
            <a:endParaRPr lang="en-US" altLang="zh-CN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2615" y="1146175"/>
          <a:ext cx="317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175000" imgH="1066800" progId="Equation.KSEE3">
                  <p:embed/>
                </p:oleObj>
              </mc:Choice>
              <mc:Fallback>
                <p:oleObj name="" r:id="rId1" imgW="3175000" imgH="1066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2615" y="1146175"/>
                        <a:ext cx="3175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6250" y="2212975"/>
          <a:ext cx="5225415" cy="257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5892165" imgH="2908300" progId="Equation.KSEE3">
                  <p:embed/>
                </p:oleObj>
              </mc:Choice>
              <mc:Fallback>
                <p:oleObj name="" r:id="rId3" imgW="5892165" imgH="290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50" y="2212975"/>
                        <a:ext cx="5225415" cy="2579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6275" y="5582920"/>
          <a:ext cx="590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5905500" imgH="596900" progId="Equation.KSEE3">
                  <p:embed/>
                </p:oleObj>
              </mc:Choice>
              <mc:Fallback>
                <p:oleObj name="" r:id="rId5" imgW="5905500" imgH="59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6275" y="5582920"/>
                        <a:ext cx="59055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渲染方程属于迭代</a:t>
            </a:r>
            <a:r>
              <a:t>还是递归？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它的迭代公式是什么？</a:t>
            </a:r>
            <a:br/>
            <a:r>
              <a:t>是否可简化为类似于测试题</a:t>
            </a:r>
            <a:r>
              <a:rPr lang="en-US" altLang="zh-CN"/>
              <a:t>2</a:t>
            </a:r>
            <a:r>
              <a:t>的递归公式？</a:t>
            </a:r>
            <a:br/>
            <a:r>
              <a:rPr>
                <a:sym typeface="+mn-ea"/>
              </a:rPr>
              <a:t>是否可简化为类似于测试题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的递归公式？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t>测试题</a:t>
            </a:r>
            <a:r>
              <a:rPr lang="en-US" altLang="zh-CN"/>
              <a:t>2</a:t>
            </a:r>
            <a:r>
              <a:t>：                                                测试题</a:t>
            </a:r>
            <a:r>
              <a:rPr lang="en-US" altLang="zh-CN"/>
              <a:t>1</a:t>
            </a:r>
            <a:r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如何用数值分析的方法求解渲染方程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905" y="1489075"/>
            <a:ext cx="6591300" cy="84328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4363" y="2546350"/>
          <a:ext cx="191706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917065" imgH="508000" progId="Equation.KSEE3">
                  <p:embed/>
                </p:oleObj>
              </mc:Choice>
              <mc:Fallback>
                <p:oleObj name="" r:id="rId2" imgW="1917065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64363" y="2546350"/>
                        <a:ext cx="191706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7691120" y="2151380"/>
            <a:ext cx="152400" cy="333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76870" y="2124075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简化为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2721" y="4713605"/>
          <a:ext cx="370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3708400" imgH="990600" progId="Equation.KSEE3">
                  <p:embed/>
                </p:oleObj>
              </mc:Choice>
              <mc:Fallback>
                <p:oleObj name="" r:id="rId4" imgW="3708400" imgH="990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2721" y="4713605"/>
                        <a:ext cx="3708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5615" y="319913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2705100" imgH="838200" progId="Equation.KSEE3">
                  <p:embed/>
                </p:oleObj>
              </mc:Choice>
              <mc:Fallback>
                <p:oleObj name="" r:id="rId6" imgW="2705100" imgH="838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5615" y="3199130"/>
                        <a:ext cx="2705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790" y="3113405"/>
          <a:ext cx="317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3175000" imgH="1066800" progId="Equation.KSEE3">
                  <p:embed/>
                </p:oleObj>
              </mc:Choice>
              <mc:Fallback>
                <p:oleObj name="" r:id="rId8" imgW="3175000" imgH="1066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6790" y="3113405"/>
                        <a:ext cx="3175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回答主问题：如何用数值分析的方法求解渲染方程？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还需要计算什么？（马上我们就会开始解决这个计算的问题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</a:t>
            </a:r>
            <a:r>
              <a:rPr>
                <a:sym typeface="+mn-ea"/>
              </a:rPr>
              <a:t>用数值分析的方法</a:t>
            </a:r>
            <a:r>
              <a:rPr>
                <a:sym typeface="+mn-ea"/>
              </a:rPr>
              <a:t>求解定积分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展学（抽一个同学回答）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</a:t>
            </a:r>
            <a:r>
              <a:rPr>
                <a:sym typeface="+mn-ea"/>
              </a:rPr>
              <a:t>用数值分析的方法求解定积分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如何用代数的方法（牛顿-莱布尼茨公式）求解            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能否用</a:t>
            </a:r>
            <a:r>
              <a:rPr>
                <a:sym typeface="+mn-ea"/>
              </a:rPr>
              <a:t>代数的方法求解                  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除了类似于上面这种定积分无法</a:t>
            </a:r>
            <a:r>
              <a:rPr>
                <a:sym typeface="+mn-ea"/>
              </a:rPr>
              <a:t>用代数的方法求解</a:t>
            </a:r>
            <a:r>
              <a:rPr>
                <a:sym typeface="+mn-ea"/>
              </a:rPr>
              <a:t>，还有哪些类型的</a:t>
            </a:r>
            <a:r>
              <a:rPr>
                <a:sym typeface="+mn-ea"/>
              </a:rPr>
              <a:t>定积分无法用代数求解？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主问题：如何用数值分析的方法求解定积分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51500" y="1481455"/>
          <a:ext cx="73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36600" imgH="596900" progId="Equation.KSEE3">
                  <p:embed/>
                </p:oleObj>
              </mc:Choice>
              <mc:Fallback>
                <p:oleObj name="" r:id="rId1" imgW="736600" imgH="596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1481455"/>
                        <a:ext cx="7366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2010" y="1933575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93800" imgH="711200" progId="Equation.KSEE3">
                  <p:embed/>
                </p:oleObj>
              </mc:Choice>
              <mc:Fallback>
                <p:oleObj name="" r:id="rId3" imgW="11938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2010" y="1933575"/>
                        <a:ext cx="1193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第十八节课：</a:t>
            </a:r>
            <a:br>
              <a:rPr lang="zh-CN" altLang="en-US"/>
            </a:br>
            <a:r>
              <a:rPr lang="zh-CN" altLang="en-US"/>
              <a:t>用数值分析的方法</a:t>
            </a:r>
            <a:r>
              <a:rPr lang="zh-CN" altLang="en-US"/>
              <a:t>计算</a:t>
            </a:r>
            <a:r>
              <a:rPr lang="zh-CN" altLang="en-US"/>
              <a:t>积分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定积分                的定义是什么？</a:t>
            </a:r>
            <a:r>
              <a:rPr>
                <a:sym typeface="+mn-ea"/>
              </a:rPr>
              <a:t>（求极限）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根据定义，定积分的几何意义是什么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主问题：如何用数值分析的方法求解定积分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3080" y="1510030"/>
          <a:ext cx="115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155700" imgH="596900" progId="Equation.KSEE3">
                  <p:embed/>
                </p:oleObj>
              </mc:Choice>
              <mc:Fallback>
                <p:oleObj name="" r:id="rId1" imgW="1155700" imgH="596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3080" y="1510030"/>
                        <a:ext cx="11557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定积分的几何意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55" y="1684020"/>
            <a:ext cx="3733800" cy="24669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9163" y="3416935"/>
          <a:ext cx="360616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3606165" imgH="1270000" progId="Equation.KSEE3">
                  <p:embed/>
                </p:oleObj>
              </mc:Choice>
              <mc:Fallback>
                <p:oleObj name="" r:id="rId4" imgW="3606165" imgH="1270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9163" y="3416935"/>
                        <a:ext cx="3606165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如何用</a:t>
            </a:r>
            <a:r>
              <a:rPr>
                <a:sym typeface="+mn-ea"/>
              </a:rPr>
              <a:t>面积</a:t>
            </a:r>
            <a:r>
              <a:rPr>
                <a:sym typeface="+mn-ea"/>
              </a:rPr>
              <a:t>计算</a:t>
            </a:r>
            <a:r>
              <a:rPr>
                <a:sym typeface="+mn-ea"/>
              </a:rPr>
              <a:t>中</a:t>
            </a:r>
            <a:r>
              <a:t>最简单的方法来求解</a:t>
            </a:r>
            <a:r>
              <a:t>定积分？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有稍微准确点</a:t>
            </a:r>
            <a:r>
              <a:t>的方法吗？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推出</a:t>
            </a:r>
            <a:r>
              <a:rPr>
                <a:sym typeface="+mn-ea"/>
              </a:rPr>
              <a:t>求解公式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主问题：如何用数值分析的方法求解定积分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6660" y="2444750"/>
          <a:ext cx="1574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574800" imgH="596900" progId="Equation.KSEE3">
                  <p:embed/>
                </p:oleObj>
              </mc:Choice>
              <mc:Fallback>
                <p:oleObj name="" r:id="rId1" imgW="1574800" imgH="596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6660" y="2444750"/>
                        <a:ext cx="15748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定积分的几何意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90" y="1626235"/>
            <a:ext cx="3733800" cy="24669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1985" y="3436620"/>
          <a:ext cx="3276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3276600" imgH="1524000" progId="Equation.KSEE3">
                  <p:embed/>
                </p:oleObj>
              </mc:Choice>
              <mc:Fallback>
                <p:oleObj name="" r:id="rId4" imgW="3276600" imgH="152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1985" y="3436620"/>
                        <a:ext cx="32766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有更准确的</a:t>
            </a:r>
            <a:r>
              <a:rPr>
                <a:sym typeface="+mn-ea"/>
              </a:rPr>
              <a:t>计算面积的</a:t>
            </a:r>
            <a:r>
              <a:t>方法吗？（</a:t>
            </a:r>
            <a:r>
              <a:rPr>
                <a:sym typeface="+mn-ea"/>
              </a:rPr>
              <a:t>参考定积分的定义</a:t>
            </a:r>
            <a: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如何增加准确度？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推出</a:t>
            </a:r>
            <a:r>
              <a:rPr>
                <a:sym typeface="+mn-ea"/>
              </a:rPr>
              <a:t>复合型公式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将之前的求解公式                                             带入即可推出求解公式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主问题：如何用数值分析的方法求解定积分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0005" y="2463800"/>
          <a:ext cx="1574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574800" imgH="596900" progId="Equation.KSEE3">
                  <p:embed/>
                </p:oleObj>
              </mc:Choice>
              <mc:Fallback>
                <p:oleObj name="" r:id="rId1" imgW="1574800" imgH="596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0005" y="2463800"/>
                        <a:ext cx="15748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1650" y="2927350"/>
          <a:ext cx="5638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5638800" imgH="1270000" progId="Equation.KSEE3">
                  <p:embed/>
                </p:oleObj>
              </mc:Choice>
              <mc:Fallback>
                <p:oleObj name="" r:id="rId3" imgW="5638800" imgH="1270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2927350"/>
                        <a:ext cx="56388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7555" y="4607878"/>
          <a:ext cx="3943350" cy="157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267200" imgH="1701800" progId="Equation.KSEE3">
                  <p:embed/>
                </p:oleObj>
              </mc:Choice>
              <mc:Fallback>
                <p:oleObj name="" r:id="rId5" imgW="4267200" imgH="170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7555" y="4607878"/>
                        <a:ext cx="3943350" cy="157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0355" y="3691890"/>
          <a:ext cx="3276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3276600" imgH="711200" progId="Equation.KSEE3">
                  <p:embed/>
                </p:oleObj>
              </mc:Choice>
              <mc:Fallback>
                <p:oleObj name="" r:id="rId7" imgW="3276600" imgH="711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355" y="3691890"/>
                        <a:ext cx="3276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根据</a:t>
            </a:r>
            <a:r>
              <a:rPr>
                <a:sym typeface="+mn-ea"/>
              </a:rPr>
              <a:t>复合型公式                                                       ，</a:t>
            </a:r>
            <a:r>
              <a:rPr>
                <a:sym typeface="+mn-ea"/>
              </a:rPr>
              <a:t>开始实现</a:t>
            </a:r>
            <a:r>
              <a:rPr lang="en-US" altLang="zh-CN">
                <a:sym typeface="+mn-ea"/>
              </a:rPr>
              <a:t>compute(func,a,b,n)</a:t>
            </a:r>
            <a:r>
              <a:rPr>
                <a:sym typeface="+mn-ea"/>
              </a:rPr>
              <a:t>函数</a:t>
            </a:r>
            <a:r>
              <a:rPr>
                <a:sym typeface="+mn-ea"/>
              </a:rPr>
              <a:t>（在群里发送代码压缩包给学生）</a:t>
            </a:r>
            <a:br>
              <a:rPr>
                <a:sym typeface="+mn-ea"/>
              </a:rPr>
            </a:br>
            <a:r>
              <a:rPr>
                <a:sym typeface="+mn-ea"/>
              </a:rPr>
              <a:t>给出计算             的结果（</a:t>
            </a:r>
            <a:r>
              <a:rPr lang="en-US" altLang="zh-CN">
                <a:sym typeface="+mn-ea"/>
              </a:rPr>
              <a:t>node .\solve_integration\compute\index.js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:</a:t>
            </a: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8.666665999999699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给出程序代码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任务：实现</a:t>
            </a:r>
            <a:r>
              <a:rPr lang="en-US" altLang="zh-CN"/>
              <a:t>“</a:t>
            </a:r>
            <a:r>
              <a:t>使用复合型公式计算定积分</a:t>
            </a:r>
            <a:r>
              <a:rPr lang="en-US" altLang="zh-CN"/>
              <a:t>”</a:t>
            </a:r>
            <a:r>
              <a:t>的程序</a:t>
            </a: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265" y="2212975"/>
          <a:ext cx="850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50900" imgH="596900" progId="Equation.KSEE3">
                  <p:embed/>
                </p:oleObj>
              </mc:Choice>
              <mc:Fallback>
                <p:oleObj name="" r:id="rId1" imgW="850900" imgH="596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3265" y="2212975"/>
                        <a:ext cx="8509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5260" y="1461453"/>
          <a:ext cx="394335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267200" imgH="812800" progId="Equation.KSEE3">
                  <p:embed/>
                </p:oleObj>
              </mc:Choice>
              <mc:Fallback>
                <p:oleObj name="" r:id="rId3" imgW="4267200" imgH="812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260" y="1461453"/>
                        <a:ext cx="3943350" cy="7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哪</a:t>
            </a:r>
            <a:r>
              <a:rPr>
                <a:sym typeface="+mn-ea"/>
              </a:rPr>
              <a:t>些定积分无法用代数的方法求解？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定积分的几何意义是什么？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定积分的复合型公式是什么？</a:t>
            </a:r>
            <a:r>
              <a:rPr>
                <a:solidFill>
                  <a:schemeClr val="bg2"/>
                </a:solidFill>
                <a:sym typeface="+mn-ea"/>
              </a:rPr>
              <a:t>您能进一步抽象吗？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如何用数值分析的方法求解定积分？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0805" y="4026853"/>
          <a:ext cx="3943350" cy="157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267200" imgH="1701800" progId="Equation.KSEE3">
                  <p:embed/>
                </p:oleObj>
              </mc:Choice>
              <mc:Fallback>
                <p:oleObj name="" r:id="rId1" imgW="4267200" imgH="170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0805" y="4026853"/>
                        <a:ext cx="3943350" cy="157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如何用数值分析的方法求解多重积分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展学（抽一个同学回答）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为什么要用数值分析的方法求解多重积分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根据定积分的复合型公式：                                 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，如何推导二重积分的复合型公式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t>提示：令                                     ，则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主问题：如何用数值分析的方法求解多重积分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4425" y="1419225"/>
          <a:ext cx="2717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717800" imgH="812800" progId="Equation.KSEE3">
                  <p:embed/>
                </p:oleObj>
              </mc:Choice>
              <mc:Fallback>
                <p:oleObj name="" r:id="rId3" imgW="2717800" imgH="812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4425" y="1419225"/>
                        <a:ext cx="27178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9026" y="1940243"/>
          <a:ext cx="28067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806700" imgH="634365" progId="Equation.KSEE3">
                  <p:embed/>
                </p:oleObj>
              </mc:Choice>
              <mc:Fallback>
                <p:oleObj name="" r:id="rId5" imgW="2806700" imgH="6343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9026" y="1940243"/>
                        <a:ext cx="28067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2498408"/>
          <a:ext cx="27178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2717800" imgH="634365" progId="Equation.KSEE3">
                  <p:embed/>
                </p:oleObj>
              </mc:Choice>
              <mc:Fallback>
                <p:oleObj name="" r:id="rId7" imgW="2717800" imgH="6343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3900" y="2498408"/>
                        <a:ext cx="27178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5900" y="2498408"/>
          <a:ext cx="38100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3810000" imgH="634365" progId="Equation.KSEE3">
                  <p:embed/>
                </p:oleObj>
              </mc:Choice>
              <mc:Fallback>
                <p:oleObj name="" r:id="rId9" imgW="3810000" imgH="6343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5900" y="2498408"/>
                        <a:ext cx="38100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二重积分的复合型公式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主问题：如何用数值分析的方法求解多重积分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" y="2022475"/>
          <a:ext cx="4832350" cy="39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003800" imgH="4114800" progId="Equation.KSEE3">
                  <p:embed/>
                </p:oleObj>
              </mc:Choice>
              <mc:Fallback>
                <p:oleObj name="" r:id="rId3" imgW="5003800" imgH="4114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25" y="2022475"/>
                        <a:ext cx="4832350" cy="397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定积分和二重积分的复合型公式的时间复杂度分别为多少？推广到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重积分</a:t>
            </a:r>
            <a:r>
              <a:rPr>
                <a:sym typeface="+mn-ea"/>
              </a:rPr>
              <a:t>的时间复杂度是多少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从性能上来看，用该方法来计算渲染方程中的积分</a:t>
            </a:r>
            <a:r>
              <a:t>可行吗</a:t>
            </a:r>
            <a:r>
              <a:t>？为什么？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展学（抽一个同学回答）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主问题：如何用数值分析的方法求解多重积分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5525" y="2047875"/>
          <a:ext cx="2717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717800" imgH="812800" progId="Equation.KSEE3">
                  <p:embed/>
                </p:oleObj>
              </mc:Choice>
              <mc:Fallback>
                <p:oleObj name="" r:id="rId3" imgW="2717800" imgH="812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525" y="2047875"/>
                        <a:ext cx="27178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8650" y="2050733"/>
          <a:ext cx="4832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003800" imgH="838200" progId="Equation.KSEE3">
                  <p:embed/>
                </p:oleObj>
              </mc:Choice>
              <mc:Fallback>
                <p:oleObj name="" r:id="rId5" imgW="5003800" imgH="838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8650" y="2050733"/>
                        <a:ext cx="48323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从本节课开始，使用</a:t>
            </a:r>
            <a:r>
              <a:rPr lang="en-US" altLang="zh-CN"/>
              <a:t>“</a:t>
            </a:r>
            <a:r>
              <a:t>学本式教学</a:t>
            </a:r>
            <a:r>
              <a:rPr lang="en-US" altLang="zh-CN"/>
              <a:t>”</a:t>
            </a:r>
            <a:r>
              <a:t>的方法来讲课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二重积分的复合型公式是什么？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重积分的时间复杂度是多少？</a:t>
            </a:r>
            <a:br>
              <a:rPr>
                <a:sym typeface="+mn-ea"/>
              </a:rPr>
            </a:b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能用本课学习的数值分析的方法</a:t>
            </a:r>
            <a:r>
              <a:rPr>
                <a:sym typeface="+mn-ea"/>
              </a:rPr>
              <a:t>计算渲染方程中的积分吗？该方法有什么性能问题吗？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bg2"/>
                </a:solidFill>
                <a:sym typeface="+mn-ea"/>
              </a:rPr>
              <a:t>有更快的方法来计算积分吗？</a:t>
            </a:r>
            <a:endParaRPr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光线追踪图形学课程（</a:t>
            </a:r>
            <a:r>
              <a:rPr lang="en-US" altLang="zh-CN">
                <a:sym typeface="+mn-ea"/>
                <a:hlinkClick r:id="rId1" action="ppaction://hlinkfile"/>
              </a:rPr>
              <a:t>8</a:t>
            </a:r>
            <a:r>
              <a:rPr>
                <a:sym typeface="+mn-ea"/>
                <a:hlinkClick r:id="rId1" action="ppaction://hlinkfile"/>
              </a:rPr>
              <a:t>）：“蒙托卡洛积分”推导与重要性采样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数值分析学习笔记--数值积分与数值微分</a:t>
            </a:r>
            <a:endParaRPr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数值分析笔记（一维数值积分及Python实现）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4" action="ppaction://hlinkfile"/>
              </a:rPr>
              <a:t>数值分析笔记（二维数值积分及Python实现）</a:t>
            </a:r>
            <a:endParaRPr>
              <a:sym typeface="+mn-ea"/>
              <a:hlinkClick r:id="rId4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5" action="ppaction://hlinkfile"/>
              </a:rPr>
              <a:t>【数据结构与算法】深入浅出递归和迭代的通用转换思想</a:t>
            </a:r>
            <a:endParaRPr lang="en-US" altLang="zh-CN">
              <a:sym typeface="+mn-ea"/>
              <a:hlinkClick r:id="rId5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6" action="ppaction://hlinkfile"/>
              </a:rPr>
              <a:t>Solving  The Rendering  Equation(expansion)</a:t>
            </a:r>
            <a:endParaRPr lang="en-US" altLang="zh-CN"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查阅资料：有更快的方法来计算多重积分吗？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概率论基础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课程现在开始使用“学本式教学”的方式，以学生为本。以学习者为中心。以学习者的学习为本，以学习者的能力发展为本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通过全程提问（学生讨论回答）、零讲解的方式来讲课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“学本式教学”需要学生高度参与课程，通过自己和小组合作回答课程的所有问题，并在课程中现场写代码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讲解方式：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说明</a:t>
            </a:r>
            <a:r>
              <a:rPr lang="en-US" altLang="zh-CN"/>
              <a:t>“</a:t>
            </a:r>
            <a:r>
              <a:t>为什么要学习本课？</a:t>
            </a:r>
            <a:r>
              <a:rPr lang="en-US" altLang="zh-CN"/>
              <a:t>”</a:t>
            </a:r>
            <a:br>
              <a:rPr lang="en-US" altLang="zh-CN"/>
            </a:br>
            <a:r>
              <a:rPr lang="en-US" altLang="zh-CN"/>
              <a:t>- </a:t>
            </a:r>
            <a:r>
              <a:t>提出多个主问题，每个主问题包含多个小问题</a:t>
            </a:r>
            <a:br/>
            <a:r>
              <a:rPr lang="en-US" altLang="zh-CN"/>
              <a:t>- </a:t>
            </a:r>
            <a:r>
              <a:t>对于每个主问题，</a:t>
            </a:r>
            <a:r>
              <a:rPr lang="zh-CN" altLang="en-US"/>
              <a:t>通过</a:t>
            </a:r>
            <a:r>
              <a:rPr lang="en-US" altLang="zh-CN"/>
              <a:t>“</a:t>
            </a:r>
            <a:r>
              <a:rPr lang="zh-CN" altLang="en-US"/>
              <a:t>想学-&gt;自学-&gt;互学-&gt;展学-&gt;结学</a:t>
            </a:r>
            <a:r>
              <a:rPr lang="en-US" altLang="zh-CN"/>
              <a:t>”</a:t>
            </a:r>
            <a:r>
              <a:t>的步骤来学习</a:t>
            </a:r>
            <a:br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场景中的颜色是怎样计算出来的？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渲染方程中最难计算的是哪部分？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什么是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数值分析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为什么要用数值分析的方法计算积分？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89050"/>
            <a:ext cx="6106795" cy="30213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45" y="4630420"/>
            <a:ext cx="5542915" cy="709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第十五节课：辐射度量学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以</a:t>
            </a:r>
            <a:r>
              <a:rPr>
                <a:sym typeface="+mn-ea"/>
              </a:rPr>
              <a:t>辐射度量学的角度说明</a:t>
            </a:r>
            <a:r>
              <a:rPr>
                <a:sym typeface="+mn-ea"/>
              </a:rPr>
              <a:t>为什么我们能看到物体表面一点的颜色？（光子、击中、</a:t>
            </a:r>
            <a:r>
              <a:rPr>
                <a:sym typeface="+mn-ea"/>
              </a:rPr>
              <a:t>能量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辐射强度、辐射照度、辐射亮度的定义</a:t>
            </a:r>
            <a:r>
              <a:rPr>
                <a:sym typeface="+mn-ea"/>
              </a:rPr>
              <a:t>是什么？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11060" y="2487930"/>
            <a:ext cx="4130040" cy="38538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第十六节课：渲染方程推导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用哪个概念度量物体表面一点的颜色？（</a:t>
            </a:r>
            <a:r>
              <a:rPr>
                <a:sym typeface="+mn-ea"/>
              </a:rPr>
              <a:t>辐射强度？辐射照度？辐射亮度？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解释渲染方程的每一项表示什么？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哪些项已知？哪些项未知？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1264920"/>
            <a:ext cx="6110605" cy="781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0" y="3314065"/>
            <a:ext cx="4974590" cy="2917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</a:t>
            </a:r>
            <a:r>
              <a:rPr>
                <a:sym typeface="+mn-ea"/>
              </a:rPr>
              <a:t>用数值分析的方法</a:t>
            </a:r>
            <a:r>
              <a:rPr>
                <a:sym typeface="+mn-ea"/>
              </a:rPr>
              <a:t>求解渲染方程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UNIT_PLACING_PICTURE_USER_VIEWPORT" val="{&quot;height&quot;:6661,&quot;width&quot;:7139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2902</Words>
  <Application>WPS 演示</Application>
  <PresentationFormat>宽屏</PresentationFormat>
  <Paragraphs>218</Paragraphs>
  <Slides>39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39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第十八节课： 用数值分析的方法计算积分 </vt:lpstr>
      <vt:lpstr>从本节课开始，使用“学本式教学”的方法来讲课</vt:lpstr>
      <vt:lpstr>使用“学本式教学”的方法来讲课</vt:lpstr>
      <vt:lpstr>使用“学本式教学”的方法来讲课</vt:lpstr>
      <vt:lpstr>为什么要学习本课？</vt:lpstr>
      <vt:lpstr>PowerPoint 演示文稿</vt:lpstr>
      <vt:lpstr>PowerPoint 演示文稿</vt:lpstr>
      <vt:lpstr>主问题：如何用数值分析的方法求解渲染方程</vt:lpstr>
      <vt:lpstr>为什么要用数值分析的方法求解渲染方程？</vt:lpstr>
      <vt:lpstr>主问题：如何用数值分析的方法求解渲染方程</vt:lpstr>
      <vt:lpstr>任务：实现“求和”的程序</vt:lpstr>
      <vt:lpstr>测试题1：展开递归公式</vt:lpstr>
      <vt:lpstr>测试题2：展开递归公式</vt:lpstr>
      <vt:lpstr>主问题：如何用数值分析的方法求解渲染方程</vt:lpstr>
      <vt:lpstr>结学</vt:lpstr>
      <vt:lpstr>主问题：如何用数值分析的方法求解定积分</vt:lpstr>
      <vt:lpstr>为什么要用数值分析的方法求解定积分</vt:lpstr>
      <vt:lpstr>主问题：如何用数值分析的方法求解定积分</vt:lpstr>
      <vt:lpstr>主问题：如何用数值分析的方法求解定积分</vt:lpstr>
      <vt:lpstr>主问题：如何用数值分析的方法求解定积分</vt:lpstr>
      <vt:lpstr>主问题：如何用数值分析的方法求解定积分</vt:lpstr>
      <vt:lpstr>任务：实现“使用复合型公式计算定积分”的程序</vt:lpstr>
      <vt:lpstr>结学</vt:lpstr>
      <vt:lpstr>主问题：如何用数值分析的方法求解多重积分</vt:lpstr>
      <vt:lpstr>为什么要用数值分析的方法求解多重积分</vt:lpstr>
      <vt:lpstr>主问题：如何用数值分析的方法求解多重积分</vt:lpstr>
      <vt:lpstr>主问题：如何用数值分析的方法求解多重积分</vt:lpstr>
      <vt:lpstr>主问题：如何用数值分析的方法求解多重积分</vt:lpstr>
      <vt:lpstr>结学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596</cp:revision>
  <dcterms:created xsi:type="dcterms:W3CDTF">2020-12-22T12:16:00Z</dcterms:created>
  <dcterms:modified xsi:type="dcterms:W3CDTF">2021-03-12T02:57:16Z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