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27" r:id="rId3"/>
    <p:sldId id="308" r:id="rId4"/>
    <p:sldId id="391" r:id="rId5"/>
    <p:sldId id="668" r:id="rId6"/>
    <p:sldId id="369" r:id="rId7"/>
    <p:sldId id="831" r:id="rId8"/>
    <p:sldId id="830" r:id="rId9"/>
    <p:sldId id="852" r:id="rId10"/>
    <p:sldId id="841" r:id="rId11"/>
    <p:sldId id="842" r:id="rId12"/>
    <p:sldId id="855" r:id="rId13"/>
    <p:sldId id="854" r:id="rId14"/>
    <p:sldId id="843" r:id="rId15"/>
    <p:sldId id="844" r:id="rId16"/>
    <p:sldId id="847" r:id="rId17"/>
    <p:sldId id="848" r:id="rId18"/>
    <p:sldId id="856" r:id="rId19"/>
    <p:sldId id="857" r:id="rId20"/>
    <p:sldId id="669" r:id="rId21"/>
    <p:sldId id="670" r:id="rId22"/>
    <p:sldId id="408" r:id="rId23"/>
    <p:sldId id="314" r:id="rId24"/>
    <p:sldId id="315" r:id="rId25"/>
    <p:sldId id="367" r:id="rId26"/>
    <p:sldId id="451" r:id="rId27"/>
    <p:sldId id="82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1.xml"/><Relationship Id="rId21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3.xml"/><Relationship Id="rId1" Type="http://schemas.openxmlformats.org/officeDocument/2006/relationships/hyperlink" Target="https://cloud.tencent.com/developer/article/1005948" TargetMode="Externa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84.xml"/><Relationship Id="rId3" Type="http://schemas.openxmlformats.org/officeDocument/2006/relationships/hyperlink" Target="https://zhuanlan.zhihu.com/p/96636069" TargetMode="External"/><Relationship Id="rId2" Type="http://schemas.openxmlformats.org/officeDocument/2006/relationships/hyperlink" Target="http://www.pbr-book.org/3ed-2018/Primitives_and_Intersection_Acceleration/Bounding_Volume_Hierarchies.html&#13;" TargetMode="External"/><Relationship Id="rId1" Type="http://schemas.openxmlformats.org/officeDocument/2006/relationships/hyperlink" Target="https://www.bilibili.com/video/BV1X7411F744?p=14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课程封面_自定义px_2021-01-07-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渲染</a:t>
            </a:r>
            <a:r>
              <a:rPr lang="zh-CN" altLang="en-US"/>
              <a:t>管线</a:t>
            </a:r>
            <a:endParaRPr lang="zh-CN" altLang="en-US"/>
          </a:p>
        </p:txBody>
      </p:sp>
      <p:pic>
        <p:nvPicPr>
          <p:cNvPr id="6" name="内容占位符 5" descr="顶点着色器和片元着色器之间的步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2792730"/>
            <a:ext cx="9344025" cy="2543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光线追踪管线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1626235"/>
            <a:ext cx="4939030" cy="4154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计算管线只有一个着色器：计算着色器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计算管线用于在</a:t>
            </a:r>
            <a:r>
              <a:rPr lang="en-US" altLang="zh-CN"/>
              <a:t>GPU</a:t>
            </a:r>
            <a:r>
              <a:t>中并行计算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</a:t>
            </a:r>
            <a:r>
              <a:rPr lang="zh-CN" altLang="en-US"/>
              <a:t>管线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计算着色器</a:t>
            </a:r>
            <a:r>
              <a:rPr>
                <a:sym typeface="+mn-ea"/>
              </a:rPr>
              <a:t>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计算着色器操作的空间是抽象的，有一个工作组的概念，这是用户可以执行的最小的单位</a:t>
            </a:r>
            <a:r>
              <a:rPr lang="zh-CN" altLang="en-US"/>
              <a:t>。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工作组又分为全局工作组和局部工作组。目前我们忽略这个区分，简单地将一个工作组看成是</a:t>
            </a:r>
            <a:r>
              <a:rPr lang="en-US" altLang="zh-CN"/>
              <a:t>GPU</a:t>
            </a:r>
            <a:r>
              <a:t>的一个执行单位，执行一个工作组就会执行</a:t>
            </a:r>
            <a:r>
              <a:t>一次计算着色器。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工作组是并行执行的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工作组的空间是三维的，所以它有多个</a:t>
            </a:r>
            <a:r>
              <a:rPr lang="en-US" altLang="zh-CN"/>
              <a:t>“</a:t>
            </a:r>
            <a:r>
              <a:rPr lang="zh-CN" altLang="en-US"/>
              <a:t>X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Y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Z</a:t>
            </a:r>
            <a:r>
              <a:rPr lang="en-US" altLang="zh-CN"/>
              <a:t>”</a:t>
            </a:r>
            <a:r>
              <a:rPr lang="zh-CN" altLang="en-US"/>
              <a:t>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t>Dispatch(x,y,z)命令来定义工作组在三个维度上的数量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计算着色器介绍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Dispatch(</a:t>
            </a:r>
            <a:r>
              <a:rPr lang="en-US" altLang="zh-CN">
                <a:sym typeface="+mn-ea"/>
              </a:rPr>
              <a:t>window.width</a:t>
            </a:r>
            <a:r>
              <a:rPr>
                <a:sym typeface="+mn-ea"/>
              </a:rPr>
              <a:t>,</a:t>
            </a:r>
            <a:r>
              <a:rPr lang="en-US" altLang="zh-CN">
                <a:sym typeface="+mn-ea"/>
              </a:rPr>
              <a:t>window.height</a:t>
            </a:r>
            <a:r>
              <a:rPr>
                <a:sym typeface="+mn-ea"/>
              </a:rPr>
              <a:t>,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)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加速结构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AABB</a:t>
            </a:r>
            <a:r>
              <a:rPr>
                <a:sym typeface="+mn-ea"/>
              </a:rPr>
              <a:t>作为加速结构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实现</a:t>
            </a:r>
            <a:endParaRPr lang="zh-CN" altLang="en-US"/>
          </a:p>
        </p:txBody>
      </p:sp>
      <p:pic>
        <p:nvPicPr>
          <p:cNvPr id="4" name="图片 3" descr="包围盒AABB定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1770" y="2995295"/>
            <a:ext cx="3105150" cy="2533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运行</a:t>
            </a:r>
            <a:endParaRPr>
              <a:sym typeface="+mn-ea"/>
            </a:endParaRPr>
          </a:p>
        </p:txBody>
      </p:sp>
      <p:pic>
        <p:nvPicPr>
          <p:cNvPr id="5" name="图片 4" descr="运行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815" y="1626235"/>
            <a:ext cx="5246370" cy="4180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第十四节课：</a:t>
            </a:r>
            <a:br>
              <a:rPr lang="zh-CN" altLang="en-US"/>
            </a:br>
            <a:r>
              <a:rPr>
                <a:sym typeface="+mn-ea"/>
              </a:rPr>
              <a:t>使用计算</a:t>
            </a:r>
            <a:r>
              <a:rPr>
                <a:sym typeface="+mn-ea"/>
              </a:rPr>
              <a:t>管线绘制一个三角形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为什么要使用计算管线再实现一遍？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如何使用计算着色器？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回答之前提出的问题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1" tooltip="" action="ppaction://hlinkfile"/>
              </a:rPr>
              <a:t>OpenGL4.3 新特性: 计算着色器 Compute Shader</a:t>
            </a: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BVH</a:t>
            </a:r>
            <a:r>
              <a:rPr>
                <a:sym typeface="+mn-ea"/>
              </a:rPr>
              <a:t>作为加速结构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  <a:hlinkClick r:id="rId1" tooltip="" action="ppaction://hlinkfile"/>
              </a:rPr>
              <a:t>闫令琪的光线追踪（加速结构）课程录像</a:t>
            </a:r>
            <a:r>
              <a:rPr>
                <a:sym typeface="+mn-ea"/>
              </a:rPr>
              <a:t>   </a:t>
            </a:r>
            <a:br>
              <a:rPr>
                <a:sym typeface="+mn-ea"/>
              </a:rPr>
            </a:br>
            <a:r>
              <a:rPr>
                <a:sym typeface="+mn-ea"/>
              </a:rPr>
              <a:t>通过该课可了解加速结构的概念、遍历和构造的思想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  <a:hlinkClick r:id="rId2" tooltip=""/>
              </a:rPr>
              <a:t>pbrt的Bounding Volume Hierarchies</a:t>
            </a:r>
            <a:r>
              <a:rPr>
                <a:sym typeface="+mn-ea"/>
              </a:rPr>
              <a:t> </a:t>
            </a:r>
            <a:br>
              <a:rPr>
                <a:sym typeface="+mn-ea"/>
              </a:rPr>
            </a:br>
            <a:r>
              <a:rPr>
                <a:sym typeface="+mn-ea"/>
              </a:rPr>
              <a:t>通过该文可掌握构造BVH和遍历BVH的具体实现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  <a:hlinkClick r:id="rId3" tooltip="" action="ppaction://hlinkfile"/>
              </a:rPr>
              <a:t>我所理解的DirectX Ray Tracing -&gt;3. BVH的构建</a:t>
            </a:r>
            <a:r>
              <a:rPr>
                <a:sym typeface="+mn-ea"/>
              </a:rPr>
              <a:t>  </a:t>
            </a:r>
            <a:br>
              <a:rPr>
                <a:sym typeface="+mn-ea"/>
              </a:rPr>
            </a:br>
            <a:r>
              <a:rPr>
                <a:sym typeface="+mn-ea"/>
              </a:rPr>
              <a:t>通过该文可了解更多的构造BVH的算法</a:t>
            </a:r>
            <a:endParaRPr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开始第二部分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第十节课：使用光线追踪管线绘制一个三角形（准备）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第十一</a:t>
            </a:r>
            <a:r>
              <a:rPr>
                <a:sym typeface="+mn-ea"/>
              </a:rPr>
              <a:t>节课：使用光线追踪管线绘制一个三角形（实现</a:t>
            </a:r>
            <a:r>
              <a:rPr>
                <a:sym typeface="+mn-ea"/>
              </a:rPr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第十二节课：射线与表面的相交计算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第十三节课：射线与包围盒的相交计算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为什么要使用计算管线再实现一遍？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如何使用计算管线</a:t>
            </a:r>
            <a:r>
              <a:t>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使用计算管线实现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使用光线追踪管线实现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的对比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三种管线</a:t>
            </a:r>
            <a:r>
              <a:rPr>
                <a:sym typeface="+mn-ea"/>
              </a:rPr>
              <a:t>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计算着色器</a:t>
            </a:r>
            <a:r>
              <a:rPr>
                <a:sym typeface="+mn-ea"/>
              </a:rPr>
              <a:t>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运行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使用计算管线实现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使用光线追踪管线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的对比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优点</a:t>
            </a:r>
            <a:br>
              <a:rPr lang="zh-CN" altLang="en-US"/>
            </a:br>
            <a:r>
              <a:rPr lang="en-US" altLang="zh-CN"/>
              <a:t>- </a:t>
            </a:r>
            <a:r>
              <a:t>能运行在大多数</a:t>
            </a:r>
            <a:r>
              <a:t>主流的</a:t>
            </a:r>
            <a:r>
              <a:t>操作系统中（如</a:t>
            </a:r>
            <a:r>
              <a:rPr lang="en-US" altLang="zh-CN"/>
              <a:t>windows 7</a:t>
            </a:r>
            <a:r>
              <a:t>、</a:t>
            </a:r>
            <a:r>
              <a:rPr lang="en-US" altLang="zh-CN"/>
              <a:t>macos</a:t>
            </a:r>
            <a:r>
              <a:t>操作系统），对显卡没有要求</a:t>
            </a:r>
            <a:br>
              <a:rPr lang="en-US" altLang="zh-CN"/>
            </a:br>
            <a:r>
              <a:t>因为目前绝大多数的显卡都支持计算管线，所以不需要昂贵的</a:t>
            </a:r>
            <a:r>
              <a:rPr lang="en-US" altLang="zh-CN"/>
              <a:t>RTX</a:t>
            </a:r>
            <a:r>
              <a:t>显卡</a:t>
            </a:r>
            <a:br/>
            <a:r>
              <a:rPr lang="en-US" altLang="zh-CN"/>
              <a:t>- </a:t>
            </a:r>
            <a:r>
              <a:t>能运行在支持</a:t>
            </a:r>
            <a:r>
              <a:rPr lang="en-US" altLang="zh-CN"/>
              <a:t>WebGPU</a:t>
            </a:r>
            <a:r>
              <a:t>的浏览器中</a:t>
            </a:r>
            <a:br/>
            <a:r>
              <a:t>虽然本课的代码依然是运行在</a:t>
            </a:r>
            <a:r>
              <a:rPr lang="en-US" altLang="zh-CN"/>
              <a:t>Nodejs</a:t>
            </a:r>
            <a:r>
              <a:t>环境下（基于</a:t>
            </a:r>
            <a:r>
              <a:rPr lang="en-US" altLang="zh-CN"/>
              <a:t>WebGPU Node</a:t>
            </a:r>
            <a:r>
              <a:t>项目），但是稍微修改一下就可以运行在</a:t>
            </a:r>
            <a:r>
              <a:rPr>
                <a:sym typeface="+mn-ea"/>
              </a:rPr>
              <a:t>支持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的浏览器中，不再需要光追扩展</a:t>
            </a:r>
            <a:endParaRPr lang="zh-CN" altLang="en-US"/>
          </a:p>
          <a:p>
            <a:pPr>
              <a:buFont typeface="Arial" panose="020B0604020202020204" pitchFamily="34" charset="0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使用计算管线实现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使用光线追踪管线实现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的对比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缺点</a:t>
            </a:r>
            <a:br>
              <a:rPr lang="zh-CN" altLang="en-US"/>
            </a:br>
            <a:r>
              <a:rPr lang="en-US" altLang="zh-CN"/>
              <a:t>- </a:t>
            </a:r>
            <a:r>
              <a:t>性能较差</a:t>
            </a:r>
            <a:br/>
            <a:r>
              <a:t>- 需要实现</a:t>
            </a:r>
            <a:r>
              <a:rPr>
                <a:sym typeface="+mn-ea"/>
              </a:rPr>
              <a:t>射线与场景中物体的相交计算和</a:t>
            </a:r>
            <a:r>
              <a:t>加速结构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使用计算管线实现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使用光线追踪管线实现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的对比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三种管线</a:t>
            </a:r>
            <a:r>
              <a:rPr>
                <a:sym typeface="+mn-ea"/>
              </a:rPr>
              <a:t>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演示</Application>
  <PresentationFormat>宽屏</PresentationFormat>
  <Paragraphs>78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第十四节课： 使用计算管线绘制一个三角形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“使用计算管线实现”和“使用光线追踪管线实现”的对比</vt:lpstr>
      <vt:lpstr>PowerPoint 演示文稿</vt:lpstr>
      <vt:lpstr>PowerPoint 演示文稿</vt:lpstr>
      <vt:lpstr>光线追踪管线</vt:lpstr>
      <vt:lpstr>光线追踪管线</vt:lpstr>
      <vt:lpstr>PowerPoint 演示文稿</vt:lpstr>
      <vt:lpstr>PowerPoint 演示文稿</vt:lpstr>
      <vt:lpstr>PowerPoint 演示文稿</vt:lpstr>
      <vt:lpstr>PowerPoint 演示文稿</vt:lpstr>
      <vt:lpstr>实现</vt:lpstr>
      <vt:lpstr>实现</vt:lpstr>
      <vt:lpstr>PowerPoint 演示文稿</vt:lpstr>
      <vt:lpstr>回答之前提出的问题</vt:lpstr>
      <vt:lpstr>PowerPoint 演示文稿</vt:lpstr>
      <vt:lpstr>PowerPoint 演示文稿</vt:lpstr>
      <vt:lpstr>PowerPoint 演示文稿</vt:lpstr>
      <vt:lpstr>下节课预告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826</cp:revision>
  <dcterms:created xsi:type="dcterms:W3CDTF">2020-12-22T12:16:00Z</dcterms:created>
  <dcterms:modified xsi:type="dcterms:W3CDTF">2021-02-07T12:00:14Z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