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527" r:id="rId3"/>
    <p:sldId id="308" r:id="rId4"/>
    <p:sldId id="391" r:id="rId5"/>
    <p:sldId id="668" r:id="rId6"/>
    <p:sldId id="369" r:id="rId7"/>
    <p:sldId id="679" r:id="rId8"/>
    <p:sldId id="678" r:id="rId9"/>
    <p:sldId id="680" r:id="rId10"/>
    <p:sldId id="693" r:id="rId11"/>
    <p:sldId id="695" r:id="rId12"/>
    <p:sldId id="697" r:id="rId13"/>
    <p:sldId id="698" r:id="rId14"/>
    <p:sldId id="700" r:id="rId15"/>
    <p:sldId id="701" r:id="rId16"/>
    <p:sldId id="696" r:id="rId17"/>
    <p:sldId id="691" r:id="rId18"/>
    <p:sldId id="681" r:id="rId19"/>
    <p:sldId id="692" r:id="rId20"/>
    <p:sldId id="669" r:id="rId21"/>
    <p:sldId id="670" r:id="rId22"/>
    <p:sldId id="408" r:id="rId23"/>
    <p:sldId id="314" r:id="rId24"/>
    <p:sldId id="315" r:id="rId25"/>
    <p:sldId id="367" r:id="rId26"/>
    <p:sldId id="451" r:id="rId27"/>
    <p:sldId id="31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文本框 5"/>
          <p:cNvSpPr txBox="1"/>
          <p:nvPr userDrawn="1"/>
        </p:nvSpPr>
        <p:spPr>
          <a:xfrm>
            <a:off x="1327150" y="394970"/>
            <a:ext cx="7912100" cy="1198880"/>
          </a:xfrm>
          <a:prstGeom prst="rect">
            <a:avLst/>
          </a:prstGeom>
          <a:noFill/>
        </p:spPr>
        <p:txBody>
          <a:bodyPr wrap="none" rtlCol="0">
            <a:spAutoFit/>
          </a:bodyPr>
          <a:p>
            <a:r>
              <a:rPr lang="zh-CN" altLang="en-US" sz="3600">
                <a:latin typeface="+mj-ea"/>
                <a:ea typeface="+mj-ea"/>
                <a:cs typeface="+mj-ea"/>
              </a:rPr>
              <a:t>付费报名请通过</a:t>
            </a:r>
            <a:r>
              <a:rPr lang="en-US" altLang="zh-CN" sz="3600">
                <a:latin typeface="+mj-ea"/>
                <a:ea typeface="+mj-ea"/>
                <a:cs typeface="+mj-ea"/>
              </a:rPr>
              <a:t>QQ</a:t>
            </a:r>
            <a:r>
              <a:rPr lang="zh-CN" altLang="en-US" sz="3600">
                <a:latin typeface="+mj-ea"/>
                <a:ea typeface="+mj-ea"/>
                <a:cs typeface="+mj-ea"/>
              </a:rPr>
              <a:t>群号：</a:t>
            </a:r>
            <a:r>
              <a:rPr lang="en-US" altLang="zh-CN" sz="3600">
                <a:latin typeface="+mj-ea"/>
                <a:ea typeface="+mj-ea"/>
                <a:cs typeface="+mj-ea"/>
              </a:rPr>
              <a:t>821514169</a:t>
            </a:r>
            <a:endParaRPr lang="en-US" altLang="zh-CN" sz="3600">
              <a:latin typeface="+mj-ea"/>
              <a:ea typeface="+mj-ea"/>
              <a:cs typeface="+mj-ea"/>
            </a:endParaRPr>
          </a:p>
          <a:p>
            <a:r>
              <a:rPr lang="zh-CN" altLang="en-US" sz="3600">
                <a:latin typeface="+mj-ea"/>
                <a:ea typeface="+mj-ea"/>
                <a:cs typeface="+mj-ea"/>
              </a:rPr>
              <a:t>或者扫下面二维码加入</a:t>
            </a:r>
            <a:r>
              <a:rPr lang="en-US" altLang="zh-CN" sz="3600">
                <a:latin typeface="+mj-ea"/>
                <a:ea typeface="+mj-ea"/>
                <a:cs typeface="+mj-ea"/>
              </a:rPr>
              <a:t>QQ</a:t>
            </a:r>
            <a:r>
              <a:rPr lang="zh-CN" altLang="en-US" sz="3600">
                <a:latin typeface="+mj-ea"/>
                <a:ea typeface="+mj-ea"/>
                <a:cs typeface="+mj-ea"/>
              </a:rPr>
              <a:t>群：</a:t>
            </a:r>
            <a:endParaRPr lang="zh-CN" altLang="en-US" sz="3600">
              <a:latin typeface="+mj-ea"/>
              <a:ea typeface="+mj-ea"/>
              <a:cs typeface="+mj-ea"/>
            </a:endParaRPr>
          </a:p>
        </p:txBody>
      </p:sp>
      <p:sp>
        <p:nvSpPr>
          <p:cNvPr id="7" name="文本框 6"/>
          <p:cNvSpPr txBox="1"/>
          <p:nvPr userDrawn="1"/>
        </p:nvSpPr>
        <p:spPr>
          <a:xfrm>
            <a:off x="6529070" y="2547620"/>
            <a:ext cx="5431155" cy="1229995"/>
          </a:xfrm>
          <a:prstGeom prst="rect">
            <a:avLst/>
          </a:prstGeom>
          <a:noFill/>
        </p:spPr>
        <p:txBody>
          <a:bodyPr wrap="square" rtlCol="0">
            <a:spAutoFit/>
          </a:bodyPr>
          <a:p>
            <a:pPr algn="l"/>
            <a:r>
              <a:rPr lang="zh-CN" altLang="en-US"/>
              <a:t>本课程为付费课程，一次性付费</a:t>
            </a:r>
            <a:r>
              <a:rPr lang="zh-CN" altLang="en-US" sz="2000">
                <a:solidFill>
                  <a:srgbClr val="FF0000"/>
                </a:solidFill>
              </a:rPr>
              <a:t>398元</a:t>
            </a:r>
            <a:r>
              <a:rPr lang="zh-CN" altLang="en-US"/>
              <a:t>，在线参加本班所有课程的直播，并可获得录像回放和源码资料，享受老师全程跟踪，一对一辅导，详细答疑，布置作业和批改，确保学员真正学懂！</a:t>
            </a:r>
            <a:endParaRPr lang="zh-CN" altLang="en-US"/>
          </a:p>
        </p:txBody>
      </p:sp>
      <p:pic>
        <p:nvPicPr>
          <p:cNvPr id="8" name="图片 7" descr="Wonder路径追踪离线渲染开发培训班群聊二维码"/>
          <p:cNvPicPr>
            <a:picLocks noChangeAspect="1"/>
          </p:cNvPicPr>
          <p:nvPr userDrawn="1"/>
        </p:nvPicPr>
        <p:blipFill>
          <a:blip r:embed="rId2"/>
          <a:stretch>
            <a:fillRect/>
          </a:stretch>
        </p:blipFill>
        <p:spPr>
          <a:xfrm>
            <a:off x="1952625" y="1657350"/>
            <a:ext cx="4229100" cy="4442460"/>
          </a:xfrm>
          <a:prstGeom prst="rect">
            <a:avLst/>
          </a:prstGeom>
        </p:spPr>
      </p:pic>
      <p:sp>
        <p:nvSpPr>
          <p:cNvPr id="9" name="文本框 8"/>
          <p:cNvSpPr txBox="1"/>
          <p:nvPr userDrawn="1"/>
        </p:nvSpPr>
        <p:spPr>
          <a:xfrm>
            <a:off x="6498590" y="4366895"/>
            <a:ext cx="5492115" cy="645160"/>
          </a:xfrm>
          <a:prstGeom prst="rect">
            <a:avLst/>
          </a:prstGeom>
          <a:noFill/>
        </p:spPr>
        <p:txBody>
          <a:bodyPr wrap="square" rtlCol="0">
            <a:spAutoFit/>
          </a:bodyPr>
          <a:p>
            <a:r>
              <a:rPr lang="zh-CN" altLang="en-US"/>
              <a:t>加入</a:t>
            </a:r>
            <a:r>
              <a:rPr lang="en-US" altLang="zh-CN"/>
              <a:t>QQ</a:t>
            </a:r>
            <a:r>
              <a:rPr lang="zh-CN" altLang="en-US"/>
              <a:t>群后，请阅读群公告，并扫微信或支付宝二维码付款</a:t>
            </a:r>
            <a:r>
              <a:rPr lang="en-US" altLang="zh-CN"/>
              <a:t>~</a:t>
            </a:r>
            <a:r>
              <a:rPr lang="zh-CN" altLang="en-US"/>
              <a:t>感谢</a:t>
            </a:r>
            <a:r>
              <a:rPr lang="en-US" altLang="zh-CN"/>
              <a:t>~</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问答</a:t>
            </a:r>
            <a:endParaRPr lang="zh-CN" altLang="en-US" sz="5400">
              <a:latin typeface="+mj-ea"/>
              <a:ea typeface="+mj-ea"/>
              <a:cs typeface="+mj-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下节课预告</a:t>
            </a:r>
            <a:endParaRPr lang="zh-CN" altLang="en-US" sz="2800" b="1">
              <a:latin typeface="+mj-ea"/>
              <a:ea typeface="+mj-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谢谢你</a:t>
            </a:r>
            <a:r>
              <a:rPr lang="en-US" altLang="zh-CN" sz="5400">
                <a:latin typeface="+mj-ea"/>
                <a:ea typeface="+mj-ea"/>
                <a:cs typeface="+mj-ea"/>
              </a:rPr>
              <a:t>~</a:t>
            </a:r>
            <a:endParaRPr lang="en-US" altLang="zh-CN" sz="5400">
              <a:latin typeface="+mj-ea"/>
              <a:ea typeface="+mj-ea"/>
              <a:cs typeface="+mj-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1" name="标题 10"/>
          <p:cNvSpPr>
            <a:spLocks noGrp="1"/>
          </p:cNvSpPr>
          <p:nvPr>
            <p:ph type="title"/>
            <p:custDataLst>
              <p:tags r:id="rId3"/>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回顾相关课程内容</a:t>
            </a:r>
            <a:endParaRPr lang="zh-CN" altLang="en-US" sz="2800" b="1">
              <a:latin typeface="+mj-ea"/>
              <a:ea typeface="+mj-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提出问题</a:t>
            </a:r>
            <a:endParaRPr lang="zh-CN" altLang="en-US" sz="2800" b="1">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内容预览</a:t>
            </a:r>
            <a:endParaRPr lang="zh-CN" altLang="en-US" sz="2800" b="1">
              <a:latin typeface="+mj-ea"/>
              <a:ea typeface="+mj-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复习</a:t>
            </a:r>
            <a:endParaRPr lang="zh-CN" altLang="en-US" sz="5400">
              <a:latin typeface="+mj-ea"/>
              <a:ea typeface="+mj-ea"/>
              <a:cs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回答之前提出的问题</a:t>
            </a:r>
            <a:endParaRPr lang="zh-CN" altLang="en-US" sz="5400">
              <a:latin typeface="+mj-ea"/>
              <a:ea typeface="+mj-ea"/>
              <a:cs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参考资料</a:t>
            </a:r>
            <a:endParaRPr lang="zh-CN" altLang="en-US" sz="2800" b="1">
              <a:latin typeface="+mj-ea"/>
              <a:ea typeface="+mj-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扩展阅读</a:t>
            </a:r>
            <a:endParaRPr lang="zh-CN" altLang="en-US" sz="2800" b="1">
              <a:latin typeface="+mj-ea"/>
              <a:ea typeface="+mj-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61.xml"/><Relationship Id="rId21" Type="http://schemas.openxmlformats.org/officeDocument/2006/relationships/image" Target="../media/image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83.xml"/><Relationship Id="rId4" Type="http://schemas.openxmlformats.org/officeDocument/2006/relationships/hyperlink" Target="https://nvpro-samples.github.io/vk_raytracing_tutorial/" TargetMode="External"/><Relationship Id="rId3" Type="http://schemas.openxmlformats.org/officeDocument/2006/relationships/hyperlink" Target="https://www.bilibili.com/video/BV1X7411F744?p=13" TargetMode="External"/><Relationship Id="rId2" Type="http://schemas.openxmlformats.org/officeDocument/2006/relationships/hyperlink" Target="https://www.bilibili.com/video/BV1X7411F744?p=4" TargetMode="External"/><Relationship Id="rId1" Type="http://schemas.openxmlformats.org/officeDocument/2006/relationships/hyperlink" Target="https://sites.cs.ucsb.edu/~lingqi/teaching/resources/GAMES101_Lecture_13.pdf"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4.xml"/><Relationship Id="rId1" Type="http://schemas.openxmlformats.org/officeDocument/2006/relationships/hyperlink" Target="https://www.bilibili.com/video/BV16K4y177a3"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endParaRPr lang="zh-CN" altLang="en-US"/>
          </a:p>
        </p:txBody>
      </p:sp>
      <p:pic>
        <p:nvPicPr>
          <p:cNvPr id="6" name="图片 5" descr="课程封面_自定义px_2021-01-07-0"/>
          <p:cNvPicPr>
            <a:picLocks noChangeAspect="1"/>
          </p:cNvPicPr>
          <p:nvPr/>
        </p:nvPicPr>
        <p:blipFill>
          <a:blip r:embed="rId1"/>
          <a:stretch>
            <a:fillRect/>
          </a:stretch>
        </p:blipFill>
        <p:spPr>
          <a:xfrm>
            <a:off x="0" y="0"/>
            <a:ext cx="12192000" cy="686308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介绍</a:t>
            </a:r>
            <a:r>
              <a:rPr>
                <a:sym typeface="+mn-ea"/>
              </a:rPr>
              <a:t>光线追踪</a:t>
            </a:r>
            <a:r>
              <a:rPr lang="zh-CN" altLang="en-US"/>
              <a:t>最简单的算法</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光沿直线传播</a:t>
            </a:r>
            <a:endParaRPr lang="zh-CN" altLang="en-US"/>
          </a:p>
          <a:p>
            <a:pPr marL="285750" indent="-285750">
              <a:buFont typeface="Arial" panose="020B0604020202020204" pitchFamily="34" charset="0"/>
              <a:buChar char="•"/>
            </a:pPr>
            <a:r>
              <a:t>光线互相不碰撞</a:t>
            </a:r>
          </a:p>
          <a:p>
            <a:pPr marL="285750" indent="-285750">
              <a:buFont typeface="Arial" panose="020B0604020202020204" pitchFamily="34" charset="0"/>
              <a:buChar char="•"/>
            </a:pPr>
            <a:r>
              <a:t>光路可逆性</a:t>
            </a:r>
          </a:p>
        </p:txBody>
      </p:sp>
      <p:sp>
        <p:nvSpPr>
          <p:cNvPr id="3" name="标题 2"/>
          <p:cNvSpPr>
            <a:spLocks noGrp="1"/>
          </p:cNvSpPr>
          <p:nvPr>
            <p:ph type="title"/>
          </p:nvPr>
        </p:nvSpPr>
        <p:spPr/>
        <p:txBody>
          <a:bodyPr/>
          <a:p>
            <a:r>
              <a:rPr lang="zh-CN" altLang="en-US"/>
              <a:t>光线</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正向光线追踪</a:t>
            </a:r>
            <a:endParaRPr lang="zh-CN" altLang="en-US"/>
          </a:p>
          <a:p>
            <a:r>
              <a:rPr lang="zh-CN" altLang="en-US"/>
              <a:t>1、光源向各个方向发射光线；</a:t>
            </a:r>
            <a:endParaRPr lang="zh-CN" altLang="en-US"/>
          </a:p>
          <a:p>
            <a:r>
              <a:rPr lang="zh-CN" altLang="en-US"/>
              <a:t>2、光线遇到物体表面会弹射；</a:t>
            </a:r>
            <a:endParaRPr lang="zh-CN" altLang="en-US"/>
          </a:p>
          <a:p>
            <a:r>
              <a:rPr lang="zh-CN" altLang="en-US"/>
              <a:t>3、期间当光线射入空白空间后或者能量几乎被物体吸收后可以直接被忽略；</a:t>
            </a:r>
            <a:endParaRPr lang="zh-CN" altLang="en-US"/>
          </a:p>
          <a:p>
            <a:r>
              <a:rPr lang="zh-CN" altLang="en-US"/>
              <a:t>4、最终到达屏幕面板，进入人眼（相机）的光线的颜色被累积记录在对应像素上。</a:t>
            </a:r>
            <a:endParaRPr lang="zh-CN" altLang="en-US"/>
          </a:p>
        </p:txBody>
      </p:sp>
      <p:sp>
        <p:nvSpPr>
          <p:cNvPr id="3" name="标题 2"/>
          <p:cNvSpPr>
            <a:spLocks noGrp="1"/>
          </p:cNvSpPr>
          <p:nvPr>
            <p:ph type="title"/>
          </p:nvPr>
        </p:nvSpPr>
        <p:spPr/>
        <p:txBody>
          <a:bodyPr/>
          <a:p>
            <a:r>
              <a:rPr>
                <a:sym typeface="+mn-ea"/>
              </a:rPr>
              <a:t>光路可逆性</a:t>
            </a:r>
            <a:endParaRPr lang="zh-CN" altLang="en-US"/>
          </a:p>
        </p:txBody>
      </p:sp>
      <p:pic>
        <p:nvPicPr>
          <p:cNvPr id="5" name="图片 4" descr="正向光线追踪"/>
          <p:cNvPicPr>
            <a:picLocks noChangeAspect="1"/>
          </p:cNvPicPr>
          <p:nvPr/>
        </p:nvPicPr>
        <p:blipFill>
          <a:blip r:embed="rId1"/>
          <a:stretch>
            <a:fillRect/>
          </a:stretch>
        </p:blipFill>
        <p:spPr>
          <a:xfrm>
            <a:off x="7461250" y="3827780"/>
            <a:ext cx="3783330" cy="235204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逆向光线追踪</a:t>
            </a:r>
            <a:br>
              <a:rPr lang="zh-CN" altLang="en-US"/>
            </a:br>
            <a:r>
              <a:rPr lang="zh-CN" altLang="en-US"/>
              <a:t>-</a:t>
            </a:r>
            <a:r>
              <a:rPr lang="en-US" altLang="zh-CN"/>
              <a:t> 从人眼位置</a:t>
            </a:r>
            <a:r>
              <a:t>向屏幕面板的每个像素</a:t>
            </a:r>
            <a:r>
              <a:rPr lang="en-US" altLang="zh-CN"/>
              <a:t>发射光线到场景中，和物体进行交互并记录累积途中的颜色信息，最后渲染到对应的像素上得到最终图像。</a:t>
            </a:r>
            <a:endParaRPr lang="en-US" altLang="zh-CN"/>
          </a:p>
          <a:p>
            <a:pPr>
              <a:buFont typeface="Arial" panose="020B0604020202020204" pitchFamily="34" charset="0"/>
            </a:pPr>
            <a:endParaRPr lang="zh-CN" altLang="en-US"/>
          </a:p>
        </p:txBody>
      </p:sp>
      <p:sp>
        <p:nvSpPr>
          <p:cNvPr id="3" name="标题 2"/>
          <p:cNvSpPr>
            <a:spLocks noGrp="1"/>
          </p:cNvSpPr>
          <p:nvPr>
            <p:ph type="title"/>
          </p:nvPr>
        </p:nvSpPr>
        <p:spPr/>
        <p:txBody>
          <a:bodyPr/>
          <a:p>
            <a:r>
              <a:rPr>
                <a:sym typeface="+mn-ea"/>
              </a:rPr>
              <a:t>光路可逆性</a:t>
            </a:r>
            <a:endParaRPr lang="zh-CN" altLang="en-US"/>
          </a:p>
        </p:txBody>
      </p:sp>
      <p:pic>
        <p:nvPicPr>
          <p:cNvPr id="5" name="图片 4" descr="逆向光线追踪"/>
          <p:cNvPicPr>
            <a:picLocks noChangeAspect="1"/>
          </p:cNvPicPr>
          <p:nvPr/>
        </p:nvPicPr>
        <p:blipFill>
          <a:blip r:embed="rId1"/>
          <a:stretch>
            <a:fillRect/>
          </a:stretch>
        </p:blipFill>
        <p:spPr>
          <a:xfrm>
            <a:off x="5689600" y="3037205"/>
            <a:ext cx="4043680" cy="207073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a:t>Appel 1968 - Ray casting</a:t>
            </a:r>
            <a:endParaRPr lang="zh-CN" altLang="en-US"/>
          </a:p>
          <a:p>
            <a:r>
              <a:rPr lang="en-US" altLang="zh-CN"/>
              <a:t>1</a:t>
            </a:r>
            <a:r>
              <a:t>、由相机开始向</a:t>
            </a:r>
            <a:r>
              <a:t>每个像素发</a:t>
            </a:r>
            <a:r>
              <a:t>射一条射线（称为相机射线或者</a:t>
            </a:r>
            <a:r>
              <a:t>初始射线</a:t>
            </a:r>
            <a:r>
              <a:t>）</a:t>
            </a:r>
          </a:p>
          <a:p>
            <a:r>
              <a:rPr lang="en-US" altLang="zh-CN" strike="sngStrike">
                <a:solidFill>
                  <a:schemeClr val="tx1"/>
                </a:solidFill>
                <a:uFillTx/>
              </a:rPr>
              <a:t>2</a:t>
            </a:r>
            <a:r>
              <a:rPr strike="sngStrike">
                <a:solidFill>
                  <a:schemeClr val="tx1"/>
                </a:solidFill>
                <a:uFillTx/>
              </a:rPr>
              <a:t>、每条初始射线往光源发送一条射线（称为阴影射线），检查阴影</a:t>
            </a:r>
            <a:endParaRPr strike="sngStrike">
              <a:solidFill>
                <a:schemeClr val="tx1"/>
              </a:solidFill>
              <a:uFillTx/>
            </a:endParaRPr>
          </a:p>
          <a:p>
            <a:endParaRPr strike="sngStrike">
              <a:solidFill>
                <a:schemeClr val="tx1"/>
              </a:solidFill>
              <a:uFillTx/>
            </a:endParaRPr>
          </a:p>
          <a:p>
            <a:endParaRPr strike="sngStrike">
              <a:solidFill>
                <a:schemeClr val="tx1"/>
              </a:solidFill>
              <a:uFillTx/>
            </a:endParaRPr>
          </a:p>
          <a:p>
            <a:endParaRPr lang="en-US" altLang="zh-CN">
              <a:solidFill>
                <a:schemeClr val="tx1"/>
              </a:solidFill>
              <a:uFillTx/>
            </a:endParaRPr>
          </a:p>
        </p:txBody>
      </p:sp>
      <p:sp>
        <p:nvSpPr>
          <p:cNvPr id="3" name="标题 2"/>
          <p:cNvSpPr>
            <a:spLocks noGrp="1"/>
          </p:cNvSpPr>
          <p:nvPr>
            <p:ph type="title"/>
          </p:nvPr>
        </p:nvSpPr>
        <p:spPr/>
        <p:txBody>
          <a:bodyPr/>
          <a:p>
            <a:r>
              <a:rPr lang="zh-CN" altLang="en-US"/>
              <a:t>光线投射</a:t>
            </a:r>
            <a:endParaRPr lang="zh-CN" altLang="en-US"/>
          </a:p>
        </p:txBody>
      </p:sp>
      <p:pic>
        <p:nvPicPr>
          <p:cNvPr id="4" name="图片 3" descr="光线投射"/>
          <p:cNvPicPr>
            <a:picLocks noChangeAspect="1"/>
          </p:cNvPicPr>
          <p:nvPr/>
        </p:nvPicPr>
        <p:blipFill>
          <a:blip r:embed="rId1"/>
          <a:stretch>
            <a:fillRect/>
          </a:stretch>
        </p:blipFill>
        <p:spPr>
          <a:xfrm>
            <a:off x="1630045" y="3278505"/>
            <a:ext cx="8029575" cy="258127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介绍光线追踪管线</a:t>
            </a:r>
            <a:endParaRPr>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lang="zh-CN" altLang="en-US"/>
              <a:t>光线追踪管线</a:t>
            </a:r>
            <a:endParaRPr lang="zh-CN" altLang="en-US"/>
          </a:p>
        </p:txBody>
      </p:sp>
      <p:pic>
        <p:nvPicPr>
          <p:cNvPr id="5" name="图片 4"/>
          <p:cNvPicPr>
            <a:picLocks noChangeAspect="1"/>
          </p:cNvPicPr>
          <p:nvPr/>
        </p:nvPicPr>
        <p:blipFill>
          <a:blip r:embed="rId1"/>
          <a:stretch>
            <a:fillRect/>
          </a:stretch>
        </p:blipFill>
        <p:spPr>
          <a:xfrm>
            <a:off x="3626485" y="1626235"/>
            <a:ext cx="4939030" cy="415417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lang="zh-CN" altLang="en-US"/>
              <a:t>加速结构</a:t>
            </a:r>
            <a:endParaRPr lang="zh-CN" altLang="en-US"/>
          </a:p>
        </p:txBody>
      </p:sp>
      <p:pic>
        <p:nvPicPr>
          <p:cNvPr id="4" name="图片 3"/>
          <p:cNvPicPr>
            <a:picLocks noChangeAspect="1"/>
          </p:cNvPicPr>
          <p:nvPr/>
        </p:nvPicPr>
        <p:blipFill>
          <a:blip r:embed="rId1"/>
          <a:stretch>
            <a:fillRect/>
          </a:stretch>
        </p:blipFill>
        <p:spPr>
          <a:xfrm>
            <a:off x="2971800" y="1734185"/>
            <a:ext cx="6248400" cy="36576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把光追管线的所有</a:t>
            </a:r>
            <a:r>
              <a:rPr lang="en-US" altLang="zh-CN"/>
              <a:t>shader</a:t>
            </a:r>
            <a:r>
              <a:t>放在</a:t>
            </a:r>
            <a:r>
              <a:rPr lang="en-US" altLang="zh-CN">
                <a:sym typeface="+mn-ea"/>
              </a:rPr>
              <a:t>Shader Binding Table</a:t>
            </a:r>
            <a:r>
              <a:rPr>
                <a:sym typeface="+mn-ea"/>
              </a:rPr>
              <a:t>中，每个</a:t>
            </a:r>
            <a:r>
              <a:rPr lang="en-US" altLang="zh-CN">
                <a:sym typeface="+mn-ea"/>
              </a:rPr>
              <a:t>shader</a:t>
            </a:r>
            <a:r>
              <a:rPr>
                <a:sym typeface="+mn-ea"/>
              </a:rPr>
              <a:t>指定</a:t>
            </a:r>
            <a:r>
              <a:rPr>
                <a:sym typeface="+mn-ea"/>
              </a:rPr>
              <a:t>一个序号</a:t>
            </a:r>
            <a:endParaRPr>
              <a:sym typeface="+mn-ea"/>
            </a:endParaRPr>
          </a:p>
          <a:p>
            <a:pPr marL="285750" indent="-285750">
              <a:buFont typeface="Arial" panose="020B0604020202020204" pitchFamily="34" charset="0"/>
              <a:buChar char="•"/>
            </a:pPr>
            <a:r>
              <a:rPr>
                <a:sym typeface="+mn-ea"/>
              </a:rPr>
              <a:t>在调用 </a:t>
            </a:r>
            <a:r>
              <a:rPr lang="en-US" altLang="zh-CN">
                <a:sym typeface="+mn-ea"/>
              </a:rPr>
              <a:t>trace</a:t>
            </a:r>
            <a:r>
              <a:rPr>
                <a:sym typeface="+mn-ea"/>
              </a:rPr>
              <a:t>函数时，通过序号来指定使用哪些</a:t>
            </a:r>
            <a:r>
              <a:rPr lang="en-US" altLang="zh-CN">
                <a:sym typeface="+mn-ea"/>
              </a:rPr>
              <a:t>shader</a:t>
            </a:r>
            <a:endParaRPr lang="en-US" altLang="zh-CN">
              <a:sym typeface="+mn-ea"/>
            </a:endParaRPr>
          </a:p>
        </p:txBody>
      </p:sp>
      <p:sp>
        <p:nvSpPr>
          <p:cNvPr id="3" name="标题 2"/>
          <p:cNvSpPr>
            <a:spLocks noGrp="1"/>
          </p:cNvSpPr>
          <p:nvPr>
            <p:ph type="title"/>
          </p:nvPr>
        </p:nvSpPr>
        <p:spPr/>
        <p:txBody>
          <a:bodyPr/>
          <a:p>
            <a:r>
              <a:rPr lang="en-US" altLang="zh-CN"/>
              <a:t>Shader Binding Table</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108221"/>
            <a:ext cx="10852237" cy="899167"/>
          </a:xfrm>
        </p:spPr>
        <p:txBody>
          <a:bodyPr/>
          <a:p>
            <a:r>
              <a:rPr lang="zh-CN" altLang="en-US"/>
              <a:t>第十节课：</a:t>
            </a:r>
            <a:br>
              <a:rPr lang="zh-CN" altLang="en-US"/>
            </a:br>
            <a:r>
              <a:rPr>
                <a:sym typeface="+mn-ea"/>
              </a:rPr>
              <a:t>使用光线追踪管线绘制一个三角形（准备）</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为什么要学习光线追踪？</a:t>
            </a:r>
            <a:endParaRPr>
              <a:sym typeface="+mn-ea"/>
            </a:endParaRPr>
          </a:p>
          <a:p>
            <a:pPr marL="285750" indent="-285750">
              <a:buFont typeface="Arial" panose="020B0604020202020204" pitchFamily="34" charset="0"/>
              <a:buChar char="•"/>
            </a:pPr>
            <a:r>
              <a:rPr>
                <a:sym typeface="+mn-ea"/>
              </a:rPr>
              <a:t>为什么要使用光线追踪管线？</a:t>
            </a:r>
            <a:endParaRPr>
              <a:sym typeface="+mn-ea"/>
            </a:endParaRPr>
          </a:p>
          <a:p>
            <a:pPr marL="285750" indent="-285750">
              <a:buFont typeface="Arial" panose="020B0604020202020204" pitchFamily="34" charset="0"/>
              <a:buChar char="•"/>
            </a:pPr>
            <a:r>
              <a:rPr>
                <a:sym typeface="+mn-ea"/>
              </a:rPr>
              <a:t>光线追踪管线是什么？</a:t>
            </a:r>
            <a:endParaRPr>
              <a:sym typeface="+mn-ea"/>
            </a:endParaRPr>
          </a:p>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lang="zh-CN" altLang="en-US"/>
              <a:t>回答之前提出的问题</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hlinkClick r:id="rId1" action="ppaction://hlinkfile"/>
              </a:rPr>
              <a:t>闫令琪-光线追踪（基本原理） 课件</a:t>
            </a:r>
            <a:endParaRPr lang="en-US" altLang="zh-CN">
              <a:sym typeface="+mn-ea"/>
              <a:hlinkClick r:id="rId1" action="ppaction://hlinkfile"/>
            </a:endParaRPr>
          </a:p>
          <a:p>
            <a:pPr marL="285750" indent="-285750">
              <a:buFont typeface="Arial" panose="020B0604020202020204" pitchFamily="34" charset="0"/>
              <a:buChar char="•"/>
            </a:pPr>
            <a:r>
              <a:rPr>
                <a:sym typeface="+mn-ea"/>
                <a:hlinkClick r:id="rId2" action="ppaction://hlinkfile"/>
              </a:rPr>
              <a:t>闫令琪-</a:t>
            </a:r>
            <a:r>
              <a:rPr>
                <a:sym typeface="+mn-ea"/>
                <a:hlinkClick r:id="rId3" action="ppaction://hlinkfile"/>
              </a:rPr>
              <a:t>光线追踪（基本原理）</a:t>
            </a:r>
            <a:r>
              <a:rPr>
                <a:sym typeface="+mn-ea"/>
                <a:hlinkClick r:id="rId4" action="ppaction://hlinkfile"/>
              </a:rPr>
              <a:t> 录像</a:t>
            </a:r>
            <a:endParaRPr>
              <a:sym typeface="+mn-ea"/>
              <a:hlinkClick r:id="rId4" action="ppaction://hlinkfile"/>
            </a:endParaRPr>
          </a:p>
          <a:p>
            <a:pPr marL="285750" indent="-285750">
              <a:buFont typeface="Arial" panose="020B0604020202020204" pitchFamily="34" charset="0"/>
              <a:buChar char="•"/>
            </a:pPr>
            <a:r>
              <a:rPr>
                <a:sym typeface="+mn-ea"/>
                <a:hlinkClick r:id="rId4" action="ppaction://hlinkfile"/>
              </a:rPr>
              <a:t>NVIDIA Vulkan Ray Tracing Tutorial</a:t>
            </a:r>
            <a:endParaRPr>
              <a:sym typeface="+mn-ea"/>
              <a:hlinkClick r:id="rId4" action="ppaction://hlinkfile"/>
            </a:endParaRPr>
          </a:p>
          <a:p>
            <a:pPr marL="285750" indent="-285750">
              <a:buFont typeface="Arial" panose="020B0604020202020204" pitchFamily="34" charset="0"/>
              <a:buChar char="•"/>
            </a:p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a:buFont typeface="Arial" panose="020B0604020202020204" pitchFamily="34" charset="0"/>
            </a:pPr>
            <a:r>
              <a:rPr>
                <a:sym typeface="+mn-ea"/>
              </a:rPr>
              <a:t>无</a:t>
            </a:r>
            <a:endParaRPr>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使用光线追踪管线绘制一个三角形（实现</a:t>
            </a:r>
            <a:r>
              <a:rPr>
                <a:sym typeface="+mn-ea"/>
              </a:rPr>
              <a:t>）</a:t>
            </a:r>
            <a:endParaRPr lang="zh-CN" altLang="en-US"/>
          </a:p>
          <a:p>
            <a:pPr marL="285750" indent="-285750">
              <a:buFont typeface="Arial" panose="020B0604020202020204" pitchFamily="34" charset="0"/>
              <a:buChar char="•"/>
            </a:pPr>
          </a:p>
        </p:txBody>
      </p:sp>
      <p:sp>
        <p:nvSpPr>
          <p:cNvPr id="3" name="标题 2"/>
          <p:cNvSpPr>
            <a:spLocks noGrp="1"/>
          </p:cNvSpPr>
          <p:nvPr>
            <p:ph type="title"/>
          </p:nvPr>
        </p:nvSpPr>
        <p:spPr/>
        <p:txBody>
          <a:bodyPr/>
          <a:p>
            <a:r>
              <a:rPr lang="zh-CN" altLang="en-US"/>
              <a:t>下节课预告</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7817" y="3214570"/>
            <a:ext cx="10852237" cy="648000"/>
          </a:xfrm>
        </p:spPr>
        <p:txBody>
          <a:bodyPr/>
          <a:p>
            <a:endParaRPr lang="zh-CN" altLang="en-US"/>
          </a:p>
        </p:txBody>
      </p:sp>
      <p:sp>
        <p:nvSpPr>
          <p:cNvPr id="3" name="文本占位符 2"/>
          <p:cNvSpPr>
            <a:spLocks noGrp="1"/>
          </p:cNvSpPr>
          <p:nvPr>
            <p:ph type="body" idx="1"/>
          </p:nvPr>
        </p:nvSpPr>
        <p:spPr>
          <a:xfrm>
            <a:off x="669925" y="1626235"/>
            <a:ext cx="10852150" cy="4553585"/>
          </a:xfrm>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hlinkClick r:id="rId1" action="ppaction://hlinkfile"/>
              </a:rPr>
              <a:t>光线追踪图形学课程（4）：“光线追踪”和“路径追踪”核心思路分析</a:t>
            </a:r>
            <a:endParaRPr>
              <a:sym typeface="+mn-ea"/>
            </a:endParaRPr>
          </a:p>
          <a:p>
            <a:pPr marL="285750" indent="-285750">
              <a:buFont typeface="Arial" panose="020B0604020202020204" pitchFamily="34" charset="0"/>
              <a:buChar char="•"/>
            </a:pPr>
            <a:r>
              <a:rPr>
                <a:sym typeface="+mn-ea"/>
              </a:rPr>
              <a:t>第二节课：WebGPU介绍和使用光栅化管线绘制一个三角形</a:t>
            </a:r>
            <a:endParaRPr>
              <a:sym typeface="+mn-ea"/>
            </a:endParaRPr>
          </a:p>
          <a:p>
            <a:pPr marL="285750" indent="-285750">
              <a:buFont typeface="Arial" panose="020B0604020202020204" pitchFamily="34" charset="0"/>
              <a:buChar char="•"/>
            </a:pPr>
            <a:r>
              <a:rPr>
                <a:sym typeface="+mn-ea"/>
              </a:rPr>
              <a:t>第三节课：</a:t>
            </a:r>
            <a:r>
              <a:rPr>
                <a:sym typeface="+mn-ea"/>
              </a:rPr>
              <a:t>重构和进行初步设计</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为什么要学习光线追踪？</a:t>
            </a:r>
            <a:endParaRPr>
              <a:sym typeface="+mn-ea"/>
            </a:endParaRPr>
          </a:p>
          <a:p>
            <a:pPr marL="285750" indent="-285750">
              <a:buFont typeface="Arial" panose="020B0604020202020204" pitchFamily="34" charset="0"/>
              <a:buChar char="•"/>
            </a:pPr>
            <a:r>
              <a:rPr>
                <a:sym typeface="+mn-ea"/>
              </a:rPr>
              <a:t>为什么要使用光线追踪管线</a:t>
            </a:r>
            <a:r>
              <a:rPr>
                <a:sym typeface="+mn-ea"/>
              </a:rPr>
              <a:t>？</a:t>
            </a:r>
            <a:endParaRPr>
              <a:sym typeface="+mn-ea"/>
            </a:endParaRPr>
          </a:p>
          <a:p>
            <a:pPr marL="285750" indent="-285750">
              <a:buFont typeface="Arial" panose="020B0604020202020204" pitchFamily="34" charset="0"/>
              <a:buChar char="•"/>
            </a:pPr>
            <a:r>
              <a:rPr>
                <a:sym typeface="+mn-ea"/>
              </a:rPr>
              <a:t>光线追踪管线是什么？</a:t>
            </a:r>
            <a:endParaRPr>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为什么要学习光线追踪</a:t>
            </a:r>
            <a:endParaRPr lang="zh-CN" altLang="en-US"/>
          </a:p>
          <a:p>
            <a:pPr marL="285750" indent="-285750">
              <a:buFont typeface="Arial" panose="020B0604020202020204" pitchFamily="34" charset="0"/>
              <a:buChar char="•"/>
            </a:pPr>
            <a:r>
              <a:rPr>
                <a:sym typeface="+mn-ea"/>
              </a:rPr>
              <a:t>介绍光线追踪</a:t>
            </a:r>
            <a:r>
              <a:rPr>
                <a:sym typeface="+mn-ea"/>
              </a:rPr>
              <a:t>最简单的算法</a:t>
            </a:r>
            <a:endParaRPr>
              <a:sym typeface="+mn-ea"/>
            </a:endParaRPr>
          </a:p>
          <a:p>
            <a:pPr marL="285750" indent="-285750">
              <a:buFont typeface="Arial" panose="020B0604020202020204" pitchFamily="34" charset="0"/>
              <a:buChar char="•"/>
            </a:pPr>
            <a:r>
              <a:rPr>
                <a:sym typeface="+mn-ea"/>
              </a:rPr>
              <a:t>介绍光线追踪管线</a:t>
            </a:r>
            <a:endParaRPr>
              <a:sym typeface="+mn-ea"/>
            </a:endParaRPr>
          </a:p>
          <a:p>
            <a:pPr marL="285750" indent="-285750">
              <a:buFont typeface="Arial" panose="020B0604020202020204" pitchFamily="34" charset="0"/>
              <a:buChar char="•"/>
            </a:pPr>
            <a:endParaRPr>
              <a:sym typeface="+mn-ea"/>
            </a:endParaRPr>
          </a:p>
          <a:p>
            <a:pPr marL="285750" indent="-285750">
              <a:buFont typeface="Arial" panose="020B0604020202020204" pitchFamily="34" charset="0"/>
              <a:buChar char="•"/>
            </a:pPr>
            <a:endParaRPr lang="zh-CN" altLang="en-US"/>
          </a:p>
          <a:p>
            <a:pPr>
              <a:buFont typeface="Arial" panose="020B0604020202020204" pitchFamily="34" charset="0"/>
            </a:pPr>
            <a:endParaRPr>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为什么要学习光线追踪</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光栅化不能很好地实现全局效果</a:t>
            </a:r>
            <a:br>
              <a:rPr lang="zh-CN" altLang="en-US"/>
            </a:br>
            <a:r>
              <a:rPr lang="en-US" altLang="zh-CN"/>
              <a:t>- </a:t>
            </a:r>
            <a:r>
              <a:t>（软）阴影</a:t>
            </a:r>
            <a:br/>
            <a:r>
              <a:rPr lang="en-US" altLang="zh-CN"/>
              <a:t>- </a:t>
            </a:r>
            <a:r>
              <a:t>超过一次的光线弹射</a:t>
            </a:r>
          </a:p>
        </p:txBody>
      </p:sp>
      <p:sp>
        <p:nvSpPr>
          <p:cNvPr id="3" name="标题 2"/>
          <p:cNvSpPr>
            <a:spLocks noGrp="1"/>
          </p:cNvSpPr>
          <p:nvPr>
            <p:ph type="title"/>
          </p:nvPr>
        </p:nvSpPr>
        <p:spPr/>
        <p:txBody>
          <a:bodyPr/>
          <a:p>
            <a:r>
              <a:rPr>
                <a:sym typeface="+mn-ea"/>
              </a:rPr>
              <a:t>为什么要学习光线追踪</a:t>
            </a:r>
            <a:endParaRPr lang="zh-CN" altLang="en-US"/>
          </a:p>
        </p:txBody>
      </p:sp>
      <p:pic>
        <p:nvPicPr>
          <p:cNvPr id="5" name="图片 4"/>
          <p:cNvPicPr>
            <a:picLocks noChangeAspect="1"/>
          </p:cNvPicPr>
          <p:nvPr/>
        </p:nvPicPr>
        <p:blipFill>
          <a:blip r:embed="rId1"/>
          <a:stretch>
            <a:fillRect/>
          </a:stretch>
        </p:blipFill>
        <p:spPr>
          <a:xfrm>
            <a:off x="2566035" y="2848610"/>
            <a:ext cx="8324850" cy="288607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光栅化渲染速度很快，但不仅</a:t>
            </a:r>
            <a:r>
              <a:rPr>
                <a:sym typeface="+mn-ea"/>
              </a:rPr>
              <a:t>效果不真实</a:t>
            </a:r>
            <a:r>
              <a:rPr lang="zh-CN" altLang="en-US"/>
              <a:t>，而且</a:t>
            </a:r>
            <a:r>
              <a:rPr>
                <a:sym typeface="+mn-ea"/>
              </a:rPr>
              <a:t>美术成本高</a:t>
            </a:r>
            <a:endParaRPr lang="zh-CN" altLang="en-US"/>
          </a:p>
        </p:txBody>
      </p:sp>
      <p:sp>
        <p:nvSpPr>
          <p:cNvPr id="3" name="标题 2"/>
          <p:cNvSpPr>
            <a:spLocks noGrp="1"/>
          </p:cNvSpPr>
          <p:nvPr>
            <p:ph type="title"/>
          </p:nvPr>
        </p:nvSpPr>
        <p:spPr/>
        <p:txBody>
          <a:bodyPr/>
          <a:p>
            <a:r>
              <a:rPr>
                <a:sym typeface="+mn-ea"/>
              </a:rPr>
              <a:t>为什么要学习光线追踪</a:t>
            </a:r>
            <a:endParaRPr lang="zh-CN" altLang="en-US"/>
          </a:p>
        </p:txBody>
      </p:sp>
      <p:pic>
        <p:nvPicPr>
          <p:cNvPr id="4" name="图片 3"/>
          <p:cNvPicPr>
            <a:picLocks noChangeAspect="1"/>
          </p:cNvPicPr>
          <p:nvPr/>
        </p:nvPicPr>
        <p:blipFill>
          <a:blip r:embed="rId1"/>
          <a:stretch>
            <a:fillRect/>
          </a:stretch>
        </p:blipFill>
        <p:spPr>
          <a:xfrm>
            <a:off x="3813175" y="2644140"/>
            <a:ext cx="5810885" cy="35356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光线追踪基于物理的准确，美术成本低，</a:t>
            </a:r>
            <a:r>
              <a:rPr lang="zh-CN" altLang="en-US"/>
              <a:t>但是渲染</a:t>
            </a:r>
            <a:r>
              <a:rPr lang="zh-CN" altLang="en-US"/>
              <a:t>速度很慢</a:t>
            </a:r>
            <a:br>
              <a:rPr lang="zh-CN" altLang="en-US"/>
            </a:br>
            <a:r>
              <a:rPr lang="en-US" altLang="zh-CN"/>
              <a:t>- </a:t>
            </a:r>
            <a:r>
              <a:t>光栅化用于实时渲染，光线追踪用于离线渲染</a:t>
            </a:r>
            <a:br/>
            <a:r>
              <a:rPr lang="en-US" altLang="zh-CN"/>
              <a:t>- </a:t>
            </a:r>
            <a:r>
              <a:t>但因为</a:t>
            </a:r>
            <a:r>
              <a:rPr lang="en-US" altLang="zh-CN"/>
              <a:t>RTX</a:t>
            </a:r>
            <a:r>
              <a:t>显卡硬件支持光线追踪管线，因此大幅提升了光线追踪的速度（大概</a:t>
            </a:r>
            <a:r>
              <a:rPr lang="en-US" altLang="zh-CN"/>
              <a:t>10</a:t>
            </a:r>
            <a:r>
              <a:t>秒内渲染出大场景的无噪点</a:t>
            </a:r>
            <a:r>
              <a:t>图片</a:t>
            </a:r>
            <a:r>
              <a:t>）</a:t>
            </a:r>
          </a:p>
        </p:txBody>
      </p:sp>
      <p:sp>
        <p:nvSpPr>
          <p:cNvPr id="3" name="标题 2"/>
          <p:cNvSpPr>
            <a:spLocks noGrp="1"/>
          </p:cNvSpPr>
          <p:nvPr>
            <p:ph type="title"/>
          </p:nvPr>
        </p:nvSpPr>
        <p:spPr/>
        <p:txBody>
          <a:bodyPr/>
          <a:p>
            <a:r>
              <a:rPr>
                <a:sym typeface="+mn-ea"/>
              </a:rPr>
              <a:t>为什么要学习光线追踪</a:t>
            </a:r>
            <a:endParaRPr lang="zh-CN" altLang="en-US"/>
          </a:p>
        </p:txBody>
      </p:sp>
      <p:pic>
        <p:nvPicPr>
          <p:cNvPr id="6" name="图片 5"/>
          <p:cNvPicPr>
            <a:picLocks noChangeAspect="1"/>
          </p:cNvPicPr>
          <p:nvPr/>
        </p:nvPicPr>
        <p:blipFill>
          <a:blip r:embed="rId1"/>
          <a:stretch>
            <a:fillRect/>
          </a:stretch>
        </p:blipFill>
        <p:spPr>
          <a:xfrm>
            <a:off x="3517900" y="3086735"/>
            <a:ext cx="6831330" cy="30194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WPS 演示</Application>
  <PresentationFormat>宽屏</PresentationFormat>
  <Paragraphs>93</Paragraphs>
  <Slides>26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Arial</vt:lpstr>
      <vt:lpstr>宋体</vt:lpstr>
      <vt:lpstr>Wingdings</vt:lpstr>
      <vt:lpstr>微软雅黑</vt:lpstr>
      <vt:lpstr>Arial Unicode MS</vt:lpstr>
      <vt:lpstr>Office 主题​​</vt:lpstr>
      <vt:lpstr>PowerPoint 演示文稿</vt:lpstr>
      <vt:lpstr>第十节课： 使用光线追踪管线绘制一个三角形（准备）</vt:lpstr>
      <vt:lpstr>PowerPoint 演示文稿</vt:lpstr>
      <vt:lpstr>PowerPoint 演示文稿</vt:lpstr>
      <vt:lpstr>PowerPoint 演示文稿</vt:lpstr>
      <vt:lpstr>为什么要学习光线追踪</vt:lpstr>
      <vt:lpstr>为什么要学习光线追踪</vt:lpstr>
      <vt:lpstr>为什么要学习光线追踪</vt:lpstr>
      <vt:lpstr>为什么要学习光线追踪</vt:lpstr>
      <vt:lpstr>介绍光线追踪最简单的算法</vt:lpstr>
      <vt:lpstr>光线</vt:lpstr>
      <vt:lpstr>光路可逆性</vt:lpstr>
      <vt:lpstr>光路可逆性</vt:lpstr>
      <vt:lpstr>光线投射</vt:lpstr>
      <vt:lpstr>介绍光线追踪管线</vt:lpstr>
      <vt:lpstr>光线追踪管线</vt:lpstr>
      <vt:lpstr>加速结构</vt:lpstr>
      <vt:lpstr>Shader Binding Table</vt:lpstr>
      <vt:lpstr>PowerPoint 演示文稿</vt:lpstr>
      <vt:lpstr>回答之前提出的问题</vt:lpstr>
      <vt:lpstr>PowerPoint 演示文稿</vt:lpstr>
      <vt:lpstr>PowerPoint 演示文稿</vt:lpstr>
      <vt:lpstr>PowerPoint 演示文稿</vt:lpstr>
      <vt:lpstr>下节课预告</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cp:lastModifiedBy>
  <cp:revision>537</cp:revision>
  <dcterms:created xsi:type="dcterms:W3CDTF">2020-12-22T12:16:00Z</dcterms:created>
  <dcterms:modified xsi:type="dcterms:W3CDTF">2021-01-18T11:53:58Z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