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76" r:id="rId4"/>
    <p:sldId id="267" r:id="rId5"/>
    <p:sldId id="260" r:id="rId6"/>
    <p:sldId id="268" r:id="rId7"/>
    <p:sldId id="266" r:id="rId8"/>
    <p:sldId id="264" r:id="rId9"/>
    <p:sldId id="269" r:id="rId10"/>
    <p:sldId id="270" r:id="rId11"/>
    <p:sldId id="273" r:id="rId12"/>
    <p:sldId id="275" r:id="rId13"/>
    <p:sldId id="274"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75CF9-A606-4088-9C29-8279E8F92B52}" type="datetimeFigureOut">
              <a:rPr lang="zh-CN" altLang="en-US" smtClean="0"/>
              <a:t>2021/6/27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7F353-9103-469D-91F7-100446AA2DA0}" type="slidenum">
              <a:rPr lang="zh-CN" altLang="en-US" smtClean="0"/>
              <a:t>‹#›</a:t>
            </a:fld>
            <a:endParaRPr lang="zh-CN" altLang="en-US"/>
          </a:p>
        </p:txBody>
      </p:sp>
    </p:spTree>
    <p:extLst>
      <p:ext uri="{BB962C8B-B14F-4D97-AF65-F5344CB8AC3E}">
        <p14:creationId xmlns:p14="http://schemas.microsoft.com/office/powerpoint/2010/main" val="18118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8B7F353-9103-469D-91F7-100446AA2DA0}" type="slidenum">
              <a:rPr lang="zh-CN" altLang="en-US" smtClean="0"/>
              <a:t>9</a:t>
            </a:fld>
            <a:endParaRPr lang="zh-CN" altLang="en-US"/>
          </a:p>
        </p:txBody>
      </p:sp>
    </p:spTree>
    <p:extLst>
      <p:ext uri="{BB962C8B-B14F-4D97-AF65-F5344CB8AC3E}">
        <p14:creationId xmlns:p14="http://schemas.microsoft.com/office/powerpoint/2010/main" val="187888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342107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387774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193064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182682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207192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25705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196712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163646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377110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214930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8F967072-7357-4F8A-862F-6F143ABBC362}" type="datetimeFigureOut">
              <a:rPr lang="zh-CN" altLang="en-US" smtClean="0"/>
              <a:t>2021/6/27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234889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67072-7357-4F8A-862F-6F143ABBC362}" type="datetimeFigureOut">
              <a:rPr lang="zh-CN" altLang="en-US" smtClean="0"/>
              <a:t>2021/6/27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2E9E2-5647-4118-9B72-50DC9B20324A}" type="slidenum">
              <a:rPr lang="zh-CN" altLang="en-US" smtClean="0"/>
              <a:t>‹#›</a:t>
            </a:fld>
            <a:endParaRPr lang="zh-CN" altLang="en-US"/>
          </a:p>
        </p:txBody>
      </p:sp>
    </p:spTree>
    <p:extLst>
      <p:ext uri="{BB962C8B-B14F-4D97-AF65-F5344CB8AC3E}">
        <p14:creationId xmlns:p14="http://schemas.microsoft.com/office/powerpoint/2010/main" val="17311436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himsical.com/medical-app-project-1-design-GqKvgHCVc4EbacqnAhnKCc" TargetMode="External"/><Relationship Id="rId2" Type="http://schemas.openxmlformats.org/officeDocument/2006/relationships/hyperlink" Target="https://miro.com/app/board/o9J_l-OTi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solidFill>
                  <a:schemeClr val="bg1"/>
                </a:solidFill>
                <a:latin typeface="Arial" panose="020B0604020202020204" pitchFamily="34" charset="0"/>
                <a:cs typeface="Arial" panose="020B0604020202020204" pitchFamily="34" charset="0"/>
              </a:rPr>
              <a:t>User Research Report</a:t>
            </a:r>
            <a:endParaRPr lang="zh-CN" alt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altLang="zh-CN" dirty="0" err="1" smtClean="0">
                <a:solidFill>
                  <a:schemeClr val="bg1"/>
                </a:solidFill>
                <a:latin typeface="Arial" panose="020B0604020202020204" pitchFamily="34" charset="0"/>
                <a:cs typeface="Arial" panose="020B0604020202020204" pitchFamily="34" charset="0"/>
              </a:rPr>
              <a:t>Youyou</a:t>
            </a:r>
            <a:r>
              <a:rPr lang="en-US" altLang="zh-CN" dirty="0" smtClean="0">
                <a:solidFill>
                  <a:schemeClr val="bg1"/>
                </a:solidFill>
                <a:latin typeface="Arial" panose="020B0604020202020204" pitchFamily="34" charset="0"/>
                <a:cs typeface="Arial" panose="020B0604020202020204" pitchFamily="34" charset="0"/>
              </a:rPr>
              <a:t> Cheng | June 2021</a:t>
            </a:r>
            <a:endParaRPr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4330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accent6"/>
                </a:solidFill>
                <a:latin typeface="Arial" panose="020B0604020202020204" pitchFamily="34" charset="0"/>
                <a:cs typeface="Arial" panose="020B0604020202020204" pitchFamily="34" charset="0"/>
              </a:rPr>
              <a:t>Key </a:t>
            </a:r>
            <a:r>
              <a:rPr lang="en-US" altLang="zh-CN" b="1" dirty="0" smtClean="0">
                <a:solidFill>
                  <a:schemeClr val="accent6"/>
                </a:solidFill>
                <a:latin typeface="Arial" panose="020B0604020202020204" pitchFamily="34" charset="0"/>
                <a:cs typeface="Arial" panose="020B0604020202020204" pitchFamily="34" charset="0"/>
              </a:rPr>
              <a:t>Recommendations</a:t>
            </a:r>
            <a:endParaRPr lang="zh-CN" altLang="en-US" b="1" dirty="0">
              <a:solidFill>
                <a:schemeClr val="accent6"/>
              </a:solidFill>
              <a:latin typeface="Arial" panose="020B0604020202020204" pitchFamily="34" charset="0"/>
              <a:cs typeface="Arial" panose="020B0604020202020204" pitchFamily="34" charset="0"/>
            </a:endParaRPr>
          </a:p>
        </p:txBody>
      </p:sp>
      <p:sp>
        <p:nvSpPr>
          <p:cNvPr id="6" name="Content Placeholder 5"/>
          <p:cNvSpPr>
            <a:spLocks noGrp="1"/>
          </p:cNvSpPr>
          <p:nvPr>
            <p:ph sz="half" idx="1"/>
          </p:nvPr>
        </p:nvSpPr>
        <p:spPr/>
        <p:txBody>
          <a:bodyPr/>
          <a:lstStyle/>
          <a:p>
            <a:pPr marL="0" indent="0">
              <a:buNone/>
            </a:pPr>
            <a:r>
              <a:rPr lang="en-US" altLang="zh-CN" b="1" dirty="0">
                <a:solidFill>
                  <a:srgbClr val="00B050"/>
                </a:solidFill>
                <a:latin typeface="Arial" panose="020B0604020202020204" pitchFamily="34" charset="0"/>
                <a:cs typeface="Arial" panose="020B0604020202020204" pitchFamily="34" charset="0"/>
              </a:rPr>
              <a:t>User would like to see doctors information.</a:t>
            </a:r>
            <a:endParaRPr lang="en-US" altLang="zh-CN" dirty="0" smtClean="0"/>
          </a:p>
        </p:txBody>
      </p:sp>
      <p:sp>
        <p:nvSpPr>
          <p:cNvPr id="7" name="Content Placeholder 6"/>
          <p:cNvSpPr>
            <a:spLocks noGrp="1"/>
          </p:cNvSpPr>
          <p:nvPr>
            <p:ph sz="half" idx="2"/>
          </p:nvPr>
        </p:nvSpPr>
        <p:spPr/>
        <p:txBody>
          <a:bodyPr/>
          <a:lstStyle/>
          <a:p>
            <a:r>
              <a:rPr lang="en-US" altLang="zh-CN" dirty="0" smtClean="0"/>
              <a:t>The product could include the following filters:</a:t>
            </a:r>
          </a:p>
          <a:p>
            <a:pPr lvl="1"/>
            <a:r>
              <a:rPr lang="en-US" altLang="zh-CN" dirty="0" smtClean="0"/>
              <a:t>Gender</a:t>
            </a:r>
          </a:p>
          <a:p>
            <a:pPr lvl="1"/>
            <a:r>
              <a:rPr lang="en-US" altLang="zh-CN" dirty="0" smtClean="0"/>
              <a:t>Location</a:t>
            </a:r>
          </a:p>
          <a:p>
            <a:pPr lvl="1"/>
            <a:r>
              <a:rPr lang="en-US" altLang="zh-CN" dirty="0" smtClean="0"/>
              <a:t>Availability</a:t>
            </a:r>
          </a:p>
          <a:p>
            <a:r>
              <a:rPr lang="en-US" altLang="zh-CN" dirty="0" smtClean="0"/>
              <a:t>The product should have a page for each doctor’s information.</a:t>
            </a:r>
          </a:p>
        </p:txBody>
      </p:sp>
    </p:spTree>
    <p:extLst>
      <p:ext uri="{BB962C8B-B14F-4D97-AF65-F5344CB8AC3E}">
        <p14:creationId xmlns:p14="http://schemas.microsoft.com/office/powerpoint/2010/main" val="38131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Next Steps</a:t>
            </a:r>
            <a:endParaRPr lang="zh-CN" altLang="en-US" b="1" dirty="0">
              <a:solidFill>
                <a:schemeClr val="accent6"/>
              </a:solidFill>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Gather more data using survey</a:t>
            </a:r>
          </a:p>
          <a:p>
            <a:r>
              <a:rPr lang="en-US" altLang="zh-CN" dirty="0" smtClean="0">
                <a:latin typeface="Arial" panose="020B0604020202020204" pitchFamily="34" charset="0"/>
                <a:cs typeface="Arial" panose="020B0604020202020204" pitchFamily="34" charset="0"/>
              </a:rPr>
              <a:t>Create measurement metrics based on user interview data and survey result</a:t>
            </a:r>
          </a:p>
          <a:p>
            <a:r>
              <a:rPr lang="en-US" altLang="zh-CN" dirty="0" smtClean="0">
                <a:latin typeface="Arial" panose="020B0604020202020204" pitchFamily="34" charset="0"/>
                <a:cs typeface="Arial" panose="020B0604020202020204" pitchFamily="34" charset="0"/>
              </a:rPr>
              <a:t>Run research synthesis and priorities tasks based on measurement metrics</a:t>
            </a:r>
            <a:endParaRPr lang="en-US" altLang="zh-CN" dirty="0" smtClean="0"/>
          </a:p>
        </p:txBody>
      </p:sp>
    </p:spTree>
    <p:extLst>
      <p:ext uri="{BB962C8B-B14F-4D97-AF65-F5344CB8AC3E}">
        <p14:creationId xmlns:p14="http://schemas.microsoft.com/office/powerpoint/2010/main" val="337929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solidFill>
                  <a:schemeClr val="bg1"/>
                </a:solidFill>
                <a:latin typeface="Arial" panose="020B0604020202020204" pitchFamily="34" charset="0"/>
                <a:cs typeface="Arial" panose="020B0604020202020204" pitchFamily="34" charset="0"/>
              </a:rPr>
              <a:t>Appendix</a:t>
            </a:r>
            <a:endParaRPr lang="zh-CN" alt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1873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Data Collection and Analysis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912" y="1825625"/>
            <a:ext cx="8114175" cy="4351338"/>
          </a:xfrm>
        </p:spPr>
      </p:pic>
    </p:spTree>
    <p:extLst>
      <p:ext uri="{BB962C8B-B14F-4D97-AF65-F5344CB8AC3E}">
        <p14:creationId xmlns:p14="http://schemas.microsoft.com/office/powerpoint/2010/main" val="186475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Supplementary Materials</a:t>
            </a:r>
            <a:endParaRPr lang="zh-CN" altLang="en-US" dirty="0"/>
          </a:p>
        </p:txBody>
      </p:sp>
      <p:sp>
        <p:nvSpPr>
          <p:cNvPr id="6" name="Content Placeholder 5"/>
          <p:cNvSpPr>
            <a:spLocks noGrp="1"/>
          </p:cNvSpPr>
          <p:nvPr>
            <p:ph idx="1"/>
          </p:nvPr>
        </p:nvSpPr>
        <p:spPr/>
        <p:txBody>
          <a:bodyPr/>
          <a:lstStyle/>
          <a:p>
            <a:pPr marL="0" indent="0">
              <a:buNone/>
            </a:pPr>
            <a:r>
              <a:rPr lang="en-US" altLang="zh-CN" dirty="0" smtClean="0"/>
              <a:t>User Interview Data and Research Synthesis</a:t>
            </a:r>
            <a:endParaRPr lang="en-US" altLang="zh-CN" dirty="0">
              <a:hlinkClick r:id="rId2"/>
            </a:endParaRPr>
          </a:p>
          <a:p>
            <a:pPr marL="0" indent="0">
              <a:buNone/>
            </a:pPr>
            <a:r>
              <a:rPr lang="en-US" altLang="zh-CN" dirty="0" smtClean="0">
                <a:hlinkClick r:id="rId2"/>
              </a:rPr>
              <a:t>https</a:t>
            </a:r>
            <a:r>
              <a:rPr lang="en-US" altLang="zh-CN" dirty="0">
                <a:hlinkClick r:id="rId2"/>
              </a:rPr>
              <a:t>://miro.com/app/board/o9J_l-OTiTA</a:t>
            </a:r>
            <a:r>
              <a:rPr lang="en-US" altLang="zh-CN" dirty="0" smtClean="0">
                <a:hlinkClick r:id="rId2"/>
              </a:rPr>
              <a:t>=/</a:t>
            </a:r>
            <a:endParaRPr lang="en-US" altLang="zh-CN" dirty="0" smtClean="0"/>
          </a:p>
          <a:p>
            <a:endParaRPr lang="en-US" altLang="zh-CN" dirty="0" smtClean="0"/>
          </a:p>
          <a:p>
            <a:pPr marL="0" indent="0">
              <a:buNone/>
            </a:pPr>
            <a:r>
              <a:rPr lang="en-US" altLang="zh-CN" dirty="0" smtClean="0"/>
              <a:t>Screen Designs</a:t>
            </a:r>
            <a:endParaRPr lang="en-US" altLang="zh-CN" dirty="0"/>
          </a:p>
          <a:p>
            <a:pPr marL="0" indent="0">
              <a:buNone/>
            </a:pPr>
            <a:r>
              <a:rPr lang="en-US" altLang="zh-CN" dirty="0">
                <a:hlinkClick r:id="rId3"/>
              </a:rPr>
              <a:t>https://whimsical.com/medical-app-project-1-design-GqKvgHCVc4EbacqnAhnKCc</a:t>
            </a:r>
            <a:endParaRPr lang="en-US" altLang="zh-CN" dirty="0"/>
          </a:p>
          <a:p>
            <a:endParaRPr lang="en-US" altLang="zh-CN" dirty="0"/>
          </a:p>
        </p:txBody>
      </p:sp>
    </p:spTree>
    <p:extLst>
      <p:ext uri="{BB962C8B-B14F-4D97-AF65-F5344CB8AC3E}">
        <p14:creationId xmlns:p14="http://schemas.microsoft.com/office/powerpoint/2010/main" val="2629551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solidFill>
                  <a:schemeClr val="bg1"/>
                </a:solidFill>
                <a:latin typeface="Arial" panose="020B0604020202020204" pitchFamily="34" charset="0"/>
                <a:cs typeface="Arial" panose="020B0604020202020204" pitchFamily="34" charset="0"/>
              </a:rPr>
              <a:t>Thank You</a:t>
            </a:r>
            <a:endParaRPr lang="zh-CN" altLang="en-US"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altLang="zh-CN" dirty="0" err="1" smtClean="0">
                <a:solidFill>
                  <a:schemeClr val="bg1"/>
                </a:solidFill>
                <a:latin typeface="Arial" panose="020B0604020202020204" pitchFamily="34" charset="0"/>
                <a:cs typeface="Arial" panose="020B0604020202020204" pitchFamily="34" charset="0"/>
              </a:rPr>
              <a:t>Youyou</a:t>
            </a:r>
            <a:r>
              <a:rPr lang="en-US" altLang="zh-CN" dirty="0" smtClean="0">
                <a:solidFill>
                  <a:schemeClr val="bg1"/>
                </a:solidFill>
                <a:latin typeface="Arial" panose="020B0604020202020204" pitchFamily="34" charset="0"/>
                <a:cs typeface="Arial" panose="020B0604020202020204" pitchFamily="34" charset="0"/>
              </a:rPr>
              <a:t> Cheng | June 2021</a:t>
            </a:r>
            <a:endParaRPr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742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Executive Summary</a:t>
            </a:r>
            <a:endParaRPr lang="zh-CN" altLang="en-US"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altLang="zh-CN" dirty="0" smtClean="0"/>
              <a:t>The medical app is aiming to </a:t>
            </a:r>
            <a:r>
              <a:rPr lang="en-US" altLang="zh-CN" b="1" dirty="0" smtClean="0"/>
              <a:t>increase</a:t>
            </a:r>
            <a:r>
              <a:rPr lang="en-US" altLang="zh-CN" dirty="0" smtClean="0"/>
              <a:t> the availability and accessibility of medical information for people. However, we are </a:t>
            </a:r>
            <a:r>
              <a:rPr lang="en-US" altLang="zh-CN" b="1" dirty="0" smtClean="0"/>
              <a:t>in lack of understanding </a:t>
            </a:r>
            <a:r>
              <a:rPr lang="en-US" altLang="zh-CN" dirty="0" smtClean="0"/>
              <a:t>the challenges and needs users are facing. The lack of knowledge may lead to inappropriate solution. </a:t>
            </a:r>
          </a:p>
          <a:p>
            <a:pPr marL="0" indent="0">
              <a:lnSpc>
                <a:spcPct val="120000"/>
              </a:lnSpc>
              <a:buNone/>
            </a:pPr>
            <a:endParaRPr lang="en-US" altLang="zh-CN" dirty="0"/>
          </a:p>
          <a:p>
            <a:pPr marL="0" indent="0">
              <a:lnSpc>
                <a:spcPct val="120000"/>
              </a:lnSpc>
              <a:buNone/>
            </a:pPr>
            <a:r>
              <a:rPr lang="en-US" altLang="zh-CN" dirty="0" smtClean="0"/>
              <a:t>I adopted several user research methodology to better </a:t>
            </a:r>
            <a:r>
              <a:rPr lang="en-US" altLang="zh-CN" b="1" dirty="0" smtClean="0"/>
              <a:t>understand</a:t>
            </a:r>
            <a:r>
              <a:rPr lang="en-US" altLang="zh-CN" dirty="0" smtClean="0"/>
              <a:t> the current process users take, uncover their pain points and expectations. Ultimately, to validate the product solution and </a:t>
            </a:r>
            <a:r>
              <a:rPr lang="en-US" altLang="zh-CN" dirty="0" err="1" smtClean="0"/>
              <a:t>prioritise</a:t>
            </a:r>
            <a:r>
              <a:rPr lang="en-US" altLang="zh-CN" dirty="0" smtClean="0"/>
              <a:t> tasks.</a:t>
            </a:r>
          </a:p>
          <a:p>
            <a:pPr marL="0" indent="0">
              <a:lnSpc>
                <a:spcPct val="120000"/>
              </a:lnSpc>
              <a:buNone/>
            </a:pPr>
            <a:endParaRPr lang="en-US" altLang="zh-CN" dirty="0"/>
          </a:p>
          <a:p>
            <a:pPr marL="0" indent="0">
              <a:lnSpc>
                <a:spcPct val="120000"/>
              </a:lnSpc>
              <a:buNone/>
            </a:pPr>
            <a:r>
              <a:rPr lang="en-US" altLang="zh-CN" dirty="0" smtClean="0"/>
              <a:t>The objective for this research is to identify opportunities for the product. In this report, I will list </a:t>
            </a:r>
            <a:r>
              <a:rPr lang="en-US" altLang="zh-CN" b="1" dirty="0" smtClean="0"/>
              <a:t>three key findings </a:t>
            </a:r>
            <a:r>
              <a:rPr lang="en-US" altLang="zh-CN" dirty="0" smtClean="0"/>
              <a:t>that have been identified and the recommendations against each finding.</a:t>
            </a:r>
          </a:p>
        </p:txBody>
      </p:sp>
    </p:spTree>
    <p:extLst>
      <p:ext uri="{BB962C8B-B14F-4D97-AF65-F5344CB8AC3E}">
        <p14:creationId xmlns:p14="http://schemas.microsoft.com/office/powerpoint/2010/main" val="3399694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Executive Summary</a:t>
            </a:r>
            <a:endParaRPr lang="zh-CN" altLang="en-US"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altLang="zh-CN" b="1" dirty="0" smtClean="0">
                <a:solidFill>
                  <a:srgbClr val="00B050"/>
                </a:solidFill>
                <a:latin typeface="Arial" panose="020B0604020202020204" pitchFamily="34" charset="0"/>
                <a:cs typeface="Arial" panose="020B0604020202020204" pitchFamily="34" charset="0"/>
              </a:rPr>
              <a:t>Research goals</a:t>
            </a:r>
          </a:p>
          <a:p>
            <a:pPr marL="0" indent="0">
              <a:lnSpc>
                <a:spcPct val="120000"/>
              </a:lnSpc>
              <a:buNone/>
            </a:pPr>
            <a:r>
              <a:rPr lang="en-US" altLang="zh-CN" sz="2600" dirty="0" smtClean="0">
                <a:latin typeface="Arial" panose="020B0604020202020204" pitchFamily="34" charset="0"/>
                <a:cs typeface="Arial" panose="020B0604020202020204" pitchFamily="34" charset="0"/>
              </a:rPr>
              <a:t>The research is based on 5 user interviews, aiming to answer the following:</a:t>
            </a:r>
          </a:p>
          <a:p>
            <a:pPr lvl="0">
              <a:lnSpc>
                <a:spcPct val="120000"/>
              </a:lnSpc>
            </a:pPr>
            <a:r>
              <a:rPr lang="en-US" altLang="zh-CN" sz="2600" dirty="0" smtClean="0">
                <a:latin typeface="Arial" panose="020B0604020202020204" pitchFamily="34" charset="0"/>
                <a:cs typeface="Arial" panose="020B0604020202020204" pitchFamily="34" charset="0"/>
              </a:rPr>
              <a:t>What is the </a:t>
            </a:r>
            <a:r>
              <a:rPr lang="en-US" altLang="zh-CN" sz="2600" b="1" dirty="0" smtClean="0">
                <a:latin typeface="Arial" panose="020B0604020202020204" pitchFamily="34" charset="0"/>
                <a:cs typeface="Arial" panose="020B0604020202020204" pitchFamily="34" charset="0"/>
              </a:rPr>
              <a:t>current process </a:t>
            </a:r>
            <a:r>
              <a:rPr lang="en-US" altLang="zh-CN" sz="2600" dirty="0">
                <a:latin typeface="Arial" panose="020B0604020202020204" pitchFamily="34" charset="0"/>
                <a:cs typeface="Arial" panose="020B0604020202020204" pitchFamily="34" charset="0"/>
              </a:rPr>
              <a:t>users undertake </a:t>
            </a:r>
            <a:r>
              <a:rPr lang="en-US" altLang="zh-CN" sz="2600" dirty="0" smtClean="0">
                <a:latin typeface="Arial" panose="020B0604020202020204" pitchFamily="34" charset="0"/>
                <a:cs typeface="Arial" panose="020B0604020202020204" pitchFamily="34" charset="0"/>
              </a:rPr>
              <a:t>for doctor consultation.</a:t>
            </a:r>
            <a:endParaRPr lang="zh-CN" altLang="zh-CN" sz="2600" dirty="0">
              <a:latin typeface="Arial" panose="020B0604020202020204" pitchFamily="34" charset="0"/>
              <a:cs typeface="Arial" panose="020B0604020202020204" pitchFamily="34" charset="0"/>
            </a:endParaRPr>
          </a:p>
          <a:p>
            <a:pPr lvl="0">
              <a:lnSpc>
                <a:spcPct val="120000"/>
              </a:lnSpc>
            </a:pPr>
            <a:r>
              <a:rPr lang="en-US" altLang="zh-CN" sz="2600" dirty="0" smtClean="0">
                <a:latin typeface="Arial" panose="020B0604020202020204" pitchFamily="34" charset="0"/>
                <a:cs typeface="Arial" panose="020B0604020202020204" pitchFamily="34" charset="0"/>
              </a:rPr>
              <a:t>What </a:t>
            </a:r>
            <a:r>
              <a:rPr lang="en-US" altLang="zh-CN" sz="2600" b="1" dirty="0" smtClean="0">
                <a:latin typeface="Arial" panose="020B0604020202020204" pitchFamily="34" charset="0"/>
                <a:cs typeface="Arial" panose="020B0604020202020204" pitchFamily="34" charset="0"/>
              </a:rPr>
              <a:t>services/products</a:t>
            </a:r>
            <a:r>
              <a:rPr lang="en-US" altLang="zh-CN" sz="2600" dirty="0" smtClean="0">
                <a:latin typeface="Arial" panose="020B0604020202020204" pitchFamily="34" charset="0"/>
                <a:cs typeface="Arial" panose="020B0604020202020204" pitchFamily="34" charset="0"/>
              </a:rPr>
              <a:t> currently available on the market</a:t>
            </a:r>
          </a:p>
          <a:p>
            <a:pPr lvl="0">
              <a:lnSpc>
                <a:spcPct val="120000"/>
              </a:lnSpc>
            </a:pPr>
            <a:r>
              <a:rPr lang="en-US" altLang="zh-CN" sz="2600" dirty="0" smtClean="0">
                <a:latin typeface="Arial" panose="020B0604020202020204" pitchFamily="34" charset="0"/>
                <a:cs typeface="Arial" panose="020B0604020202020204" pitchFamily="34" charset="0"/>
              </a:rPr>
              <a:t>What </a:t>
            </a:r>
            <a:r>
              <a:rPr lang="en-US" altLang="zh-CN" sz="2600" b="1" dirty="0" smtClean="0">
                <a:latin typeface="Arial" panose="020B0604020202020204" pitchFamily="34" charset="0"/>
                <a:cs typeface="Arial" panose="020B0604020202020204" pitchFamily="34" charset="0"/>
              </a:rPr>
              <a:t>pain </a:t>
            </a:r>
            <a:r>
              <a:rPr lang="en-US" altLang="zh-CN" sz="2600" b="1" dirty="0">
                <a:latin typeface="Arial" panose="020B0604020202020204" pitchFamily="34" charset="0"/>
                <a:cs typeface="Arial" panose="020B0604020202020204" pitchFamily="34" charset="0"/>
              </a:rPr>
              <a:t>points </a:t>
            </a:r>
            <a:r>
              <a:rPr lang="en-US" altLang="zh-CN" sz="2600" dirty="0">
                <a:latin typeface="Arial" panose="020B0604020202020204" pitchFamily="34" charset="0"/>
                <a:cs typeface="Arial" panose="020B0604020202020204" pitchFamily="34" charset="0"/>
              </a:rPr>
              <a:t>users encountered during the process and </a:t>
            </a:r>
            <a:r>
              <a:rPr lang="en-US" altLang="zh-CN" sz="2600" dirty="0" smtClean="0">
                <a:latin typeface="Arial" panose="020B0604020202020204" pitchFamily="34" charset="0"/>
                <a:cs typeface="Arial" panose="020B0604020202020204" pitchFamily="34" charset="0"/>
              </a:rPr>
              <a:t>what </a:t>
            </a:r>
            <a:r>
              <a:rPr lang="en-US" altLang="zh-CN" sz="2600" b="1" dirty="0">
                <a:latin typeface="Arial" panose="020B0604020202020204" pitchFamily="34" charset="0"/>
                <a:cs typeface="Arial" panose="020B0604020202020204" pitchFamily="34" charset="0"/>
              </a:rPr>
              <a:t>improvements</a:t>
            </a:r>
            <a:r>
              <a:rPr lang="en-US" altLang="zh-CN" sz="26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they want to </a:t>
            </a:r>
            <a:r>
              <a:rPr lang="en-US" altLang="zh-CN" sz="2400" dirty="0" smtClean="0">
                <a:latin typeface="Arial" panose="020B0604020202020204" pitchFamily="34" charset="0"/>
                <a:cs typeface="Arial" panose="020B0604020202020204" pitchFamily="34" charset="0"/>
              </a:rPr>
              <a:t>make.</a:t>
            </a:r>
            <a:endParaRPr lang="zh-CN" altLang="zh-CN" sz="2400" dirty="0">
              <a:latin typeface="Arial" panose="020B0604020202020204" pitchFamily="34" charset="0"/>
              <a:cs typeface="Arial" panose="020B0604020202020204" pitchFamily="34" charset="0"/>
            </a:endParaRPr>
          </a:p>
          <a:p>
            <a:pPr marL="0" indent="0">
              <a:lnSpc>
                <a:spcPct val="120000"/>
              </a:lnSpc>
              <a:buNone/>
            </a:pPr>
            <a:endParaRPr lang="en-US" altLang="zh-CN" dirty="0" smtClean="0">
              <a:latin typeface="Arial" panose="020B0604020202020204" pitchFamily="34" charset="0"/>
              <a:cs typeface="Arial" panose="020B0604020202020204" pitchFamily="34" charset="0"/>
            </a:endParaRPr>
          </a:p>
          <a:p>
            <a:pPr marL="0" indent="0">
              <a:lnSpc>
                <a:spcPct val="120000"/>
              </a:lnSpc>
              <a:buNone/>
            </a:pPr>
            <a:r>
              <a:rPr lang="en-US" altLang="zh-CN" b="1" dirty="0" smtClean="0">
                <a:solidFill>
                  <a:srgbClr val="00B050"/>
                </a:solidFill>
                <a:latin typeface="Arial" panose="020B0604020202020204" pitchFamily="34" charset="0"/>
                <a:cs typeface="Arial" panose="020B0604020202020204" pitchFamily="34" charset="0"/>
              </a:rPr>
              <a:t>Key Findings</a:t>
            </a:r>
          </a:p>
          <a:p>
            <a:pPr marL="0" indent="0">
              <a:lnSpc>
                <a:spcPct val="120000"/>
              </a:lnSpc>
              <a:buNone/>
            </a:pPr>
            <a:r>
              <a:rPr lang="en-US" altLang="zh-CN" sz="2600" dirty="0" smtClean="0">
                <a:latin typeface="Arial" panose="020B0604020202020204" pitchFamily="34" charset="0"/>
                <a:cs typeface="Arial" panose="020B0604020202020204" pitchFamily="34" charset="0"/>
              </a:rPr>
              <a:t>Users are more likely to book appointments online as it is more available than phone call.</a:t>
            </a:r>
          </a:p>
          <a:p>
            <a:pPr marL="0" indent="0">
              <a:lnSpc>
                <a:spcPct val="120000"/>
              </a:lnSpc>
              <a:buNone/>
            </a:pPr>
            <a:r>
              <a:rPr lang="en-US" altLang="zh-CN" sz="2600" dirty="0" smtClean="0">
                <a:latin typeface="Arial" panose="020B0604020202020204" pitchFamily="34" charset="0"/>
                <a:cs typeface="Arial" panose="020B0604020202020204" pitchFamily="34" charset="0"/>
              </a:rPr>
              <a:t>Users  are pressed for time. If they can’t reach out to regular GP, they are more likely to use internet to self serve rather than wait. They would like easy and accessible way to self serve to talk to doctors/find medical advice. However, current services and products does not provide enough information to fulfill user needs.</a:t>
            </a:r>
          </a:p>
          <a:p>
            <a:pPr marL="0" indent="0">
              <a:lnSpc>
                <a:spcPct val="120000"/>
              </a:lnSpc>
              <a:buNone/>
            </a:pPr>
            <a:r>
              <a:rPr lang="en-US" altLang="zh-CN" sz="2600" dirty="0" smtClean="0">
                <a:latin typeface="Arial" panose="020B0604020202020204" pitchFamily="34" charset="0"/>
                <a:cs typeface="Arial" panose="020B0604020202020204" pitchFamily="34" charset="0"/>
              </a:rPr>
              <a:t>The product could provide two channels: online booking and online consultation, along with doctors information.</a:t>
            </a:r>
          </a:p>
        </p:txBody>
      </p:sp>
    </p:spTree>
    <p:extLst>
      <p:ext uri="{BB962C8B-B14F-4D97-AF65-F5344CB8AC3E}">
        <p14:creationId xmlns:p14="http://schemas.microsoft.com/office/powerpoint/2010/main" val="2692642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Method</a:t>
            </a:r>
            <a:endParaRPr lang="zh-CN" altLang="en-US" dirty="0"/>
          </a:p>
        </p:txBody>
      </p:sp>
      <p:sp>
        <p:nvSpPr>
          <p:cNvPr id="3" name="Content Placeholder 2"/>
          <p:cNvSpPr>
            <a:spLocks noGrp="1"/>
          </p:cNvSpPr>
          <p:nvPr>
            <p:ph idx="1"/>
          </p:nvPr>
        </p:nvSpPr>
        <p:spPr/>
        <p:txBody>
          <a:bodyPr/>
          <a:lstStyle/>
          <a:p>
            <a:r>
              <a:rPr lang="en-US" altLang="zh-CN" dirty="0" smtClean="0"/>
              <a:t>All findings are based on semi-structured user interviews.</a:t>
            </a:r>
          </a:p>
          <a:p>
            <a:r>
              <a:rPr lang="en-US" altLang="zh-CN" dirty="0" smtClean="0"/>
              <a:t>5 participants shared their experiences and expectations</a:t>
            </a:r>
          </a:p>
          <a:p>
            <a:r>
              <a:rPr lang="en-US" altLang="zh-CN" dirty="0" smtClean="0"/>
              <a:t>Supplementary survey study was also provided to validate the findings</a:t>
            </a:r>
            <a:endParaRPr lang="zh-CN" altLang="en-US" dirty="0"/>
          </a:p>
        </p:txBody>
      </p:sp>
    </p:spTree>
    <p:extLst>
      <p:ext uri="{BB962C8B-B14F-4D97-AF65-F5344CB8AC3E}">
        <p14:creationId xmlns:p14="http://schemas.microsoft.com/office/powerpoint/2010/main" val="340642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6"/>
                </a:solidFill>
                <a:latin typeface="Arial" panose="020B0604020202020204" pitchFamily="34" charset="0"/>
                <a:cs typeface="Arial" panose="020B0604020202020204" pitchFamily="34" charset="0"/>
              </a:rPr>
              <a:t>Key User Needs and Expectations</a:t>
            </a:r>
            <a:endParaRPr lang="zh-CN" altLang="en-US" b="1" dirty="0">
              <a:solidFill>
                <a:schemeClr val="accent6"/>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6296171"/>
              </p:ext>
            </p:extLst>
          </p:nvPr>
        </p:nvGraphicFramePr>
        <p:xfrm>
          <a:off x="450576" y="1825625"/>
          <a:ext cx="11348700" cy="4613493"/>
        </p:xfrm>
        <a:graphic>
          <a:graphicData uri="http://schemas.openxmlformats.org/drawingml/2006/table">
            <a:tbl>
              <a:tblPr firstRow="1" bandRow="1">
                <a:tableStyleId>{2D5ABB26-0587-4C30-8999-92F81FD0307C}</a:tableStyleId>
              </a:tblPr>
              <a:tblGrid>
                <a:gridCol w="2269740">
                  <a:extLst>
                    <a:ext uri="{9D8B030D-6E8A-4147-A177-3AD203B41FA5}">
                      <a16:colId xmlns:a16="http://schemas.microsoft.com/office/drawing/2014/main" val="3121685153"/>
                    </a:ext>
                  </a:extLst>
                </a:gridCol>
                <a:gridCol w="2269740">
                  <a:extLst>
                    <a:ext uri="{9D8B030D-6E8A-4147-A177-3AD203B41FA5}">
                      <a16:colId xmlns:a16="http://schemas.microsoft.com/office/drawing/2014/main" val="2538188616"/>
                    </a:ext>
                  </a:extLst>
                </a:gridCol>
                <a:gridCol w="2269740">
                  <a:extLst>
                    <a:ext uri="{9D8B030D-6E8A-4147-A177-3AD203B41FA5}">
                      <a16:colId xmlns:a16="http://schemas.microsoft.com/office/drawing/2014/main" val="2986456703"/>
                    </a:ext>
                  </a:extLst>
                </a:gridCol>
                <a:gridCol w="2269740">
                  <a:extLst>
                    <a:ext uri="{9D8B030D-6E8A-4147-A177-3AD203B41FA5}">
                      <a16:colId xmlns:a16="http://schemas.microsoft.com/office/drawing/2014/main" val="1978962070"/>
                    </a:ext>
                  </a:extLst>
                </a:gridCol>
                <a:gridCol w="2269740">
                  <a:extLst>
                    <a:ext uri="{9D8B030D-6E8A-4147-A177-3AD203B41FA5}">
                      <a16:colId xmlns:a16="http://schemas.microsoft.com/office/drawing/2014/main" val="3102868244"/>
                    </a:ext>
                  </a:extLst>
                </a:gridCol>
              </a:tblGrid>
              <a:tr h="387488">
                <a:tc>
                  <a:txBody>
                    <a:bodyPr/>
                    <a:lstStyle/>
                    <a:p>
                      <a:pPr algn="ctr"/>
                      <a:r>
                        <a:rPr lang="en-US" altLang="zh-CN" b="1" dirty="0" smtClean="0">
                          <a:solidFill>
                            <a:schemeClr val="bg1"/>
                          </a:solidFill>
                          <a:latin typeface="Arial" panose="020B0604020202020204" pitchFamily="34" charset="0"/>
                          <a:cs typeface="Arial" panose="020B0604020202020204" pitchFamily="34" charset="0"/>
                        </a:rPr>
                        <a:t>Participant 1</a:t>
                      </a:r>
                      <a:endParaRPr lang="zh-CN" altLang="en-US" b="1" dirty="0">
                        <a:solidFill>
                          <a:schemeClr val="bg1"/>
                        </a:solidFill>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6">
                        <a:lumMod val="75000"/>
                      </a:schemeClr>
                    </a:solidFill>
                  </a:tcPr>
                </a:tc>
                <a:tc>
                  <a:txBody>
                    <a:bodyPr/>
                    <a:lstStyle/>
                    <a:p>
                      <a:pPr algn="ctr"/>
                      <a:r>
                        <a:rPr lang="en-US" altLang="zh-CN" b="1" dirty="0" smtClean="0">
                          <a:solidFill>
                            <a:schemeClr val="bg1"/>
                          </a:solidFill>
                          <a:latin typeface="Arial" panose="020B0604020202020204" pitchFamily="34" charset="0"/>
                          <a:cs typeface="Arial" panose="020B0604020202020204" pitchFamily="34" charset="0"/>
                        </a:rPr>
                        <a:t>Participant 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bg1"/>
                          </a:solidFill>
                          <a:latin typeface="Arial" panose="020B0604020202020204" pitchFamily="34" charset="0"/>
                          <a:cs typeface="Arial" panose="020B0604020202020204" pitchFamily="34" charset="0"/>
                        </a:rPr>
                        <a:t>Participant 3</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bg1"/>
                          </a:solidFill>
                          <a:latin typeface="Arial" panose="020B0604020202020204" pitchFamily="34" charset="0"/>
                          <a:cs typeface="Arial" panose="020B0604020202020204" pitchFamily="34" charset="0"/>
                        </a:rPr>
                        <a:t>Participant 4</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6">
                        <a:lumMod val="75000"/>
                      </a:schemeClr>
                    </a:solidFill>
                  </a:tcPr>
                </a:tc>
                <a:tc>
                  <a:txBody>
                    <a:bodyPr/>
                    <a:lstStyle/>
                    <a:p>
                      <a:pPr algn="ctr"/>
                      <a:r>
                        <a:rPr lang="en-US" altLang="zh-CN" b="1" dirty="0" smtClean="0">
                          <a:solidFill>
                            <a:schemeClr val="bg1"/>
                          </a:solidFill>
                          <a:latin typeface="Arial" panose="020B0604020202020204" pitchFamily="34" charset="0"/>
                          <a:cs typeface="Arial" panose="020B0604020202020204" pitchFamily="34" charset="0"/>
                        </a:rPr>
                        <a:t>Participant 5</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TlToBr w="38100" cap="flat" cmpd="sng" algn="ctr">
                      <a:noFill/>
                      <a:prstDash val="solid"/>
                      <a:round/>
                      <a:headEnd type="none" w="med" len="med"/>
                      <a:tailEnd type="none" w="med" len="med"/>
                    </a:lnTlToBr>
                    <a:solidFill>
                      <a:schemeClr val="accent6">
                        <a:lumMod val="75000"/>
                      </a:schemeClr>
                    </a:solidFill>
                  </a:tcPr>
                </a:tc>
                <a:extLst>
                  <a:ext uri="{0D108BD9-81ED-4DB2-BD59-A6C34878D82A}">
                    <a16:rowId xmlns:a16="http://schemas.microsoft.com/office/drawing/2014/main" val="1991529389"/>
                  </a:ext>
                </a:extLst>
              </a:tr>
              <a:tr h="1007165">
                <a:tc>
                  <a:txBody>
                    <a:bodyPr/>
                    <a:lstStyle/>
                    <a:p>
                      <a:endParaRPr lang="zh-CN" altLang="en-US" b="0" dirty="0">
                        <a:latin typeface="Ink Free" panose="03080402000500000000" pitchFamily="66"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accent6">
                              <a:lumMod val="75000"/>
                            </a:schemeClr>
                          </a:solidFill>
                          <a:latin typeface="Ink Free" panose="03080402000500000000" pitchFamily="66" charset="0"/>
                        </a:rPr>
                        <a:t>“I won’t use the app in an emergency situation”</a:t>
                      </a:r>
                      <a:endParaRPr lang="zh-CN" altLang="en-US" sz="1400" b="0" dirty="0" smtClean="0">
                        <a:solidFill>
                          <a:schemeClr val="accent6">
                            <a:lumMod val="75000"/>
                          </a:schemeClr>
                        </a:solidFill>
                        <a:latin typeface="Ink Free" panose="03080402000500000000" pitchFamily="66" charset="0"/>
                      </a:endParaRPr>
                    </a:p>
                    <a:p>
                      <a:pPr algn="r"/>
                      <a:endParaRPr lang="zh-CN" altLang="en-US" sz="1400" b="0" dirty="0">
                        <a:solidFill>
                          <a:schemeClr val="accent6">
                            <a:lumMod val="75000"/>
                          </a:schemeClr>
                        </a:solidFill>
                        <a:latin typeface="Ink Free" panose="03080402000500000000" pitchFamily="66"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accent6">
                              <a:lumMod val="75000"/>
                            </a:schemeClr>
                          </a:solidFill>
                          <a:latin typeface="Ink Free" panose="03080402000500000000" pitchFamily="66" charset="0"/>
                        </a:rPr>
                        <a:t>“Calling GP is very frustrating,</a:t>
                      </a:r>
                      <a:r>
                        <a:rPr lang="en-US" altLang="zh-CN" sz="1400" b="0" baseline="0" dirty="0" smtClean="0">
                          <a:solidFill>
                            <a:schemeClr val="accent6">
                              <a:lumMod val="75000"/>
                            </a:schemeClr>
                          </a:solidFill>
                          <a:latin typeface="Ink Free" panose="03080402000500000000" pitchFamily="66" charset="0"/>
                        </a:rPr>
                        <a:t> the line is always busy.</a:t>
                      </a:r>
                      <a:r>
                        <a:rPr lang="en-US" altLang="zh-CN" sz="1400" b="0" dirty="0" smtClean="0">
                          <a:solidFill>
                            <a:schemeClr val="accent6">
                              <a:lumMod val="75000"/>
                            </a:schemeClr>
                          </a:solidFill>
                          <a:latin typeface="Ink Free" panose="03080402000500000000" pitchFamily="66" charset="0"/>
                        </a:rPr>
                        <a:t>”</a:t>
                      </a:r>
                      <a:endParaRPr lang="zh-CN" altLang="en-US" sz="1400" b="0" dirty="0" smtClean="0">
                        <a:solidFill>
                          <a:schemeClr val="accent6">
                            <a:lumMod val="75000"/>
                          </a:schemeClr>
                        </a:solidFill>
                        <a:latin typeface="Ink Free" panose="03080402000500000000" pitchFamily="66" charset="0"/>
                      </a:endParaRPr>
                    </a:p>
                    <a:p>
                      <a:pPr algn="r"/>
                      <a:endParaRPr lang="zh-CN" altLang="en-US" sz="1400" b="0" dirty="0">
                        <a:solidFill>
                          <a:schemeClr val="accent6">
                            <a:lumMod val="75000"/>
                          </a:schemeClr>
                        </a:solidFill>
                        <a:latin typeface="Ink Free" panose="03080402000500000000" pitchFamily="66"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accent6">
                              <a:lumMod val="75000"/>
                            </a:schemeClr>
                          </a:solidFill>
                          <a:latin typeface="Ink Free" panose="03080402000500000000" pitchFamily="66" charset="0"/>
                        </a:rPr>
                        <a:t>“I want to know the doctors details, otherwise it</a:t>
                      </a:r>
                      <a:r>
                        <a:rPr lang="en-US" altLang="zh-CN" sz="1400" b="0" baseline="0" dirty="0" smtClean="0">
                          <a:solidFill>
                            <a:schemeClr val="accent6">
                              <a:lumMod val="75000"/>
                            </a:schemeClr>
                          </a:solidFill>
                          <a:latin typeface="Ink Free" panose="03080402000500000000" pitchFamily="66" charset="0"/>
                        </a:rPr>
                        <a:t> is the same as search online.</a:t>
                      </a:r>
                      <a:r>
                        <a:rPr lang="en-US" altLang="zh-CN" sz="1400" b="0" dirty="0" smtClean="0">
                          <a:solidFill>
                            <a:schemeClr val="accent6">
                              <a:lumMod val="75000"/>
                            </a:schemeClr>
                          </a:solidFill>
                          <a:latin typeface="Ink Free" panose="03080402000500000000" pitchFamily="66" charset="0"/>
                        </a:rPr>
                        <a:t>”</a:t>
                      </a:r>
                      <a:endParaRPr lang="zh-CN" altLang="en-US" sz="1400" b="0" dirty="0" smtClean="0">
                        <a:solidFill>
                          <a:schemeClr val="accent6">
                            <a:lumMod val="75000"/>
                          </a:schemeClr>
                        </a:solidFill>
                        <a:latin typeface="Ink Free" panose="03080402000500000000" pitchFamily="66"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endParaRPr lang="en-US" altLang="zh-CN" b="0" dirty="0" smtClean="0">
                        <a:latin typeface="Ink Free" panose="03080402000500000000" pitchFamily="66"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lToBr w="38100" cap="flat" cmpd="sng" algn="ctr">
                      <a:noFill/>
                      <a:prstDash val="solid"/>
                      <a:round/>
                      <a:headEnd type="none" w="med" len="med"/>
                      <a:tailEnd type="none" w="med" len="med"/>
                    </a:lnTlToBr>
                  </a:tcPr>
                </a:tc>
                <a:extLst>
                  <a:ext uri="{0D108BD9-81ED-4DB2-BD59-A6C34878D82A}">
                    <a16:rowId xmlns:a16="http://schemas.microsoft.com/office/drawing/2014/main" val="1269546931"/>
                  </a:ext>
                </a:extLst>
              </a:tr>
              <a:tr h="1484244">
                <a:tc>
                  <a:txBody>
                    <a:bodyPr/>
                    <a:lstStyle/>
                    <a:p>
                      <a:r>
                        <a:rPr lang="en-US" altLang="zh-CN" sz="1400" dirty="0" smtClean="0"/>
                        <a:t>I have regular prescriptions and my regular GP knows me well.</a:t>
                      </a:r>
                      <a:endParaRPr lang="zh-CN" alt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20000"/>
                        <a:lumOff val="80000"/>
                      </a:schemeClr>
                    </a:solidFill>
                  </a:tcPr>
                </a:tc>
                <a:tc>
                  <a:txBody>
                    <a:bodyPr/>
                    <a:lstStyle/>
                    <a:p>
                      <a:r>
                        <a:rPr lang="en-US" altLang="zh-CN" sz="1400" dirty="0" smtClean="0"/>
                        <a:t>I have two kids and found it was very difficult to book follow up session with doctors during lockdown.</a:t>
                      </a:r>
                      <a:endParaRPr lang="zh-CN" alt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20000"/>
                        <a:lumOff val="80000"/>
                      </a:schemeClr>
                    </a:solidFill>
                  </a:tcPr>
                </a:tc>
                <a:tc>
                  <a:txBody>
                    <a:bodyPr/>
                    <a:lstStyle/>
                    <a:p>
                      <a:r>
                        <a:rPr lang="en-US" altLang="zh-CN" sz="1400" dirty="0" smtClean="0"/>
                        <a:t>I am an IT professional. I like booking</a:t>
                      </a:r>
                      <a:r>
                        <a:rPr lang="en-US" altLang="zh-CN" sz="1400" baseline="0" dirty="0" smtClean="0"/>
                        <a:t> online because it is much easier than phone call.</a:t>
                      </a:r>
                      <a:endParaRPr lang="zh-CN" alt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20000"/>
                        <a:lumOff val="80000"/>
                      </a:schemeClr>
                    </a:solidFill>
                  </a:tcPr>
                </a:tc>
                <a:tc>
                  <a:txBody>
                    <a:bodyPr/>
                    <a:lstStyle/>
                    <a:p>
                      <a:r>
                        <a:rPr lang="en-US" altLang="zh-CN" sz="1400" dirty="0" smtClean="0"/>
                        <a:t>I’m a student.</a:t>
                      </a:r>
                      <a:r>
                        <a:rPr lang="en-US" altLang="zh-CN" sz="1400" baseline="0" dirty="0" smtClean="0"/>
                        <a:t> I can find different ways to reach out to a doctor, but I don’t like waiting.</a:t>
                      </a:r>
                      <a:endParaRPr lang="zh-CN" alt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20000"/>
                        <a:lumOff val="80000"/>
                      </a:schemeClr>
                    </a:solidFill>
                  </a:tcPr>
                </a:tc>
                <a:tc>
                  <a:txBody>
                    <a:bodyPr/>
                    <a:lstStyle/>
                    <a:p>
                      <a:r>
                        <a:rPr lang="en-US" altLang="zh-CN" sz="1400" dirty="0" smtClean="0"/>
                        <a:t>I am an IT professional. </a:t>
                      </a:r>
                      <a:r>
                        <a:rPr lang="en-US" altLang="zh-CN" sz="1400" baseline="0" dirty="0" smtClean="0"/>
                        <a:t>I wish my dentist would have a online booking system.</a:t>
                      </a:r>
                      <a:endParaRPr lang="zh-CN" alt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lToBr w="38100" cap="flat" cmpd="sng" algn="ctr">
                      <a:noFill/>
                      <a:prstDash val="solid"/>
                      <a:round/>
                      <a:headEnd type="none" w="med" len="med"/>
                      <a:tailEnd type="none" w="med" len="med"/>
                    </a:lnTlToBr>
                    <a:solidFill>
                      <a:schemeClr val="accent6">
                        <a:lumMod val="20000"/>
                        <a:lumOff val="80000"/>
                      </a:schemeClr>
                    </a:solidFill>
                  </a:tcPr>
                </a:tc>
                <a:extLst>
                  <a:ext uri="{0D108BD9-81ED-4DB2-BD59-A6C34878D82A}">
                    <a16:rowId xmlns:a16="http://schemas.microsoft.com/office/drawing/2014/main" val="3934543341"/>
                  </a:ext>
                </a:extLst>
              </a:tr>
              <a:tr h="371061">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b="1" kern="1200" dirty="0" smtClean="0">
                          <a:solidFill>
                            <a:schemeClr val="bg1">
                              <a:lumMod val="95000"/>
                            </a:schemeClr>
                          </a:solidFill>
                          <a:effectLst/>
                          <a:latin typeface="Arial" panose="020B0604020202020204" pitchFamily="34" charset="0"/>
                          <a:cs typeface="Arial" panose="020B0604020202020204" pitchFamily="34" charset="0"/>
                        </a:rPr>
                        <a:t>What do you most want?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b="1" kern="1200" dirty="0" smtClean="0">
                          <a:solidFill>
                            <a:schemeClr val="bg1">
                              <a:lumMod val="95000"/>
                            </a:schemeClr>
                          </a:solidFill>
                          <a:effectLst/>
                          <a:latin typeface="Arial" panose="020B0604020202020204" pitchFamily="34" charset="0"/>
                          <a:cs typeface="Arial" panose="020B0604020202020204" pitchFamily="34" charset="0"/>
                        </a:rPr>
                        <a:t>What do you most want?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b="1" kern="1200" dirty="0" smtClean="0">
                          <a:solidFill>
                            <a:schemeClr val="bg1">
                              <a:lumMod val="95000"/>
                            </a:schemeClr>
                          </a:solidFill>
                          <a:effectLst/>
                          <a:latin typeface="Arial" panose="020B0604020202020204" pitchFamily="34" charset="0"/>
                          <a:cs typeface="Arial" panose="020B0604020202020204" pitchFamily="34" charset="0"/>
                        </a:rPr>
                        <a:t>What do you most want?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b="1" kern="1200" dirty="0" smtClean="0">
                          <a:solidFill>
                            <a:schemeClr val="bg1">
                              <a:lumMod val="95000"/>
                            </a:schemeClr>
                          </a:solidFill>
                          <a:effectLst/>
                          <a:latin typeface="Arial" panose="020B0604020202020204" pitchFamily="34" charset="0"/>
                          <a:cs typeface="Arial" panose="020B0604020202020204" pitchFamily="34" charset="0"/>
                        </a:rPr>
                        <a:t>What do you most want?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6">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400" b="1" kern="1200" dirty="0" smtClean="0">
                          <a:solidFill>
                            <a:schemeClr val="bg1">
                              <a:lumMod val="95000"/>
                            </a:schemeClr>
                          </a:solidFill>
                          <a:effectLst/>
                          <a:latin typeface="Arial" panose="020B0604020202020204" pitchFamily="34" charset="0"/>
                          <a:cs typeface="Arial" panose="020B0604020202020204" pitchFamily="34" charset="0"/>
                        </a:rPr>
                        <a:t>What do you most want?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lToBr w="38100" cap="flat" cmpd="sng" algn="ctr">
                      <a:noFill/>
                      <a:prstDash val="solid"/>
                      <a:round/>
                      <a:headEnd type="none" w="med" len="med"/>
                      <a:tailEnd type="none" w="med" len="med"/>
                    </a:lnTlToBr>
                    <a:solidFill>
                      <a:schemeClr val="accent6">
                        <a:lumMod val="75000"/>
                      </a:schemeClr>
                    </a:solidFill>
                  </a:tcPr>
                </a:tc>
                <a:extLst>
                  <a:ext uri="{0D108BD9-81ED-4DB2-BD59-A6C34878D82A}">
                    <a16:rowId xmlns:a16="http://schemas.microsoft.com/office/drawing/2014/main" val="4167742246"/>
                  </a:ext>
                </a:extLst>
              </a:tr>
              <a:tr h="1363535">
                <a:tc>
                  <a:txBody>
                    <a:bodyPr/>
                    <a:lstStyle/>
                    <a:p>
                      <a:pPr marL="0" indent="0">
                        <a:buFont typeface="Arial" panose="020B0604020202020204" pitchFamily="34" charset="0"/>
                        <a:buNone/>
                      </a:pPr>
                      <a:r>
                        <a:rPr lang="en-US" altLang="zh-CN" sz="1600" b="1" kern="1200" dirty="0" smtClean="0">
                          <a:solidFill>
                            <a:schemeClr val="tx1"/>
                          </a:solidFill>
                          <a:effectLst/>
                        </a:rPr>
                        <a:t>Doctors details</a:t>
                      </a:r>
                    </a:p>
                    <a:p>
                      <a:pPr marL="0" indent="0">
                        <a:buFont typeface="Arial" panose="020B0604020202020204" pitchFamily="34" charset="0"/>
                        <a:buNone/>
                      </a:pPr>
                      <a:r>
                        <a:rPr lang="en-US" altLang="zh-CN" sz="1600" kern="1200" dirty="0" smtClean="0">
                          <a:solidFill>
                            <a:schemeClr val="tx1"/>
                          </a:solidFill>
                          <a:effectLst/>
                        </a:rPr>
                        <a:t>Doctors</a:t>
                      </a:r>
                      <a:r>
                        <a:rPr lang="en-US" altLang="zh-CN" sz="1600" kern="1200" baseline="0" dirty="0" smtClean="0">
                          <a:solidFill>
                            <a:schemeClr val="tx1"/>
                          </a:solidFill>
                          <a:effectLst/>
                        </a:rPr>
                        <a:t> availabilities</a:t>
                      </a:r>
                    </a:p>
                    <a:p>
                      <a:pPr marL="0" indent="0">
                        <a:buFont typeface="Arial" panose="020B0604020202020204" pitchFamily="34" charset="0"/>
                        <a:buNone/>
                      </a:pPr>
                      <a:r>
                        <a:rPr lang="en-US" altLang="zh-CN" sz="1600" b="1" kern="1200" baseline="0" dirty="0" smtClean="0">
                          <a:solidFill>
                            <a:schemeClr val="tx1"/>
                          </a:solidFill>
                          <a:effectLst/>
                        </a:rPr>
                        <a:t>Chat history</a:t>
                      </a:r>
                      <a:endParaRPr lang="en-US" altLang="zh-CN" sz="1600" b="1" dirty="0">
                        <a:solidFill>
                          <a:schemeClr val="tx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altLang="zh-CN" sz="1600" b="1" kern="1200" dirty="0" smtClean="0">
                          <a:solidFill>
                            <a:schemeClr val="tx1"/>
                          </a:solidFill>
                          <a:effectLst/>
                        </a:rPr>
                        <a:t>Doctors details</a:t>
                      </a:r>
                    </a:p>
                    <a:p>
                      <a:pPr marL="0" indent="0">
                        <a:buFont typeface="Arial" panose="020B0604020202020204" pitchFamily="34" charset="0"/>
                        <a:buNone/>
                      </a:pPr>
                      <a:r>
                        <a:rPr lang="en-US" altLang="zh-CN" sz="1600" kern="1200" baseline="0" dirty="0" smtClean="0">
                          <a:solidFill>
                            <a:schemeClr val="tx1"/>
                          </a:solidFill>
                          <a:effectLst/>
                        </a:rPr>
                        <a:t>Security</a:t>
                      </a:r>
                    </a:p>
                    <a:p>
                      <a:pPr marL="0" indent="0">
                        <a:buFont typeface="Arial" panose="020B0604020202020204" pitchFamily="34" charset="0"/>
                        <a:buNone/>
                      </a:pPr>
                      <a:r>
                        <a:rPr lang="en-US" altLang="zh-CN" sz="1600" b="1" kern="1200" baseline="0" dirty="0" smtClean="0">
                          <a:solidFill>
                            <a:schemeClr val="tx1"/>
                          </a:solidFill>
                          <a:effectLst/>
                        </a:rPr>
                        <a:t>A copy of the chat</a:t>
                      </a:r>
                      <a:endParaRPr lang="en-US" altLang="zh-CN" sz="1600" b="1" dirty="0" smtClean="0">
                        <a:solidFill>
                          <a:schemeClr val="tx1"/>
                        </a:solidFill>
                      </a:endParaRPr>
                    </a:p>
                    <a:p>
                      <a:pPr marL="0" indent="0">
                        <a:buFont typeface="Arial" panose="020B0604020202020204" pitchFamily="34" charset="0"/>
                        <a:buNone/>
                      </a:pPr>
                      <a:endParaRPr lang="zh-CN" altLang="en-US" sz="1600" dirty="0">
                        <a:solidFill>
                          <a:schemeClr val="tx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altLang="zh-CN" sz="1600" kern="1200" dirty="0" smtClean="0">
                          <a:solidFill>
                            <a:schemeClr val="tx1"/>
                          </a:solidFill>
                          <a:effectLst/>
                        </a:rPr>
                        <a:t>Select regular GP</a:t>
                      </a:r>
                    </a:p>
                    <a:p>
                      <a:pPr marL="0" indent="0">
                        <a:buFont typeface="Arial" panose="020B0604020202020204" pitchFamily="34" charset="0"/>
                        <a:buNone/>
                      </a:pPr>
                      <a:r>
                        <a:rPr lang="en-US" altLang="zh-CN" sz="1600" kern="1200" dirty="0" smtClean="0">
                          <a:solidFill>
                            <a:schemeClr val="tx1"/>
                          </a:solidFill>
                          <a:effectLst/>
                        </a:rPr>
                        <a:t>Send prescription</a:t>
                      </a:r>
                    </a:p>
                    <a:p>
                      <a:pPr marL="0" indent="0">
                        <a:buFont typeface="Arial" panose="020B0604020202020204" pitchFamily="34" charset="0"/>
                        <a:buNone/>
                      </a:pPr>
                      <a:r>
                        <a:rPr lang="en-US" altLang="zh-CN" sz="1600" kern="1200" baseline="0" dirty="0" smtClean="0">
                          <a:solidFill>
                            <a:schemeClr val="tx1"/>
                          </a:solidFill>
                          <a:effectLst/>
                        </a:rPr>
                        <a:t>Claim within app</a:t>
                      </a:r>
                    </a:p>
                    <a:p>
                      <a:pPr marL="0" indent="0">
                        <a:buFont typeface="Arial" panose="020B0604020202020204" pitchFamily="34" charset="0"/>
                        <a:buNone/>
                      </a:pPr>
                      <a:r>
                        <a:rPr lang="en-US" altLang="zh-CN" sz="1600" b="1" kern="1200" baseline="0" dirty="0" smtClean="0">
                          <a:solidFill>
                            <a:schemeClr val="tx1"/>
                          </a:solidFill>
                          <a:effectLst/>
                        </a:rPr>
                        <a:t>Chat history</a:t>
                      </a:r>
                      <a:endParaRPr lang="en-US" altLang="zh-CN" sz="1600" b="1" dirty="0" smtClean="0">
                        <a:solidFill>
                          <a:schemeClr val="tx1"/>
                        </a:solidFill>
                      </a:endParaRPr>
                    </a:p>
                    <a:p>
                      <a:pPr marL="0" indent="0">
                        <a:buFont typeface="Arial" panose="020B0604020202020204" pitchFamily="34" charset="0"/>
                        <a:buNone/>
                      </a:pPr>
                      <a:endParaRPr lang="zh-CN" altLang="en-US" sz="1600" dirty="0">
                        <a:solidFill>
                          <a:schemeClr val="tx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altLang="zh-CN" sz="1600" b="1" kern="1200" baseline="0" dirty="0" smtClean="0">
                          <a:solidFill>
                            <a:schemeClr val="tx1"/>
                          </a:solidFill>
                          <a:effectLst/>
                        </a:rPr>
                        <a:t>Chat history</a:t>
                      </a:r>
                    </a:p>
                    <a:p>
                      <a:pPr marL="0" indent="0">
                        <a:buFont typeface="Arial" panose="020B0604020202020204" pitchFamily="34" charset="0"/>
                        <a:buNone/>
                      </a:pPr>
                      <a:r>
                        <a:rPr lang="en-US" altLang="zh-CN" sz="1600" b="1" dirty="0" smtClean="0">
                          <a:solidFill>
                            <a:schemeClr val="tx1"/>
                          </a:solidFill>
                        </a:rPr>
                        <a:t>Doctors</a:t>
                      </a:r>
                      <a:r>
                        <a:rPr lang="en-US" altLang="zh-CN" sz="1600" b="1" baseline="0" dirty="0" smtClean="0">
                          <a:solidFill>
                            <a:schemeClr val="tx1"/>
                          </a:solidFill>
                        </a:rPr>
                        <a:t> details</a:t>
                      </a:r>
                    </a:p>
                    <a:p>
                      <a:pPr marL="0" indent="0">
                        <a:buFont typeface="Arial" panose="020B0604020202020204" pitchFamily="34" charset="0"/>
                        <a:buNone/>
                      </a:pPr>
                      <a:r>
                        <a:rPr lang="en-US" altLang="zh-CN" sz="1600" baseline="0" dirty="0" smtClean="0">
                          <a:solidFill>
                            <a:schemeClr val="tx1"/>
                          </a:solidFill>
                        </a:rPr>
                        <a:t>Doctors rating</a:t>
                      </a:r>
                      <a:endParaRPr lang="en-US" altLang="zh-CN" sz="1600" b="0" dirty="0" smtClean="0">
                        <a:solidFill>
                          <a:schemeClr val="tx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altLang="zh-CN" sz="1600" kern="1200" dirty="0" smtClean="0">
                          <a:solidFill>
                            <a:schemeClr val="tx1"/>
                          </a:solidFill>
                          <a:effectLst/>
                        </a:rPr>
                        <a:t>Doctors</a:t>
                      </a:r>
                      <a:r>
                        <a:rPr lang="en-US" altLang="zh-CN" sz="1600" kern="1200" baseline="0" dirty="0" smtClean="0">
                          <a:solidFill>
                            <a:schemeClr val="tx1"/>
                          </a:solidFill>
                          <a:effectLst/>
                        </a:rPr>
                        <a:t> availabilities</a:t>
                      </a:r>
                    </a:p>
                    <a:p>
                      <a:pPr marL="0" indent="0">
                        <a:buFont typeface="Arial" panose="020B0604020202020204" pitchFamily="34" charset="0"/>
                        <a:buNone/>
                      </a:pPr>
                      <a:r>
                        <a:rPr lang="en-US" altLang="zh-CN" sz="1600" kern="1200" baseline="0" dirty="0" smtClean="0">
                          <a:solidFill>
                            <a:schemeClr val="tx1"/>
                          </a:solidFill>
                          <a:effectLst/>
                        </a:rPr>
                        <a:t>Online booking</a:t>
                      </a:r>
                    </a:p>
                    <a:p>
                      <a:pPr marL="0" indent="0">
                        <a:buFont typeface="Arial" panose="020B0604020202020204" pitchFamily="34" charset="0"/>
                        <a:buNone/>
                      </a:pPr>
                      <a:endParaRPr lang="zh-CN" altLang="en-US" sz="1600" dirty="0">
                        <a:solidFill>
                          <a:schemeClr val="tx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lnTlToBr w="381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2031252134"/>
                  </a:ext>
                </a:extLst>
              </a:tr>
            </a:tbl>
          </a:graphicData>
        </a:graphic>
      </p:graphicFrame>
    </p:spTree>
    <p:extLst>
      <p:ext uri="{BB962C8B-B14F-4D97-AF65-F5344CB8AC3E}">
        <p14:creationId xmlns:p14="http://schemas.microsoft.com/office/powerpoint/2010/main" val="9053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accent6"/>
                </a:solidFill>
                <a:latin typeface="Arial" panose="020B0604020202020204" pitchFamily="34" charset="0"/>
                <a:cs typeface="Arial" panose="020B0604020202020204" pitchFamily="34" charset="0"/>
              </a:rPr>
              <a:t>Key User Needs and Expectations</a:t>
            </a:r>
            <a:endParaRPr lang="zh-CN" altLang="en-US" b="1" dirty="0">
              <a:latin typeface="Arial" panose="020B0604020202020204" pitchFamily="34" charset="0"/>
              <a:cs typeface="Arial" panose="020B0604020202020204" pitchFamily="34" charset="0"/>
            </a:endParaRPr>
          </a:p>
        </p:txBody>
      </p:sp>
      <p:sp>
        <p:nvSpPr>
          <p:cNvPr id="5" name="Text Placeholder 4"/>
          <p:cNvSpPr>
            <a:spLocks noGrp="1"/>
          </p:cNvSpPr>
          <p:nvPr>
            <p:ph type="body" idx="1"/>
          </p:nvPr>
        </p:nvSpPr>
        <p:spPr/>
        <p:txBody>
          <a:bodyPr/>
          <a:lstStyle/>
          <a:p>
            <a:r>
              <a:rPr lang="en-US" altLang="zh-CN" dirty="0" smtClean="0">
                <a:solidFill>
                  <a:srgbClr val="00B050"/>
                </a:solidFill>
              </a:rPr>
              <a:t>Things prevent user from using medical app</a:t>
            </a:r>
            <a:endParaRPr lang="zh-CN" altLang="en-US" dirty="0">
              <a:solidFill>
                <a:srgbClr val="00B050"/>
              </a:solidFill>
            </a:endParaRPr>
          </a:p>
        </p:txBody>
      </p:sp>
      <p:sp>
        <p:nvSpPr>
          <p:cNvPr id="3" name="Content Placeholder 2"/>
          <p:cNvSpPr>
            <a:spLocks noGrp="1"/>
          </p:cNvSpPr>
          <p:nvPr>
            <p:ph sz="half" idx="2"/>
          </p:nvPr>
        </p:nvSpPr>
        <p:spPr/>
        <p:txBody>
          <a:bodyPr>
            <a:normAutofit fontScale="92500"/>
          </a:bodyPr>
          <a:lstStyle/>
          <a:p>
            <a:pPr>
              <a:lnSpc>
                <a:spcPct val="100000"/>
              </a:lnSpc>
            </a:pPr>
            <a:endParaRPr lang="en-US" altLang="zh-CN" dirty="0" smtClean="0"/>
          </a:p>
          <a:p>
            <a:pPr>
              <a:lnSpc>
                <a:spcPct val="100000"/>
              </a:lnSpc>
            </a:pPr>
            <a:r>
              <a:rPr lang="en-US" altLang="zh-CN" b="1" dirty="0" smtClean="0"/>
              <a:t>Booking habit: </a:t>
            </a:r>
            <a:r>
              <a:rPr lang="en-US" altLang="zh-CN" dirty="0" smtClean="0"/>
              <a:t>Users often make appointments with regular GP.</a:t>
            </a:r>
          </a:p>
          <a:p>
            <a:pPr>
              <a:lnSpc>
                <a:spcPct val="100000"/>
              </a:lnSpc>
            </a:pPr>
            <a:r>
              <a:rPr lang="en-US" altLang="zh-CN" b="1" dirty="0" smtClean="0"/>
              <a:t>Situation: </a:t>
            </a:r>
            <a:r>
              <a:rPr lang="en-US" altLang="zh-CN" dirty="0"/>
              <a:t>U</a:t>
            </a:r>
            <a:r>
              <a:rPr lang="en-US" altLang="zh-CN" dirty="0" smtClean="0"/>
              <a:t>sers won’t use medical app in emergency situation.</a:t>
            </a:r>
          </a:p>
          <a:p>
            <a:pPr>
              <a:lnSpc>
                <a:spcPct val="100000"/>
              </a:lnSpc>
            </a:pPr>
            <a:r>
              <a:rPr lang="en-US" altLang="zh-CN" b="1" dirty="0" smtClean="0"/>
              <a:t>Alternative ways: </a:t>
            </a:r>
            <a:r>
              <a:rPr lang="en-US" altLang="zh-CN" dirty="0" smtClean="0"/>
              <a:t>There are other means to use, including Google search, Telehealth, Health Direct.</a:t>
            </a:r>
          </a:p>
        </p:txBody>
      </p:sp>
      <p:sp>
        <p:nvSpPr>
          <p:cNvPr id="6" name="Text Placeholder 5"/>
          <p:cNvSpPr>
            <a:spLocks noGrp="1"/>
          </p:cNvSpPr>
          <p:nvPr>
            <p:ph type="body" sz="quarter" idx="3"/>
          </p:nvPr>
        </p:nvSpPr>
        <p:spPr/>
        <p:txBody>
          <a:bodyPr/>
          <a:lstStyle/>
          <a:p>
            <a:r>
              <a:rPr lang="en-US" altLang="zh-CN" dirty="0" smtClean="0">
                <a:solidFill>
                  <a:srgbClr val="00B050"/>
                </a:solidFill>
              </a:rPr>
              <a:t>Things make user want to use medical app</a:t>
            </a:r>
            <a:endParaRPr lang="zh-CN" altLang="en-US" dirty="0">
              <a:solidFill>
                <a:srgbClr val="00B050"/>
              </a:solidFill>
            </a:endParaRPr>
          </a:p>
        </p:txBody>
      </p:sp>
      <p:sp>
        <p:nvSpPr>
          <p:cNvPr id="4" name="Content Placeholder 3"/>
          <p:cNvSpPr>
            <a:spLocks noGrp="1"/>
          </p:cNvSpPr>
          <p:nvPr>
            <p:ph sz="quarter" idx="4"/>
          </p:nvPr>
        </p:nvSpPr>
        <p:spPr/>
        <p:txBody>
          <a:bodyPr>
            <a:normAutofit fontScale="70000" lnSpcReduction="20000"/>
          </a:bodyPr>
          <a:lstStyle/>
          <a:p>
            <a:pPr>
              <a:lnSpc>
                <a:spcPct val="120000"/>
              </a:lnSpc>
            </a:pPr>
            <a:endParaRPr lang="en-US" altLang="zh-CN" dirty="0" smtClean="0"/>
          </a:p>
          <a:p>
            <a:pPr>
              <a:lnSpc>
                <a:spcPct val="120000"/>
              </a:lnSpc>
            </a:pPr>
            <a:r>
              <a:rPr lang="en-US" altLang="zh-CN" b="1" dirty="0" smtClean="0"/>
              <a:t>Self service</a:t>
            </a:r>
            <a:r>
              <a:rPr lang="en-US" altLang="zh-CN" dirty="0" smtClean="0"/>
              <a:t>: Users </a:t>
            </a:r>
            <a:r>
              <a:rPr lang="en-US" altLang="zh-CN" dirty="0"/>
              <a:t>like easy and accessible way to self serve the information. </a:t>
            </a:r>
            <a:endParaRPr lang="zh-CN" altLang="en-US" dirty="0"/>
          </a:p>
          <a:p>
            <a:pPr>
              <a:lnSpc>
                <a:spcPct val="120000"/>
              </a:lnSpc>
            </a:pPr>
            <a:r>
              <a:rPr lang="en-US" altLang="zh-CN" b="1" dirty="0" smtClean="0"/>
              <a:t>Less frustration: </a:t>
            </a:r>
            <a:r>
              <a:rPr lang="en-US" altLang="zh-CN" dirty="0" smtClean="0"/>
              <a:t>Users are frustrated about making phone calls to book appointments and waiting for a long time before seeing the doctor.</a:t>
            </a:r>
          </a:p>
          <a:p>
            <a:pPr>
              <a:lnSpc>
                <a:spcPct val="120000"/>
              </a:lnSpc>
            </a:pPr>
            <a:r>
              <a:rPr lang="en-US" altLang="zh-CN" b="1" dirty="0" smtClean="0"/>
              <a:t>Lack of information: </a:t>
            </a:r>
            <a:r>
              <a:rPr lang="en-US" altLang="zh-CN" dirty="0" smtClean="0"/>
              <a:t>Google, Telehealth and Health Direct do not provide doctors information.</a:t>
            </a:r>
          </a:p>
        </p:txBody>
      </p:sp>
    </p:spTree>
    <p:extLst>
      <p:ext uri="{BB962C8B-B14F-4D97-AF65-F5344CB8AC3E}">
        <p14:creationId xmlns:p14="http://schemas.microsoft.com/office/powerpoint/2010/main" val="265004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accent6"/>
                </a:solidFill>
                <a:latin typeface="+mn-lt"/>
              </a:rPr>
              <a:t>Key Findings</a:t>
            </a:r>
            <a:endParaRPr lang="zh-CN" altLang="en-US" b="1" dirty="0">
              <a:solidFill>
                <a:schemeClr val="accent6"/>
              </a:solidFill>
              <a:latin typeface="+mn-lt"/>
            </a:endParaRPr>
          </a:p>
        </p:txBody>
      </p:sp>
      <p:sp>
        <p:nvSpPr>
          <p:cNvPr id="6" name="Content Placeholder 5"/>
          <p:cNvSpPr>
            <a:spLocks noGrp="1"/>
          </p:cNvSpPr>
          <p:nvPr>
            <p:ph idx="1"/>
          </p:nvPr>
        </p:nvSpPr>
        <p:spPr/>
        <p:txBody>
          <a:bodyPr>
            <a:normAutofit fontScale="70000" lnSpcReduction="20000"/>
          </a:bodyPr>
          <a:lstStyle/>
          <a:p>
            <a:pPr marL="0" indent="0">
              <a:lnSpc>
                <a:spcPct val="120000"/>
              </a:lnSpc>
              <a:buNone/>
            </a:pPr>
            <a:r>
              <a:rPr lang="en-US" altLang="zh-CN" b="1" dirty="0" smtClean="0">
                <a:solidFill>
                  <a:srgbClr val="00B050"/>
                </a:solidFill>
                <a:latin typeface="Arial" panose="020B0604020202020204" pitchFamily="34" charset="0"/>
                <a:cs typeface="Arial" panose="020B0604020202020204" pitchFamily="34" charset="0"/>
              </a:rPr>
              <a:t>Users are more likely to book appointments online. </a:t>
            </a:r>
            <a:r>
              <a:rPr lang="en-US" altLang="zh-CN" dirty="0" smtClean="0">
                <a:latin typeface="Arial" panose="020B0604020202020204" pitchFamily="34" charset="0"/>
                <a:cs typeface="Arial" panose="020B0604020202020204" pitchFamily="34" charset="0"/>
              </a:rPr>
              <a:t>The research shows users who used online appointment booking system </a:t>
            </a:r>
            <a:r>
              <a:rPr lang="en-US" altLang="zh-CN" dirty="0">
                <a:latin typeface="Arial" panose="020B0604020202020204" pitchFamily="34" charset="0"/>
                <a:cs typeface="Arial" panose="020B0604020202020204" pitchFamily="34" charset="0"/>
              </a:rPr>
              <a:t>prefer making appointments online.</a:t>
            </a:r>
          </a:p>
          <a:p>
            <a:pPr marL="0" indent="0">
              <a:lnSpc>
                <a:spcPct val="120000"/>
              </a:lnSpc>
              <a:buNone/>
            </a:pPr>
            <a:endParaRPr lang="en-US" altLang="zh-CN" dirty="0" smtClean="0">
              <a:latin typeface="Arial" panose="020B0604020202020204" pitchFamily="34" charset="0"/>
              <a:cs typeface="Arial" panose="020B0604020202020204" pitchFamily="34" charset="0"/>
            </a:endParaRPr>
          </a:p>
          <a:p>
            <a:pPr marL="0" indent="0">
              <a:lnSpc>
                <a:spcPct val="120000"/>
              </a:lnSpc>
              <a:buNone/>
            </a:pPr>
            <a:r>
              <a:rPr lang="en-US" altLang="zh-CN" b="1" dirty="0" smtClean="0">
                <a:solidFill>
                  <a:srgbClr val="00B050"/>
                </a:solidFill>
                <a:latin typeface="Arial" panose="020B0604020202020204" pitchFamily="34" charset="0"/>
                <a:cs typeface="Arial" panose="020B0604020202020204" pitchFamily="34" charset="0"/>
              </a:rPr>
              <a:t>Two key journeys identified </a:t>
            </a:r>
            <a:r>
              <a:rPr lang="en-US" altLang="zh-CN" dirty="0" smtClean="0">
                <a:latin typeface="Arial" panose="020B0604020202020204" pitchFamily="34" charset="0"/>
                <a:cs typeface="Arial" panose="020B0604020202020204" pitchFamily="34" charset="0"/>
              </a:rPr>
              <a:t>Online booking and Online consultation.</a:t>
            </a:r>
          </a:p>
          <a:p>
            <a:pPr marL="0" indent="0">
              <a:lnSpc>
                <a:spcPct val="120000"/>
              </a:lnSpc>
              <a:buNone/>
            </a:pPr>
            <a:r>
              <a:rPr lang="en-US" altLang="zh-CN" dirty="0" smtClean="0">
                <a:latin typeface="Arial" panose="020B0604020202020204" pitchFamily="34" charset="0"/>
                <a:cs typeface="Arial" panose="020B0604020202020204" pitchFamily="34" charset="0"/>
              </a:rPr>
              <a:t>User expectations indicate while online booking could be the core value of the product, online chat is another method they are likely to use.</a:t>
            </a:r>
          </a:p>
          <a:p>
            <a:pPr marL="0" indent="0">
              <a:lnSpc>
                <a:spcPct val="120000"/>
              </a:lnSpc>
              <a:buNone/>
            </a:pPr>
            <a:endParaRPr lang="en-US" altLang="zh-CN" b="1" dirty="0" smtClean="0">
              <a:solidFill>
                <a:srgbClr val="00B050"/>
              </a:solidFill>
              <a:latin typeface="Arial" panose="020B0604020202020204" pitchFamily="34" charset="0"/>
              <a:cs typeface="Arial" panose="020B0604020202020204" pitchFamily="34" charset="0"/>
            </a:endParaRPr>
          </a:p>
          <a:p>
            <a:pPr marL="0" indent="0">
              <a:lnSpc>
                <a:spcPct val="120000"/>
              </a:lnSpc>
              <a:buNone/>
            </a:pPr>
            <a:r>
              <a:rPr lang="en-US" altLang="zh-CN" b="1" dirty="0" smtClean="0">
                <a:solidFill>
                  <a:srgbClr val="00B050"/>
                </a:solidFill>
                <a:latin typeface="Arial" panose="020B0604020202020204" pitchFamily="34" charset="0"/>
                <a:cs typeface="Arial" panose="020B0604020202020204" pitchFamily="34" charset="0"/>
              </a:rPr>
              <a:t>User would like to see doctors information.</a:t>
            </a:r>
            <a:r>
              <a:rPr lang="en-US" altLang="zh-CN" dirty="0" smtClean="0">
                <a:latin typeface="Arial" panose="020B0604020202020204" pitchFamily="34" charset="0"/>
                <a:cs typeface="Arial" panose="020B0604020202020204" pitchFamily="34" charset="0"/>
              </a:rPr>
              <a:t> 3 out of 5 participants want to see doctors information, it will help them make the right choice. It could make the product more appealing comparing to other services/products currently available on the market.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504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accent6"/>
                </a:solidFill>
                <a:latin typeface="Arial" panose="020B0604020202020204" pitchFamily="34" charset="0"/>
                <a:cs typeface="Arial" panose="020B0604020202020204" pitchFamily="34" charset="0"/>
              </a:rPr>
              <a:t>Key </a:t>
            </a:r>
            <a:r>
              <a:rPr lang="en-US" altLang="zh-CN" b="1" dirty="0" smtClean="0">
                <a:solidFill>
                  <a:schemeClr val="accent6"/>
                </a:solidFill>
                <a:latin typeface="Arial" panose="020B0604020202020204" pitchFamily="34" charset="0"/>
                <a:cs typeface="Arial" panose="020B0604020202020204" pitchFamily="34" charset="0"/>
              </a:rPr>
              <a:t>Recommendations</a:t>
            </a:r>
            <a:endParaRPr lang="zh-CN" altLang="en-US" b="1" dirty="0">
              <a:solidFill>
                <a:schemeClr val="accent6"/>
              </a:solidFill>
              <a:latin typeface="Arial" panose="020B0604020202020204" pitchFamily="34" charset="0"/>
              <a:cs typeface="Arial" panose="020B0604020202020204" pitchFamily="34" charset="0"/>
            </a:endParaRPr>
          </a:p>
        </p:txBody>
      </p:sp>
      <p:sp>
        <p:nvSpPr>
          <p:cNvPr id="6" name="Content Placeholder 5"/>
          <p:cNvSpPr>
            <a:spLocks noGrp="1"/>
          </p:cNvSpPr>
          <p:nvPr>
            <p:ph sz="half" idx="1"/>
          </p:nvPr>
        </p:nvSpPr>
        <p:spPr/>
        <p:txBody>
          <a:bodyPr/>
          <a:lstStyle/>
          <a:p>
            <a:pPr marL="0" indent="0">
              <a:buNone/>
            </a:pPr>
            <a:r>
              <a:rPr lang="en-US" altLang="zh-CN" b="1" dirty="0">
                <a:solidFill>
                  <a:srgbClr val="00B050"/>
                </a:solidFill>
                <a:latin typeface="Arial" panose="020B0604020202020204" pitchFamily="34" charset="0"/>
                <a:cs typeface="Arial" panose="020B0604020202020204" pitchFamily="34" charset="0"/>
              </a:rPr>
              <a:t>Users are more likely to book appointments online.</a:t>
            </a:r>
            <a:endParaRPr lang="en-US" altLang="zh-CN" dirty="0" smtClean="0"/>
          </a:p>
        </p:txBody>
      </p:sp>
      <p:sp>
        <p:nvSpPr>
          <p:cNvPr id="7" name="Content Placeholder 6"/>
          <p:cNvSpPr>
            <a:spLocks noGrp="1"/>
          </p:cNvSpPr>
          <p:nvPr>
            <p:ph sz="half" idx="2"/>
          </p:nvPr>
        </p:nvSpPr>
        <p:spPr/>
        <p:txBody>
          <a:bodyPr/>
          <a:lstStyle/>
          <a:p>
            <a:r>
              <a:rPr lang="en-US" altLang="zh-CN" dirty="0" smtClean="0"/>
              <a:t>The product should have a dedicated section for user’s next appointment.</a:t>
            </a:r>
          </a:p>
          <a:p>
            <a:r>
              <a:rPr lang="en-US" altLang="zh-CN" dirty="0" smtClean="0"/>
              <a:t>The product could give user the choice to cancel or reschedule an appointment.</a:t>
            </a:r>
          </a:p>
          <a:p>
            <a:r>
              <a:rPr lang="en-US" altLang="zh-CN" dirty="0" smtClean="0"/>
              <a:t>The product could integrate with email calendar for reminders and notifications.</a:t>
            </a:r>
          </a:p>
          <a:p>
            <a:endParaRPr lang="zh-CN" altLang="en-US" dirty="0"/>
          </a:p>
        </p:txBody>
      </p:sp>
    </p:spTree>
    <p:extLst>
      <p:ext uri="{BB962C8B-B14F-4D97-AF65-F5344CB8AC3E}">
        <p14:creationId xmlns:p14="http://schemas.microsoft.com/office/powerpoint/2010/main" val="194356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accent6"/>
                </a:solidFill>
                <a:latin typeface="Arial" panose="020B0604020202020204" pitchFamily="34" charset="0"/>
                <a:cs typeface="Arial" panose="020B0604020202020204" pitchFamily="34" charset="0"/>
              </a:rPr>
              <a:t>Key </a:t>
            </a:r>
            <a:r>
              <a:rPr lang="en-US" altLang="zh-CN" b="1" dirty="0" smtClean="0">
                <a:solidFill>
                  <a:schemeClr val="accent6"/>
                </a:solidFill>
                <a:latin typeface="Arial" panose="020B0604020202020204" pitchFamily="34" charset="0"/>
                <a:cs typeface="Arial" panose="020B0604020202020204" pitchFamily="34" charset="0"/>
              </a:rPr>
              <a:t>Recommendations</a:t>
            </a:r>
            <a:endParaRPr lang="zh-CN" altLang="en-US" b="1" dirty="0">
              <a:solidFill>
                <a:schemeClr val="accent6"/>
              </a:solidFill>
              <a:latin typeface="Arial" panose="020B0604020202020204" pitchFamily="34" charset="0"/>
              <a:cs typeface="Arial" panose="020B0604020202020204" pitchFamily="34" charset="0"/>
            </a:endParaRPr>
          </a:p>
        </p:txBody>
      </p:sp>
      <p:sp>
        <p:nvSpPr>
          <p:cNvPr id="6" name="Content Placeholder 5"/>
          <p:cNvSpPr>
            <a:spLocks noGrp="1"/>
          </p:cNvSpPr>
          <p:nvPr>
            <p:ph sz="half" idx="1"/>
          </p:nvPr>
        </p:nvSpPr>
        <p:spPr/>
        <p:txBody>
          <a:bodyPr/>
          <a:lstStyle/>
          <a:p>
            <a:pPr marL="0" indent="0">
              <a:buNone/>
            </a:pPr>
            <a:r>
              <a:rPr lang="en-US" altLang="zh-CN" b="1" dirty="0">
                <a:solidFill>
                  <a:srgbClr val="00B050"/>
                </a:solidFill>
                <a:latin typeface="Arial" panose="020B0604020202020204" pitchFamily="34" charset="0"/>
                <a:cs typeface="Arial" panose="020B0604020202020204" pitchFamily="34" charset="0"/>
              </a:rPr>
              <a:t>Two key journeys </a:t>
            </a:r>
            <a:r>
              <a:rPr lang="en-US" altLang="zh-CN" b="1" dirty="0" smtClean="0">
                <a:solidFill>
                  <a:srgbClr val="00B050"/>
                </a:solidFill>
                <a:latin typeface="Arial" panose="020B0604020202020204" pitchFamily="34" charset="0"/>
                <a:cs typeface="Arial" panose="020B0604020202020204" pitchFamily="34" charset="0"/>
              </a:rPr>
              <a:t>identified.</a:t>
            </a:r>
            <a:endParaRPr lang="en-US" altLang="zh-CN" dirty="0" smtClean="0"/>
          </a:p>
        </p:txBody>
      </p:sp>
      <p:sp>
        <p:nvSpPr>
          <p:cNvPr id="7" name="Content Placeholder 6"/>
          <p:cNvSpPr>
            <a:spLocks noGrp="1"/>
          </p:cNvSpPr>
          <p:nvPr>
            <p:ph sz="half" idx="2"/>
          </p:nvPr>
        </p:nvSpPr>
        <p:spPr/>
        <p:txBody>
          <a:bodyPr/>
          <a:lstStyle/>
          <a:p>
            <a:r>
              <a:rPr lang="en-US" altLang="zh-CN" dirty="0" smtClean="0"/>
              <a:t>The product should provide a online chat option for doctors who is available online.</a:t>
            </a:r>
          </a:p>
          <a:p>
            <a:r>
              <a:rPr lang="en-US" altLang="zh-CN" dirty="0" smtClean="0"/>
              <a:t>The product should store and give user the option to review previous conversation.</a:t>
            </a:r>
            <a:endParaRPr lang="zh-CN" altLang="en-US" dirty="0"/>
          </a:p>
        </p:txBody>
      </p:sp>
    </p:spTree>
    <p:extLst>
      <p:ext uri="{BB962C8B-B14F-4D97-AF65-F5344CB8AC3E}">
        <p14:creationId xmlns:p14="http://schemas.microsoft.com/office/powerpoint/2010/main" val="29012255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TotalTime>
  <Words>908</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等线</vt:lpstr>
      <vt:lpstr>等线 Light</vt:lpstr>
      <vt:lpstr>Arial</vt:lpstr>
      <vt:lpstr>Calibri</vt:lpstr>
      <vt:lpstr>Calibri Light</vt:lpstr>
      <vt:lpstr>Ink Free</vt:lpstr>
      <vt:lpstr>Office Theme</vt:lpstr>
      <vt:lpstr>User Research Report</vt:lpstr>
      <vt:lpstr>Executive Summary</vt:lpstr>
      <vt:lpstr>Executive Summary</vt:lpstr>
      <vt:lpstr>Method</vt:lpstr>
      <vt:lpstr>Key User Needs and Expectations</vt:lpstr>
      <vt:lpstr>Key User Needs and Expectations</vt:lpstr>
      <vt:lpstr>Key Findings</vt:lpstr>
      <vt:lpstr>Key Recommendations</vt:lpstr>
      <vt:lpstr>Key Recommendations</vt:lpstr>
      <vt:lpstr>Key Recommendations</vt:lpstr>
      <vt:lpstr>Next Steps</vt:lpstr>
      <vt:lpstr>Appendix</vt:lpstr>
      <vt:lpstr>Data Collection and Analysis</vt:lpstr>
      <vt:lpstr>Supplementary Materials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Research Report</dc:title>
  <dc:creator>yyc</dc:creator>
  <cp:lastModifiedBy>yyc</cp:lastModifiedBy>
  <cp:revision>80</cp:revision>
  <dcterms:created xsi:type="dcterms:W3CDTF">2021-06-24T10:20:42Z</dcterms:created>
  <dcterms:modified xsi:type="dcterms:W3CDTF">2021-06-27T03:31:18Z</dcterms:modified>
</cp:coreProperties>
</file>