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8" r:id="rId3"/>
    <p:sldId id="261" r:id="rId4"/>
    <p:sldId id="264" r:id="rId5"/>
    <p:sldId id="265" r:id="rId6"/>
    <p:sldId id="322" r:id="rId7"/>
    <p:sldId id="323" r:id="rId8"/>
    <p:sldId id="332" r:id="rId9"/>
    <p:sldId id="297" r:id="rId10"/>
    <p:sldId id="299" r:id="rId11"/>
    <p:sldId id="330" r:id="rId12"/>
    <p:sldId id="272" r:id="rId13"/>
    <p:sldId id="274" r:id="rId14"/>
    <p:sldId id="275" r:id="rId15"/>
    <p:sldId id="296" r:id="rId16"/>
    <p:sldId id="300" r:id="rId17"/>
    <p:sldId id="331" r:id="rId18"/>
    <p:sldId id="277" r:id="rId19"/>
    <p:sldId id="302" r:id="rId20"/>
    <p:sldId id="320" r:id="rId21"/>
    <p:sldId id="279" r:id="rId22"/>
    <p:sldId id="280" r:id="rId23"/>
    <p:sldId id="309" r:id="rId24"/>
    <p:sldId id="328" r:id="rId25"/>
    <p:sldId id="333" r:id="rId26"/>
    <p:sldId id="324" r:id="rId27"/>
    <p:sldId id="325" r:id="rId28"/>
    <p:sldId id="329" r:id="rId29"/>
    <p:sldId id="282" r:id="rId30"/>
    <p:sldId id="287" r:id="rId31"/>
    <p:sldId id="306" r:id="rId32"/>
    <p:sldId id="31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28AE2B6-7F17-4277-85F6-F42DC7E5D9E8}">
          <p14:sldIdLst>
            <p14:sldId id="256"/>
          </p14:sldIdLst>
        </p14:section>
        <p14:section name="(6) Motivation and Goal" id="{34B1DA69-353B-451E-85C4-CB9E46ADC715}">
          <p14:sldIdLst>
            <p14:sldId id="258"/>
            <p14:sldId id="261"/>
            <p14:sldId id="264"/>
            <p14:sldId id="265"/>
            <p14:sldId id="322"/>
          </p14:sldIdLst>
        </p14:section>
        <p14:section name="(2) 1 Algebra" id="{E0D8F72E-5B3D-4B18-9A4E-449A67A95259}">
          <p14:sldIdLst>
            <p14:sldId id="323"/>
            <p14:sldId id="332"/>
            <p14:sldId id="297"/>
          </p14:sldIdLst>
        </p14:section>
        <p14:section name="(5)2 FinSet" id="{2274F566-2CAD-4EBA-8CA9-C47EAA106AA5}">
          <p14:sldIdLst>
            <p14:sldId id="299"/>
            <p14:sldId id="330"/>
            <p14:sldId id="272"/>
            <p14:sldId id="274"/>
            <p14:sldId id="275"/>
            <p14:sldId id="296"/>
            <p14:sldId id="300"/>
          </p14:sldIdLst>
        </p14:section>
        <p14:section name="(4) 3 Embd function" id="{9A12AF27-01D5-4B53-9C88-512162EEEA73}">
          <p14:sldIdLst>
            <p14:sldId id="331"/>
            <p14:sldId id="277"/>
            <p14:sldId id="302"/>
            <p14:sldId id="320"/>
          </p14:sldIdLst>
        </p14:section>
        <p14:section name="(4) 4 Example, conclu" id="{10F5EDAC-3F60-4174-9252-5948A54616D1}">
          <p14:sldIdLst>
            <p14:sldId id="279"/>
            <p14:sldId id="280"/>
            <p14:sldId id="309"/>
            <p14:sldId id="328"/>
            <p14:sldId id="333"/>
            <p14:sldId id="324"/>
            <p14:sldId id="325"/>
            <p14:sldId id="329"/>
            <p14:sldId id="282"/>
          </p14:sldIdLst>
        </p14:section>
        <p14:section name="(2)Future Studies" id="{7BD577FC-ABBA-4918-9B97-6D043432F408}">
          <p14:sldIdLst>
            <p14:sldId id="287"/>
          </p14:sldIdLst>
        </p14:section>
        <p14:section name="end" id="{A974F3FE-008F-4AFF-812E-3DBFB613FD1D}">
          <p14:sldIdLst>
            <p14:sldId id="306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E0D"/>
    <a:srgbClr val="FFFFFF"/>
    <a:srgbClr val="27E177"/>
    <a:srgbClr val="4472C4"/>
    <a:srgbClr val="AAB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7FB0C-B74D-4655-9211-A9558A4D73D4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82D0-FE23-4183-A359-2E2521922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28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2BCF-D644-46CA-B69A-1C25B58985E6}" type="datetime1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07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952C-A799-4825-9E1B-B0E2ABD73402}" type="datetime1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95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253A-6AF8-47AC-BF3E-2DA2CD200B8D}" type="datetime1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5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EEE8-DA44-4F3E-A94A-52BE7C7C1180}" type="datetime1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73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60EA-7BC3-4914-BB84-44DE8CDFF530}" type="datetime1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15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A027-5A4B-4AA6-BDFF-07432DDEFB27}" type="datetime1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52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0933-6BCC-4828-B606-9CF77488D21A}" type="datetime1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3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FDB-BADA-443B-BFEB-CE15F4FAD260}" type="datetime1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34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3699-4A0F-412D-B495-7F024BD3C0AF}" type="datetime1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E99B-D7D6-4530-8D0C-89057CA08067}" type="datetime1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0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46C3-590C-4B28-AE99-10A1F9106BCE}" type="datetime1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81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FA37-52A8-4CB5-8A6B-A1CE87608FAE}" type="datetime1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2E14-6F12-4817-A82D-82F3F6AB4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9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yych0303/2024-IIS-summer-intern/tree/main#11-combinatorial-operators-of-inter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17976-258E-4B2B-AD93-0D400264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32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Bridging Combinatorial and Algebraic proof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655C79-323C-4D05-805D-F8BD8F940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+mj-lt"/>
              </a:rPr>
              <a:t>An Algebraic Approach with </a:t>
            </a:r>
            <a:r>
              <a:rPr lang="en-US" altLang="zh-TW" sz="2400" dirty="0" err="1">
                <a:latin typeface="+mj-lt"/>
              </a:rPr>
              <a:t>Agda</a:t>
            </a:r>
            <a:endParaRPr lang="en-US" altLang="zh-TW" sz="2400" dirty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游棫荃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62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220AD7-F15B-4CD5-B6EB-0F8E2939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7505392-8FED-4B7F-8E64-C1D9E041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268"/>
            <a:ext cx="10515600" cy="7554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/>
              <a:t>2. </a:t>
            </a:r>
            <a:r>
              <a:rPr lang="en-US" altLang="zh-TW" sz="3600" dirty="0" err="1"/>
              <a:t>FinSet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3256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2B47B28-54C3-48AB-AF22-A40AFC97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47" y="1200524"/>
            <a:ext cx="4087906" cy="445695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220AD7-F15B-4CD5-B6EB-0F8E2939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7505392-8FED-4B7F-8E64-C1D9E041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2.1 Why we need medium (</a:t>
            </a:r>
            <a:r>
              <a:rPr lang="en-US" altLang="zh-TW" sz="3600" dirty="0" err="1"/>
              <a:t>FinSet</a:t>
            </a:r>
            <a:r>
              <a:rPr lang="en-US" altLang="zh-TW" sz="3600" dirty="0"/>
              <a:t>)?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AE577D-EC94-423B-97D2-F78BE62E8E45}"/>
              </a:ext>
            </a:extLst>
          </p:cNvPr>
          <p:cNvSpPr/>
          <p:nvPr/>
        </p:nvSpPr>
        <p:spPr>
          <a:xfrm>
            <a:off x="3541059" y="2115671"/>
            <a:ext cx="5136776" cy="103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26F731-112B-44C7-8F87-E35ABE5BCB54}"/>
              </a:ext>
            </a:extLst>
          </p:cNvPr>
          <p:cNvSpPr/>
          <p:nvPr/>
        </p:nvSpPr>
        <p:spPr>
          <a:xfrm>
            <a:off x="3675530" y="3546288"/>
            <a:ext cx="5136776" cy="1958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0237BB1F-6646-46D2-993F-3713B5C1B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7"/>
          <a:stretch/>
        </p:blipFill>
        <p:spPr>
          <a:xfrm>
            <a:off x="2940423" y="1807391"/>
            <a:ext cx="6056967" cy="4323066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A263D50B-241D-47B1-8D7F-F238EAFF1C2A}"/>
              </a:ext>
            </a:extLst>
          </p:cNvPr>
          <p:cNvGrpSpPr/>
          <p:nvPr/>
        </p:nvGrpSpPr>
        <p:grpSpPr>
          <a:xfrm>
            <a:off x="4052944" y="1157849"/>
            <a:ext cx="5222240" cy="5234584"/>
            <a:chOff x="4770120" y="942696"/>
            <a:chExt cx="5222240" cy="5234584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895CAA7-C9CD-4F44-8EB0-44A6BC13EC76}"/>
                </a:ext>
              </a:extLst>
            </p:cNvPr>
            <p:cNvSpPr/>
            <p:nvPr/>
          </p:nvSpPr>
          <p:spPr>
            <a:xfrm>
              <a:off x="4770120" y="1371600"/>
              <a:ext cx="5222240" cy="480568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690DC12-EBB4-49A8-9C9F-100952E241D0}"/>
                </a:ext>
              </a:extLst>
            </p:cNvPr>
            <p:cNvSpPr txBox="1"/>
            <p:nvPr/>
          </p:nvSpPr>
          <p:spPr>
            <a:xfrm>
              <a:off x="6807200" y="942696"/>
              <a:ext cx="1859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/>
                <a:t>FinSet</a:t>
              </a:r>
              <a:endParaRPr lang="zh-TW" altLang="en-US" sz="2400" dirty="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708A73-E1DB-4431-AC0D-B858CEBD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332CC3D-6E1A-462A-8846-5BDB7996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2.1 Why we need medium (</a:t>
            </a:r>
            <a:r>
              <a:rPr lang="en-US" altLang="zh-TW" sz="3600" dirty="0" err="1"/>
              <a:t>FinSet</a:t>
            </a:r>
            <a:r>
              <a:rPr lang="en-US" altLang="zh-TW" sz="3600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6422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2.2 Membership of List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74CC1E-86B4-481B-831C-2FE8AB70B069}"/>
              </a:ext>
            </a:extLst>
          </p:cNvPr>
          <p:cNvSpPr txBox="1"/>
          <p:nvPr/>
        </p:nvSpPr>
        <p:spPr>
          <a:xfrm>
            <a:off x="1209072" y="1997839"/>
            <a:ext cx="97738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_∈_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(a : A) : (x : List A) → Set 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∀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{x}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 ∈ (a ∷ x)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∀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{b} {x}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a∈x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a ∈ x)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 ∈ (b ∷ x)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_∉_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(a : A)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(x : List A)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Set 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a ∉ x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¬ (a ∈ x)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_∈₁_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(a : A) : (x : List A) → Set 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here₁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∀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{x}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a∉x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a ∉ x)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 ∈₁ (a ∷ x) 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there₁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∀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{b x}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a∉b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a ∉ [ b ])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(a∈₁x : a ∈₁ x)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 ∈₁ (b ∷ x)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0FAE1A-BBDA-428C-9BC1-5F833D9A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5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2.2 </a:t>
            </a:r>
            <a:r>
              <a:rPr lang="en-US" altLang="zh-TW" sz="3600" dirty="0" err="1"/>
              <a:t>FinSet</a:t>
            </a:r>
            <a:endParaRPr lang="en-US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2B568-B075-4A7E-9285-A8EF65391033}"/>
              </a:ext>
            </a:extLst>
          </p:cNvPr>
          <p:cNvSpPr txBox="1"/>
          <p:nvPr/>
        </p:nvSpPr>
        <p:spPr>
          <a:xfrm>
            <a:off x="1900518" y="2474134"/>
            <a:ext cx="839096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FinSet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TW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Level} : Set (</a:t>
            </a:r>
            <a:r>
              <a:rPr lang="en-US" altLang="zh-TW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lsuc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US" altLang="zh-TW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</a:t>
            </a:r>
            <a:endParaRPr lang="en-US" altLang="zh-TW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Carrier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Set </a:t>
            </a:r>
            <a:r>
              <a:rPr lang="en-US" altLang="zh-TW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TW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List Carrier</a:t>
            </a:r>
          </a:p>
          <a:p>
            <a:endParaRPr lang="en-US" altLang="zh-TW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3B3B3B"/>
                </a:solidFill>
                <a:latin typeface="Consolas" panose="020B0609020204030204" pitchFamily="49" charset="0"/>
              </a:rPr>
              <a:t>-- Every inhabitant of Carrier is a member of the list.</a:t>
            </a:r>
          </a:p>
          <a:p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enum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(aₑ : Carrier) → aₑ ∈ list</a:t>
            </a:r>
          </a:p>
          <a:p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effectLst/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3B3B3B"/>
                </a:solidFill>
                <a:latin typeface="Consolas" panose="020B0609020204030204" pitchFamily="49" charset="0"/>
              </a:rPr>
              <a:t>-- Every element in list appears exactly once.</a:t>
            </a:r>
          </a:p>
          <a:p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once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(a₁ : Carrier) → a₁ ∈ list → a₁ ∈₁ list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98D602-DB63-412F-B1F2-7B7FAE19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2B42BEE-AF3B-419B-953B-52647EFB1FC7}"/>
              </a:ext>
            </a:extLst>
          </p:cNvPr>
          <p:cNvSpPr txBox="1"/>
          <p:nvPr/>
        </p:nvSpPr>
        <p:spPr>
          <a:xfrm>
            <a:off x="1559859" y="1392686"/>
            <a:ext cx="9072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A finite set </a:t>
            </a:r>
            <a:r>
              <a:rPr lang="en-US" altLang="zh-TW" i="1" dirty="0"/>
              <a:t>is defined as "the existence of </a:t>
            </a:r>
            <a:r>
              <a:rPr lang="en-US" altLang="zh-TW" i="1" dirty="0">
                <a:solidFill>
                  <a:schemeClr val="accent1"/>
                </a:solidFill>
              </a:rPr>
              <a:t>a list </a:t>
            </a:r>
            <a:r>
              <a:rPr lang="en-US" altLang="zh-TW" i="1" dirty="0"/>
              <a:t>that </a:t>
            </a:r>
            <a:r>
              <a:rPr lang="en-US" altLang="zh-TW" i="1" dirty="0">
                <a:solidFill>
                  <a:schemeClr val="accent1"/>
                </a:solidFill>
              </a:rPr>
              <a:t>enumerates all the inhabitants </a:t>
            </a:r>
            <a:r>
              <a:rPr lang="en-US" altLang="zh-TW" i="1" dirty="0"/>
              <a:t>of the type."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24157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2.3 Operators and relation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1A52BC-1982-4C97-A835-726BA513A70B}"/>
              </a:ext>
            </a:extLst>
          </p:cNvPr>
          <p:cNvSpPr txBox="1"/>
          <p:nvPr/>
        </p:nvSpPr>
        <p:spPr>
          <a:xfrm>
            <a:off x="550237" y="1582338"/>
            <a:ext cx="77207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_R+_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λ</a:t>
            </a:r>
            <a:r>
              <a:rPr lang="el-GR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Carrier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Carrier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⊎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Carrier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inj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₁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inj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₂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3B3B3B"/>
                </a:solidFill>
                <a:latin typeface="Consolas" panose="020B0609020204030204" pitchFamily="49" charset="0"/>
              </a:rPr>
              <a:t>		; ...}</a:t>
            </a:r>
          </a:p>
          <a:p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_R*_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λ</a:t>
            </a:r>
            <a:r>
              <a:rPr lang="el-GR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X Y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Carrier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Carrier X × Carrier Y 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list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cartesianProduct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(list X) (list Y) </a:t>
            </a:r>
          </a:p>
          <a:p>
            <a:r>
              <a:rPr lang="en-US" altLang="zh-TW" dirty="0">
                <a:solidFill>
                  <a:srgbClr val="3B3B3B"/>
                </a:solidFill>
                <a:latin typeface="Consolas" panose="020B0609020204030204" pitchFamily="49" charset="0"/>
              </a:rPr>
              <a:t>       ; 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...}</a:t>
            </a:r>
          </a:p>
          <a:p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l-GR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_~_  </a:t>
            </a:r>
            <a:r>
              <a:rPr lang="el-G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λ</a:t>
            </a:r>
            <a:r>
              <a:rPr lang="el-GR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 Y → C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arrie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≃ Ca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rrier Y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430D7EA-F6CB-4F23-9CAF-6DFDFAD1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BA8D78-BFC8-45B8-A10F-8B6341469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86"/>
          <a:stretch/>
        </p:blipFill>
        <p:spPr>
          <a:xfrm>
            <a:off x="8119394" y="1785697"/>
            <a:ext cx="3725611" cy="3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8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EAC80FCB-16CF-4CA2-8E26-0CD89FD0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890233"/>
            <a:ext cx="8230749" cy="507753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E317EF-F9AC-4D97-A346-1D23CAF6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F20AC0-9D11-4353-86EA-67859E09760E}"/>
              </a:ext>
            </a:extLst>
          </p:cNvPr>
          <p:cNvSpPr/>
          <p:nvPr/>
        </p:nvSpPr>
        <p:spPr>
          <a:xfrm>
            <a:off x="6905352" y="782656"/>
            <a:ext cx="3836894" cy="947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C297DF-7699-42A7-BA5A-27F2B52B0232}"/>
              </a:ext>
            </a:extLst>
          </p:cNvPr>
          <p:cNvSpPr/>
          <p:nvPr/>
        </p:nvSpPr>
        <p:spPr>
          <a:xfrm>
            <a:off x="1600199" y="3609657"/>
            <a:ext cx="4397189" cy="947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BA9712-A292-48CF-83D0-5DB07D4CAE8D}"/>
              </a:ext>
            </a:extLst>
          </p:cNvPr>
          <p:cNvSpPr/>
          <p:nvPr/>
        </p:nvSpPr>
        <p:spPr>
          <a:xfrm>
            <a:off x="6469587" y="4945772"/>
            <a:ext cx="3836894" cy="947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29C125-E406-4157-8933-97730FB2045E}"/>
              </a:ext>
            </a:extLst>
          </p:cNvPr>
          <p:cNvSpPr/>
          <p:nvPr/>
        </p:nvSpPr>
        <p:spPr>
          <a:xfrm>
            <a:off x="1327751" y="2161849"/>
            <a:ext cx="4397189" cy="947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49312E-5534-4A6C-9BED-2C2170FE1806}"/>
              </a:ext>
            </a:extLst>
          </p:cNvPr>
          <p:cNvSpPr/>
          <p:nvPr/>
        </p:nvSpPr>
        <p:spPr>
          <a:xfrm>
            <a:off x="1600199" y="4945772"/>
            <a:ext cx="4397189" cy="947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4B691F-B0BA-4EA2-92D9-06D8E786CD1F}"/>
              </a:ext>
            </a:extLst>
          </p:cNvPr>
          <p:cNvSpPr/>
          <p:nvPr/>
        </p:nvSpPr>
        <p:spPr>
          <a:xfrm>
            <a:off x="6564693" y="3690713"/>
            <a:ext cx="3836894" cy="947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69B8C9-ADD3-4B5B-A89F-6CCD3DA603F0}"/>
              </a:ext>
            </a:extLst>
          </p:cNvPr>
          <p:cNvSpPr/>
          <p:nvPr/>
        </p:nvSpPr>
        <p:spPr>
          <a:xfrm>
            <a:off x="6905352" y="2245640"/>
            <a:ext cx="3836894" cy="947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0F1D0C-CDBC-4D24-85F8-40D176AA9E94}"/>
              </a:ext>
            </a:extLst>
          </p:cNvPr>
          <p:cNvSpPr/>
          <p:nvPr/>
        </p:nvSpPr>
        <p:spPr>
          <a:xfrm>
            <a:off x="1790412" y="723479"/>
            <a:ext cx="3836894" cy="947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268"/>
            <a:ext cx="10515600" cy="7554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/>
              <a:t>3. Embedding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430D7EA-F6CB-4F23-9CAF-6DFDFAD1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71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3.1 Why we need Embedding?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7D0CCD5-BA44-4A3F-B141-82F82A84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304" y="1183571"/>
            <a:ext cx="6544238" cy="58851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FD2174-52FF-4374-8397-6DEF9AE0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618A6BE-8FA9-4B2A-9CCD-3920C2C7F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78" b="56864"/>
          <a:stretch/>
        </p:blipFill>
        <p:spPr>
          <a:xfrm>
            <a:off x="3164540" y="2384263"/>
            <a:ext cx="5558118" cy="120127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2B67D66-253E-4156-9376-5DF67F497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758"/>
          <a:stretch/>
        </p:blipFill>
        <p:spPr>
          <a:xfrm>
            <a:off x="3164540" y="1835064"/>
            <a:ext cx="5558118" cy="61195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E740DF6D-D794-47EA-8E3C-D6B330AA6C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768"/>
          <a:stretch/>
        </p:blipFill>
        <p:spPr>
          <a:xfrm>
            <a:off x="3164540" y="5692240"/>
            <a:ext cx="5558118" cy="43964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B049F17-A8A9-4D02-96BD-D219D6EB1A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136" b="28906"/>
          <a:stretch/>
        </p:blipFill>
        <p:spPr>
          <a:xfrm>
            <a:off x="3164540" y="3603463"/>
            <a:ext cx="5558118" cy="120127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B80BE522-7B75-4810-AA6E-EFE9525E9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94" b="11171"/>
          <a:stretch/>
        </p:blipFill>
        <p:spPr>
          <a:xfrm>
            <a:off x="3164540" y="4786805"/>
            <a:ext cx="555811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7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3.2 Embedding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F72975-9FCE-4631-8BAD-C4BD0C6D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9B274C42-440A-4CBF-A97B-52DD17C0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82" y="5913899"/>
            <a:ext cx="7620000" cy="47625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9844EB3-4D16-4567-A415-7F37D7DC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29" y="944101"/>
            <a:ext cx="10022542" cy="496979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64466C-756B-447D-ADB8-ECF98E37CA30}"/>
              </a:ext>
            </a:extLst>
          </p:cNvPr>
          <p:cNvSpPr/>
          <p:nvPr/>
        </p:nvSpPr>
        <p:spPr>
          <a:xfrm>
            <a:off x="930088" y="4983914"/>
            <a:ext cx="10177183" cy="95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21D724-F0BF-42CD-83F2-177B6BD40B4C}"/>
              </a:ext>
            </a:extLst>
          </p:cNvPr>
          <p:cNvSpPr/>
          <p:nvPr/>
        </p:nvSpPr>
        <p:spPr>
          <a:xfrm>
            <a:off x="1084729" y="4197068"/>
            <a:ext cx="10177183" cy="95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A08786-19E7-40BC-BFE3-2352529232E4}"/>
              </a:ext>
            </a:extLst>
          </p:cNvPr>
          <p:cNvSpPr/>
          <p:nvPr/>
        </p:nvSpPr>
        <p:spPr>
          <a:xfrm>
            <a:off x="1144120" y="3428492"/>
            <a:ext cx="10177183" cy="95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17A7B7-D3E7-4982-9987-FF66EADA34BD}"/>
              </a:ext>
            </a:extLst>
          </p:cNvPr>
          <p:cNvSpPr/>
          <p:nvPr/>
        </p:nvSpPr>
        <p:spPr>
          <a:xfrm>
            <a:off x="1167652" y="2568423"/>
            <a:ext cx="10177183" cy="95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5E5DFB-821F-4584-BC90-51BF9433237A}"/>
              </a:ext>
            </a:extLst>
          </p:cNvPr>
          <p:cNvSpPr/>
          <p:nvPr/>
        </p:nvSpPr>
        <p:spPr>
          <a:xfrm>
            <a:off x="911037" y="1699389"/>
            <a:ext cx="10177183" cy="95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C962A0-C8F0-4DAE-96D0-8DEBD90507FB}"/>
              </a:ext>
            </a:extLst>
          </p:cNvPr>
          <p:cNvSpPr/>
          <p:nvPr/>
        </p:nvSpPr>
        <p:spPr>
          <a:xfrm>
            <a:off x="1007408" y="6051678"/>
            <a:ext cx="10177183" cy="566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00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Introduction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BBFE5-C0D7-4EF6-A415-0C140A6F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4805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dirty="0"/>
              <a:t>What are </a:t>
            </a:r>
            <a:r>
              <a:rPr lang="en-US" altLang="zh-TW" sz="2400" dirty="0">
                <a:solidFill>
                  <a:schemeClr val="accent1"/>
                </a:solidFill>
              </a:rPr>
              <a:t>combinatorial and algebraic proofs (or argument) </a:t>
            </a:r>
            <a:r>
              <a:rPr lang="en-US" altLang="zh-TW" sz="2400" dirty="0"/>
              <a:t>?</a:t>
            </a:r>
          </a:p>
          <a:p>
            <a:pPr marL="0" indent="0" algn="ctr">
              <a:buNone/>
            </a:pPr>
            <a:endParaRPr lang="zh-TW" altLang="en-US" sz="2400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A95F90E-FD85-44DE-A1F7-65443E71A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918" y="1860840"/>
            <a:ext cx="8086164" cy="431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656FC8-19FA-49A5-A4EE-4BADB384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45E8AF-F167-408D-A6A8-24CABDC2EEB4}"/>
              </a:ext>
            </a:extLst>
          </p:cNvPr>
          <p:cNvSpPr/>
          <p:nvPr/>
        </p:nvSpPr>
        <p:spPr>
          <a:xfrm>
            <a:off x="5567082" y="2294965"/>
            <a:ext cx="408904" cy="847163"/>
          </a:xfrm>
          <a:prstGeom prst="rect">
            <a:avLst/>
          </a:prstGeom>
          <a:solidFill>
            <a:srgbClr val="4472C4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612DE5-4EE0-4C4D-BA52-216F40974940}"/>
              </a:ext>
            </a:extLst>
          </p:cNvPr>
          <p:cNvSpPr/>
          <p:nvPr/>
        </p:nvSpPr>
        <p:spPr>
          <a:xfrm>
            <a:off x="5406390" y="2294964"/>
            <a:ext cx="160692" cy="847165"/>
          </a:xfrm>
          <a:prstGeom prst="rect">
            <a:avLst/>
          </a:prstGeom>
          <a:solidFill>
            <a:srgbClr val="4472C4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BCFE79-193A-4D0A-98F7-336A78882006}"/>
              </a:ext>
            </a:extLst>
          </p:cNvPr>
          <p:cNvSpPr/>
          <p:nvPr/>
        </p:nvSpPr>
        <p:spPr>
          <a:xfrm>
            <a:off x="5067300" y="2294964"/>
            <a:ext cx="339090" cy="847165"/>
          </a:xfrm>
          <a:prstGeom prst="rect">
            <a:avLst/>
          </a:prstGeom>
          <a:solidFill>
            <a:srgbClr val="4472C4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828398-0DCE-43AA-9DDA-547F766F9B64}"/>
              </a:ext>
            </a:extLst>
          </p:cNvPr>
          <p:cNvSpPr/>
          <p:nvPr/>
        </p:nvSpPr>
        <p:spPr>
          <a:xfrm>
            <a:off x="6216016" y="2294964"/>
            <a:ext cx="188594" cy="847165"/>
          </a:xfrm>
          <a:prstGeom prst="rect">
            <a:avLst/>
          </a:prstGeom>
          <a:solidFill>
            <a:srgbClr val="27E177">
              <a:alpha val="23922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405990-CD6D-4F19-9C34-FA7261C1D848}"/>
              </a:ext>
            </a:extLst>
          </p:cNvPr>
          <p:cNvSpPr/>
          <p:nvPr/>
        </p:nvSpPr>
        <p:spPr>
          <a:xfrm>
            <a:off x="6404609" y="2294963"/>
            <a:ext cx="510541" cy="847165"/>
          </a:xfrm>
          <a:prstGeom prst="rect">
            <a:avLst/>
          </a:prstGeom>
          <a:solidFill>
            <a:srgbClr val="27E177">
              <a:alpha val="23922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485A59-0B61-4936-9744-3AFC84B9590E}"/>
              </a:ext>
            </a:extLst>
          </p:cNvPr>
          <p:cNvSpPr/>
          <p:nvPr/>
        </p:nvSpPr>
        <p:spPr>
          <a:xfrm>
            <a:off x="6917054" y="4383024"/>
            <a:ext cx="1818513" cy="276520"/>
          </a:xfrm>
          <a:prstGeom prst="rect">
            <a:avLst/>
          </a:prstGeom>
          <a:solidFill>
            <a:srgbClr val="4472C4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FCA896-2236-4E29-9165-28A39B5194D6}"/>
              </a:ext>
            </a:extLst>
          </p:cNvPr>
          <p:cNvSpPr/>
          <p:nvPr/>
        </p:nvSpPr>
        <p:spPr>
          <a:xfrm>
            <a:off x="9117710" y="4383024"/>
            <a:ext cx="832575" cy="276520"/>
          </a:xfrm>
          <a:prstGeom prst="rect">
            <a:avLst/>
          </a:prstGeom>
          <a:solidFill>
            <a:srgbClr val="4472C4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F7421A-FF2F-4B6C-B545-33CADA502F6D}"/>
              </a:ext>
            </a:extLst>
          </p:cNvPr>
          <p:cNvSpPr/>
          <p:nvPr/>
        </p:nvSpPr>
        <p:spPr>
          <a:xfrm>
            <a:off x="2899790" y="4641256"/>
            <a:ext cx="832575" cy="276520"/>
          </a:xfrm>
          <a:prstGeom prst="rect">
            <a:avLst/>
          </a:prstGeom>
          <a:solidFill>
            <a:srgbClr val="4472C4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69172-D550-4330-9D06-DFDE84A3C2C6}"/>
              </a:ext>
            </a:extLst>
          </p:cNvPr>
          <p:cNvSpPr/>
          <p:nvPr/>
        </p:nvSpPr>
        <p:spPr>
          <a:xfrm>
            <a:off x="6659878" y="4917776"/>
            <a:ext cx="1252729" cy="276521"/>
          </a:xfrm>
          <a:prstGeom prst="rect">
            <a:avLst/>
          </a:prstGeom>
          <a:solidFill>
            <a:srgbClr val="27E177">
              <a:alpha val="23922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896F36-667C-4724-9A07-E9E5DF8F9573}"/>
              </a:ext>
            </a:extLst>
          </p:cNvPr>
          <p:cNvSpPr/>
          <p:nvPr/>
        </p:nvSpPr>
        <p:spPr>
          <a:xfrm>
            <a:off x="8610600" y="4917776"/>
            <a:ext cx="1339685" cy="276521"/>
          </a:xfrm>
          <a:prstGeom prst="rect">
            <a:avLst/>
          </a:prstGeom>
          <a:solidFill>
            <a:srgbClr val="27E177">
              <a:alpha val="23922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452678-0DD9-4361-8A00-A2BBEC0E6915}"/>
              </a:ext>
            </a:extLst>
          </p:cNvPr>
          <p:cNvSpPr/>
          <p:nvPr/>
        </p:nvSpPr>
        <p:spPr>
          <a:xfrm>
            <a:off x="2907792" y="5194297"/>
            <a:ext cx="1339685" cy="276521"/>
          </a:xfrm>
          <a:prstGeom prst="rect">
            <a:avLst/>
          </a:prstGeom>
          <a:solidFill>
            <a:srgbClr val="27E177">
              <a:alpha val="23922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0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>
            <a:extLst>
              <a:ext uri="{FF2B5EF4-FFF2-40B4-BE49-F238E27FC236}">
                <a16:creationId xmlns:a16="http://schemas.microsoft.com/office/drawing/2014/main" id="{C8DDACBC-7F57-4499-A469-046326E4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82" y="4922592"/>
            <a:ext cx="3248478" cy="571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E114FC3-785B-4802-AC75-0830CB9240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5546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3600" dirty="0"/>
                  <a:t>3.3 E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endParaRPr lang="en-US" altLang="zh-TW" sz="36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E114FC3-785B-4802-AC75-0830CB924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55463"/>
              </a:xfrm>
              <a:blipFill>
                <a:blip r:embed="rId3"/>
                <a:stretch>
                  <a:fillRect l="-1797" t="-8871" b="-19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ED5EDB-F16A-4A95-A64C-15DC4BE8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3FE9E2-1D4C-44F6-9CE6-36B6ED0C8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333" y="3554495"/>
            <a:ext cx="1257475" cy="5811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986B34-F586-449A-8CC3-9DD1E6FFC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302" y="3544968"/>
            <a:ext cx="2010056" cy="63826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7B101B4-827E-411C-9E94-88C6B7184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8854" y="2937058"/>
            <a:ext cx="1619476" cy="73352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31BA7D4-6181-47A2-A0A1-E79B79365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8132" y="2841426"/>
            <a:ext cx="1629002" cy="93358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5DF3BD9-EF29-4FB0-BA4D-5679DDDA72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7070" y="1858173"/>
            <a:ext cx="2057687" cy="89547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CA73E53-8A56-4F68-B392-C123D47D88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6817" y="1896277"/>
            <a:ext cx="1848108" cy="60015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D20815D9-46BF-4798-B2FB-153631AA1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4128" y="4255706"/>
            <a:ext cx="3572374" cy="676369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A8BAF81F-4B81-44F9-8A29-122DDD01AD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41788" y="5674964"/>
            <a:ext cx="3286584" cy="543001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B69031BB-BF52-434E-9DC3-3581A37539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6912" y="4865104"/>
            <a:ext cx="3067478" cy="60968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1E069B1F-FBC5-4624-9815-C6AF01041F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0535" y="767264"/>
            <a:ext cx="4429246" cy="1031812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579534DA-4DFD-4C12-96B2-5C576522BB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25136" y="1851955"/>
            <a:ext cx="2457793" cy="743054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0540192A-0D52-4CB7-9FFC-F946EAD3B77E}"/>
              </a:ext>
            </a:extLst>
          </p:cNvPr>
          <p:cNvCxnSpPr>
            <a:cxnSpLocks/>
          </p:cNvCxnSpPr>
          <p:nvPr/>
        </p:nvCxnSpPr>
        <p:spPr>
          <a:xfrm>
            <a:off x="3770196" y="3625451"/>
            <a:ext cx="28705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6CE7FA91-9708-46BB-A21D-EF99F3A309C7}"/>
              </a:ext>
            </a:extLst>
          </p:cNvPr>
          <p:cNvCxnSpPr>
            <a:cxnSpLocks/>
          </p:cNvCxnSpPr>
          <p:nvPr/>
        </p:nvCxnSpPr>
        <p:spPr>
          <a:xfrm>
            <a:off x="2298333" y="4210962"/>
            <a:ext cx="3863964" cy="103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C62D9EB-C0C1-49B1-80C0-1D5BE87C5DAC}"/>
              </a:ext>
            </a:extLst>
          </p:cNvPr>
          <p:cNvCxnSpPr>
            <a:cxnSpLocks/>
          </p:cNvCxnSpPr>
          <p:nvPr/>
        </p:nvCxnSpPr>
        <p:spPr>
          <a:xfrm>
            <a:off x="2512948" y="5507078"/>
            <a:ext cx="6931442" cy="36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D9F96A84-F3D6-4992-9C52-79B48BE1C878}"/>
              </a:ext>
            </a:extLst>
          </p:cNvPr>
          <p:cNvCxnSpPr>
            <a:cxnSpLocks/>
          </p:cNvCxnSpPr>
          <p:nvPr/>
        </p:nvCxnSpPr>
        <p:spPr>
          <a:xfrm>
            <a:off x="2495040" y="4883009"/>
            <a:ext cx="34835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圖片 49">
            <a:extLst>
              <a:ext uri="{FF2B5EF4-FFF2-40B4-BE49-F238E27FC236}">
                <a16:creationId xmlns:a16="http://schemas.microsoft.com/office/drawing/2014/main" id="{4D623E50-AD8A-48A1-95E1-8BA09D60D570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2419" y="150614"/>
            <a:ext cx="2705478" cy="838317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F3CDAE7F-2FE1-49C7-992C-02CF308BD4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1022" y="5320500"/>
            <a:ext cx="1460133" cy="347344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6DC58B27-7F32-4743-8AFC-E8B44C290B0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9886" y="4655041"/>
            <a:ext cx="1653929" cy="400144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36918FA1-B316-4AA2-8FDC-F34BD6C955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1022" y="4028409"/>
            <a:ext cx="1201367" cy="375427"/>
          </a:xfrm>
          <a:prstGeom prst="rect">
            <a:avLst/>
          </a:prstGeom>
        </p:spPr>
      </p:pic>
      <p:sp>
        <p:nvSpPr>
          <p:cNvPr id="57" name="文字方塊 56">
            <a:extLst>
              <a:ext uri="{FF2B5EF4-FFF2-40B4-BE49-F238E27FC236}">
                <a16:creationId xmlns:a16="http://schemas.microsoft.com/office/drawing/2014/main" id="{7E700503-DA71-43A3-94E9-523900EAC6CE}"/>
              </a:ext>
            </a:extLst>
          </p:cNvPr>
          <p:cNvSpPr txBox="1"/>
          <p:nvPr/>
        </p:nvSpPr>
        <p:spPr>
          <a:xfrm>
            <a:off x="7753813" y="3982025"/>
            <a:ext cx="800219" cy="712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4000" dirty="0"/>
              <a:t>. . .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8961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268"/>
            <a:ext cx="10515600" cy="755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600" dirty="0"/>
              <a:t>Example 1 : Commutativity of Addition</a:t>
            </a:r>
            <a:r>
              <a:rPr lang="zh-TW" altLang="en-US" sz="3600" dirty="0"/>
              <a:t> </a:t>
            </a:r>
            <a:endParaRPr lang="en-US" altLang="zh-TW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5738A0-9625-4572-BCDA-EB21CB38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EAA9AC-9ADC-4B4A-9677-8FA83034134C}"/>
              </a:ext>
            </a:extLst>
          </p:cNvPr>
          <p:cNvSpPr txBox="1"/>
          <p:nvPr/>
        </p:nvSpPr>
        <p:spPr>
          <a:xfrm>
            <a:off x="4399827" y="3806731"/>
            <a:ext cx="3392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ℕ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≡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202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Commutativity of Addition</a:t>
            </a:r>
            <a:r>
              <a:rPr lang="zh-TW" altLang="en-US" sz="3600" dirty="0"/>
              <a:t> </a:t>
            </a:r>
            <a:r>
              <a:rPr lang="en-US" altLang="zh-TW" sz="2400" dirty="0"/>
              <a:t>Combinatorial proof</a:t>
            </a:r>
            <a:endParaRPr lang="en-US" altLang="zh-TW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EEC1B-75AF-4B1C-B66A-0C8476FA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4728B53-CC6E-4FCB-8F65-77E3DB23D857}"/>
              </a:ext>
            </a:extLst>
          </p:cNvPr>
          <p:cNvSpPr txBox="1"/>
          <p:nvPr/>
        </p:nvSpPr>
        <p:spPr>
          <a:xfrm>
            <a:off x="838200" y="4745504"/>
            <a:ext cx="10668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combi-pf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ℕ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R+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R+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combi-pf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λ</a:t>
            </a:r>
            <a:r>
              <a:rPr lang="el-GR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{(</a:t>
            </a:r>
            <a:r>
              <a:rPr lang="en-US" altLang="zh-TW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inj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₁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inj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₂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; (</a:t>
            </a:r>
            <a:r>
              <a:rPr lang="en-US" altLang="zh-TW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inj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₂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inj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₁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; 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l-GR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λ</a:t>
            </a:r>
            <a:r>
              <a:rPr lang="el-GR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{(</a:t>
            </a:r>
            <a:r>
              <a:rPr lang="en-US" altLang="zh-TW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inj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₁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inj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₂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; (</a:t>
            </a:r>
            <a:r>
              <a:rPr lang="en-US" altLang="zh-TW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inj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₂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inj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₁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...}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1B84D8-58AC-4D87-9687-4BD18F88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87" y="1204790"/>
            <a:ext cx="3677281" cy="315749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39306C-FF49-4B84-A41A-A427C8E241A7}"/>
              </a:ext>
            </a:extLst>
          </p:cNvPr>
          <p:cNvSpPr/>
          <p:nvPr/>
        </p:nvSpPr>
        <p:spPr>
          <a:xfrm>
            <a:off x="1167652" y="2568423"/>
            <a:ext cx="10177183" cy="1793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CA59A4-7B0F-402D-BFE5-54314DFBF621}"/>
              </a:ext>
            </a:extLst>
          </p:cNvPr>
          <p:cNvSpPr/>
          <p:nvPr/>
        </p:nvSpPr>
        <p:spPr>
          <a:xfrm>
            <a:off x="916641" y="4397183"/>
            <a:ext cx="10177183" cy="1793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14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89B50359-B382-41AD-9366-B574975C3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78" b="56864"/>
          <a:stretch/>
        </p:blipFill>
        <p:spPr>
          <a:xfrm>
            <a:off x="7019364" y="2384670"/>
            <a:ext cx="4831975" cy="104433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C9CFF385-7041-4296-B679-A7DDD730F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758"/>
          <a:stretch/>
        </p:blipFill>
        <p:spPr>
          <a:xfrm>
            <a:off x="7019364" y="1758478"/>
            <a:ext cx="4831975" cy="532003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F4B247-47CD-4B8D-AFE8-D0CF4C8AF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768"/>
          <a:stretch/>
        </p:blipFill>
        <p:spPr>
          <a:xfrm>
            <a:off x="7019364" y="5593144"/>
            <a:ext cx="4831975" cy="382206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E03C057-25B1-407B-8336-87D6A2CB6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36" b="28906"/>
          <a:stretch/>
        </p:blipFill>
        <p:spPr>
          <a:xfrm>
            <a:off x="7019364" y="3603870"/>
            <a:ext cx="4831975" cy="104433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ED5C24BF-7169-499E-9EE6-11CB6D744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94" b="11171"/>
          <a:stretch/>
        </p:blipFill>
        <p:spPr>
          <a:xfrm>
            <a:off x="7019364" y="4729823"/>
            <a:ext cx="4831975" cy="66244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C95EB39-815A-4EE1-BA41-A09053606D4E}"/>
              </a:ext>
            </a:extLst>
          </p:cNvPr>
          <p:cNvSpPr txBox="1"/>
          <p:nvPr/>
        </p:nvSpPr>
        <p:spPr>
          <a:xfrm>
            <a:off x="250313" y="1086157"/>
            <a:ext cx="77275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algeb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-pf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ℕ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≡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algeb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-pf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≡⟨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₂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_+_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⟩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≡⟨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E+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⟩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R+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≡⟨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E~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R+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((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R+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795E26"/>
                </a:solidFill>
                <a:latin typeface="Consolas" panose="020B0609020204030204" pitchFamily="49" charset="0"/>
              </a:rPr>
              <a:t>combi-pf</a:t>
            </a:r>
            <a:r>
              <a:rPr lang="en-US" altLang="zh-TW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3B3B3B"/>
                </a:solidFill>
                <a:latin typeface="Consolas" panose="020B0609020204030204" pitchFamily="49" charset="0"/>
              </a:rPr>
              <a:t>) 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⟩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R+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≡⟨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E+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⟩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≡⟨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₂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_+_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⟩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∎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BADEC3-A87A-444C-BCCD-EBFC8C7C9949}"/>
              </a:ext>
            </a:extLst>
          </p:cNvPr>
          <p:cNvSpPr txBox="1"/>
          <p:nvPr/>
        </p:nvSpPr>
        <p:spPr>
          <a:xfrm>
            <a:off x="5476736" y="3563907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795E26"/>
                </a:solidFill>
                <a:latin typeface="Consolas" panose="020B0609020204030204" pitchFamily="49" charset="0"/>
              </a:rPr>
              <a:t>combi-pf</a:t>
            </a:r>
            <a:r>
              <a:rPr lang="en-US" altLang="zh-TW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3B3B3B"/>
                </a:solidFill>
                <a:latin typeface="Consolas" panose="020B0609020204030204" pitchFamily="49" charset="0"/>
              </a:rPr>
              <a:t>)  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53EAB8-800E-4503-8916-909BC57E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E55B45E2-274E-444B-B228-14F77A3A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Commutativity of Addition</a:t>
            </a:r>
            <a:r>
              <a:rPr lang="zh-TW" altLang="en-US" sz="3600" dirty="0"/>
              <a:t> </a:t>
            </a:r>
            <a:r>
              <a:rPr lang="en-US" altLang="zh-TW" sz="2400" dirty="0"/>
              <a:t>Transform into Algebraic proof</a:t>
            </a:r>
            <a:endParaRPr lang="en-US" altLang="zh-TW" sz="36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8612ACA-082E-4EF2-A2B4-5F6A433A6990}"/>
              </a:ext>
            </a:extLst>
          </p:cNvPr>
          <p:cNvSpPr txBox="1"/>
          <p:nvPr/>
        </p:nvSpPr>
        <p:spPr>
          <a:xfrm>
            <a:off x="250313" y="6079756"/>
            <a:ext cx="6122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EFF</a:t>
            </a:r>
            <a:r>
              <a:rPr lang="pt-BR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∀</a:t>
            </a:r>
            <a:r>
              <a:rPr lang="pt-BR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(n : ℕ) 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pt-BR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EF (F n) ≡ n</a:t>
            </a:r>
          </a:p>
        </p:txBody>
      </p:sp>
    </p:spTree>
    <p:extLst>
      <p:ext uri="{BB962C8B-B14F-4D97-AF65-F5344CB8AC3E}">
        <p14:creationId xmlns:p14="http://schemas.microsoft.com/office/powerpoint/2010/main" val="338820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C83C27-DEC8-4F8C-A4EB-53A78746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159698-1536-4DD5-A9BE-4B217387F1B6}"/>
              </a:ext>
            </a:extLst>
          </p:cNvPr>
          <p:cNvSpPr txBox="1"/>
          <p:nvPr/>
        </p:nvSpPr>
        <p:spPr>
          <a:xfrm>
            <a:off x="929220" y="3278584"/>
            <a:ext cx="64545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-- Normal, 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plfa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lemma-1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∀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(m : ℕ)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 + zero ≡ m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lemma-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zero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refl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lemma-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suc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m) rewrite lemma-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refl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lemma-2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∀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(m n : ℕ)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 + 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suc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 ≡ 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suc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(m + n)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lemma-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zero n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refl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lemma-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suc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m) n rewrite lemma-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 n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refl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+-comm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∀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(m n : ℕ)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 + n ≡ n + m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+-comm m zero rewrite lemma-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refl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+-comm m (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suc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n) rewrite lemma-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 n | +-comm m n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refl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31B76EB-5489-40CF-8634-8CF63F92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Commutativity of Addition</a:t>
            </a:r>
            <a:r>
              <a:rPr lang="zh-TW" altLang="en-US" sz="3600" dirty="0"/>
              <a:t> </a:t>
            </a:r>
            <a:r>
              <a:rPr lang="en-US" altLang="zh-TW" sz="2400" dirty="0"/>
              <a:t>Comparison</a:t>
            </a:r>
            <a:endParaRPr lang="en-US" altLang="zh-TW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EBE49A-6690-4293-9A2F-04A4BBE0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519" y="3135192"/>
            <a:ext cx="3677281" cy="315749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BA8D1BD-A448-42D9-BB43-B77E0EAEB29B}"/>
              </a:ext>
            </a:extLst>
          </p:cNvPr>
          <p:cNvSpPr txBox="1"/>
          <p:nvPr/>
        </p:nvSpPr>
        <p:spPr>
          <a:xfrm>
            <a:off x="929220" y="1343060"/>
            <a:ext cx="104245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-- By framework</a:t>
            </a:r>
          </a:p>
          <a:p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combi-pf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ℕ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R+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R+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zh-TW" sz="1600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combi-pf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{...}</a:t>
            </a:r>
          </a:p>
          <a:p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algeb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-pf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ℕ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≡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endParaRPr lang="en-US" altLang="zh-TW" sz="1600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algeb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-pf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 = auto </a:t>
            </a:r>
            <a:r>
              <a:rPr lang="en-US" altLang="zh-TW" sz="1600" dirty="0">
                <a:solidFill>
                  <a:srgbClr val="795E26"/>
                </a:solidFill>
                <a:latin typeface="Consolas" panose="020B0609020204030204" pitchFamily="49" charset="0"/>
              </a:rPr>
              <a:t>combi-pf</a:t>
            </a:r>
            <a:r>
              <a:rPr lang="en-US" altLang="zh-TW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endParaRPr lang="en-US" altLang="zh-TW" sz="16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1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268"/>
            <a:ext cx="10515600" cy="755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600" dirty="0"/>
              <a:t>Example 2 : Associativity of Product</a:t>
            </a:r>
            <a:r>
              <a:rPr lang="zh-TW" altLang="en-US" sz="3600" dirty="0"/>
              <a:t> </a:t>
            </a:r>
            <a:endParaRPr lang="en-US" altLang="zh-TW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5738A0-9625-4572-BCDA-EB21CB38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92E494-562A-489C-9FED-B55B02AD3D4C}"/>
              </a:ext>
            </a:extLst>
          </p:cNvPr>
          <p:cNvSpPr txBox="1"/>
          <p:nvPr/>
        </p:nvSpPr>
        <p:spPr>
          <a:xfrm>
            <a:off x="3528832" y="3806731"/>
            <a:ext cx="513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ℕ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≡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214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Associativity of Product</a:t>
            </a:r>
            <a:r>
              <a:rPr lang="zh-TW" altLang="en-US" sz="3600" dirty="0"/>
              <a:t> </a:t>
            </a:r>
            <a:r>
              <a:rPr lang="en-US" altLang="zh-TW" sz="2400" dirty="0"/>
              <a:t>Combinatorial proof</a:t>
            </a:r>
            <a:endParaRPr lang="en-US" altLang="zh-TW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EEC1B-75AF-4B1C-B66A-0C8476FA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4728B53-CC6E-4FCB-8F65-77E3DB23D857}"/>
              </a:ext>
            </a:extLst>
          </p:cNvPr>
          <p:cNvSpPr txBox="1"/>
          <p:nvPr/>
        </p:nvSpPr>
        <p:spPr>
          <a:xfrm>
            <a:off x="170329" y="4700681"/>
            <a:ext cx="118513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combi-pf2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ℕ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(((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combi-pf2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λ</a:t>
            </a:r>
            <a:r>
              <a:rPr lang="el-GR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{(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)} </a:t>
            </a:r>
          </a:p>
          <a:p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	  ; </a:t>
            </a:r>
            <a:r>
              <a:rPr lang="en-US" altLang="zh-TW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λ</a:t>
            </a:r>
            <a:r>
              <a:rPr lang="el-GR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{((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))}</a:t>
            </a:r>
          </a:p>
          <a:p>
            <a:r>
              <a:rPr lang="en-US" altLang="zh-TW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   ...}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8AC637-1351-4886-A826-6B26E876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93" y="1691760"/>
            <a:ext cx="5459508" cy="224664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4B5B7D-7855-461F-B5F9-E80EBBC2A3F4}"/>
              </a:ext>
            </a:extLst>
          </p:cNvPr>
          <p:cNvSpPr/>
          <p:nvPr/>
        </p:nvSpPr>
        <p:spPr>
          <a:xfrm>
            <a:off x="792255" y="3029702"/>
            <a:ext cx="10177183" cy="95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F8BD8-FE96-4BA8-A662-3D51428323E6}"/>
              </a:ext>
            </a:extLst>
          </p:cNvPr>
          <p:cNvSpPr/>
          <p:nvPr/>
        </p:nvSpPr>
        <p:spPr>
          <a:xfrm>
            <a:off x="84044" y="4580596"/>
            <a:ext cx="11937627" cy="1596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53EAB8-800E-4503-8916-909BC57E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E55B45E2-274E-444B-B228-14F77A3A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Associativity of Product</a:t>
            </a:r>
            <a:r>
              <a:rPr lang="zh-TW" altLang="en-US" sz="3600" dirty="0"/>
              <a:t> </a:t>
            </a:r>
            <a:r>
              <a:rPr lang="en-US" altLang="zh-TW" sz="2400" dirty="0"/>
              <a:t>Transform into Algebraic proof</a:t>
            </a:r>
            <a:endParaRPr lang="en-US" altLang="zh-TW" sz="36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7D661F5-75AD-4E73-ADFB-F1CD8557BA41}"/>
              </a:ext>
            </a:extLst>
          </p:cNvPr>
          <p:cNvSpPr txBox="1"/>
          <p:nvPr/>
        </p:nvSpPr>
        <p:spPr>
          <a:xfrm>
            <a:off x="1443316" y="1075764"/>
            <a:ext cx="949362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algeb-pf2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ℕ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≡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algeb-pf2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≡⟨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⟩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≡⟨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*_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₂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_*_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)))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⟩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≡⟨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*_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)))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⟩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≡⟨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)))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⟩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≡⟨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E~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))) (((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combi-pf2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⟩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≡⟨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))) 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⟩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≡⟨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⟩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≡⟨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(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₂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_*_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⟩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≡⟨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cong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*_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EFF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⟩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∎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14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C83C27-DEC8-4F8C-A4EB-53A78746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159698-1536-4DD5-A9BE-4B217387F1B6}"/>
              </a:ext>
            </a:extLst>
          </p:cNvPr>
          <p:cNvSpPr txBox="1"/>
          <p:nvPr/>
        </p:nvSpPr>
        <p:spPr>
          <a:xfrm>
            <a:off x="977151" y="3184831"/>
            <a:ext cx="597049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-- Normal, 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plfa</a:t>
            </a:r>
            <a:b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*-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assoc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∀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(m n p : ℕ)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(m * n) * p ≡ m * (n * p)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*-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assoc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zero n p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refl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*-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assoc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suc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m) n p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begin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suc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 * n) * p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≡⟨ *-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-+ n (m * n) p ⟩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(n + m * n) * p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≡⟨ *-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assoc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 n p ⟩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n * p + (m * n) * p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≡⟨⟩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suc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 * (n * p)</a:t>
            </a:r>
          </a:p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∎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31B76EB-5489-40CF-8634-8CF63F92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Associativity of Product</a:t>
            </a:r>
            <a:r>
              <a:rPr lang="zh-TW" altLang="en-US" sz="3600" dirty="0"/>
              <a:t> </a:t>
            </a:r>
            <a:r>
              <a:rPr lang="en-US" altLang="zh-TW" sz="2400" dirty="0"/>
              <a:t>Comparison</a:t>
            </a:r>
            <a:endParaRPr lang="en-US" altLang="zh-TW" sz="3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5C9785-634E-4CD3-9228-DEC7F4F4A5D0}"/>
              </a:ext>
            </a:extLst>
          </p:cNvPr>
          <p:cNvSpPr txBox="1"/>
          <p:nvPr/>
        </p:nvSpPr>
        <p:spPr>
          <a:xfrm>
            <a:off x="977151" y="1279159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-- By framework</a:t>
            </a:r>
          </a:p>
          <a:p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combi-pf2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ℕ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(((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combi-pf2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{...}</a:t>
            </a:r>
          </a:p>
          <a:p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algeb-pf2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ℕ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≡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algeb-pf2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 = auto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combi-pf2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endParaRPr lang="en-US" altLang="zh-TW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5D5A841-FA59-40CA-93A1-4AAF8AF9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4126859"/>
            <a:ext cx="3953437" cy="162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5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85F8BA-167E-40D7-BE8F-024D8303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A76C5D0-3AA4-4FE0-B571-17AA346B1FBB}"/>
              </a:ext>
            </a:extLst>
          </p:cNvPr>
          <p:cNvSpPr txBox="1">
            <a:spLocks/>
          </p:cNvSpPr>
          <p:nvPr/>
        </p:nvSpPr>
        <p:spPr>
          <a:xfrm>
            <a:off x="838200" y="1371599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+mj-lt"/>
                <a:ea typeface="標楷體" panose="03000509000000000000" pitchFamily="65" charset="-120"/>
              </a:rPr>
              <a:t>Abstraction Achievement: </a:t>
            </a:r>
          </a:p>
          <a:p>
            <a:pPr marL="457200" lvl="1" indent="0">
              <a:buNone/>
            </a:pPr>
            <a:r>
              <a:rPr lang="en-US" altLang="zh-TW" dirty="0">
                <a:latin typeface="+mj-lt"/>
                <a:ea typeface="標楷體" panose="03000509000000000000" pitchFamily="65" charset="-120"/>
              </a:rPr>
              <a:t>Creating a </a:t>
            </a:r>
            <a:r>
              <a:rPr lang="en-US" altLang="zh-TW" dirty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promising proof system 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in </a:t>
            </a:r>
            <a:r>
              <a:rPr lang="en-US" altLang="zh-TW" dirty="0" err="1">
                <a:latin typeface="+mj-lt"/>
                <a:ea typeface="標楷體" panose="03000509000000000000" pitchFamily="65" charset="-120"/>
              </a:rPr>
              <a:t>Agda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+mj-lt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+mj-lt"/>
                <a:ea typeface="標楷體" panose="03000509000000000000" pitchFamily="65" charset="-120"/>
              </a:rPr>
              <a:t>Term Automation: </a:t>
            </a:r>
          </a:p>
          <a:p>
            <a:pPr marL="457200" lvl="1" indent="0">
              <a:buNone/>
            </a:pPr>
            <a:r>
              <a:rPr lang="en-US" altLang="zh-TW" dirty="0">
                <a:latin typeface="+mj-lt"/>
                <a:ea typeface="標楷體" panose="03000509000000000000" pitchFamily="65" charset="-120"/>
              </a:rPr>
              <a:t>Once 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Term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automation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 is complete, the system could </a:t>
            </a:r>
            <a:r>
              <a:rPr lang="en-US" altLang="zh-TW" dirty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lower proof difficulty 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and </a:t>
            </a:r>
            <a:r>
              <a:rPr lang="en-US" altLang="zh-TW" dirty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improve readability 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in </a:t>
            </a:r>
            <a:r>
              <a:rPr lang="en-US" altLang="zh-TW" dirty="0" err="1">
                <a:latin typeface="+mj-lt"/>
                <a:ea typeface="標楷體" panose="03000509000000000000" pitchFamily="65" charset="-120"/>
              </a:rPr>
              <a:t>Agda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+mj-lt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+mj-lt"/>
                <a:ea typeface="標楷體" panose="03000509000000000000" pitchFamily="65" charset="-120"/>
              </a:rPr>
              <a:t>Unfinished Work: </a:t>
            </a:r>
          </a:p>
          <a:p>
            <a:pPr marL="457200" lvl="1" indent="0">
              <a:buNone/>
            </a:pPr>
            <a:r>
              <a:rPr lang="en-US" altLang="zh-TW" dirty="0">
                <a:latin typeface="+mj-lt"/>
                <a:ea typeface="標楷體" panose="03000509000000000000" pitchFamily="65" charset="-120"/>
              </a:rPr>
              <a:t>The proof of </a:t>
            </a:r>
            <a:r>
              <a:rPr lang="en-US" altLang="zh-TW" dirty="0" err="1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FinSet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 multiplication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 and the 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inject-∈ Lemma 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are still pending.</a:t>
            </a:r>
          </a:p>
        </p:txBody>
      </p:sp>
    </p:spTree>
    <p:extLst>
      <p:ext uri="{BB962C8B-B14F-4D97-AF65-F5344CB8AC3E}">
        <p14:creationId xmlns:p14="http://schemas.microsoft.com/office/powerpoint/2010/main" val="152693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Algebraic proof</a:t>
            </a:r>
            <a:endParaRPr lang="zh-TW" altLang="en-US" sz="36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320A780-A6AE-4063-B8A4-CF0203838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2919" y="1730188"/>
            <a:ext cx="7486162" cy="4088188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0DB547-E37F-404C-AC01-CA094280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618C06-8250-4271-84E3-AAD27EDA7BE1}"/>
              </a:ext>
            </a:extLst>
          </p:cNvPr>
          <p:cNvSpPr/>
          <p:nvPr/>
        </p:nvSpPr>
        <p:spPr>
          <a:xfrm>
            <a:off x="5931408" y="1730188"/>
            <a:ext cx="1438656" cy="276520"/>
          </a:xfrm>
          <a:prstGeom prst="rect">
            <a:avLst/>
          </a:prstGeom>
          <a:solidFill>
            <a:srgbClr val="FB1E0D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CE5D7B-1009-4370-8E2D-28DAF54B1276}"/>
              </a:ext>
            </a:extLst>
          </p:cNvPr>
          <p:cNvSpPr/>
          <p:nvPr/>
        </p:nvSpPr>
        <p:spPr>
          <a:xfrm>
            <a:off x="2352918" y="2973772"/>
            <a:ext cx="1097417" cy="276520"/>
          </a:xfrm>
          <a:prstGeom prst="rect">
            <a:avLst/>
          </a:prstGeom>
          <a:solidFill>
            <a:srgbClr val="FB1E0D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43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Future Studies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BBFE5-C0D7-4EF6-A415-0C140A6F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+mj-lt"/>
                <a:ea typeface="標楷體" panose="03000509000000000000" pitchFamily="65" charset="-120"/>
              </a:rPr>
              <a:t>1.   Additional Operations to Implement</a:t>
            </a:r>
          </a:p>
          <a:p>
            <a:pPr marL="0" indent="0">
              <a:buNone/>
            </a:pPr>
            <a:r>
              <a:rPr kumimoji="0" lang="el-GR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795E2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  </a:t>
            </a:r>
            <a:r>
              <a:rPr kumimoji="0" lang="el-GR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Σ</a:t>
            </a:r>
            <a:r>
              <a:rPr lang="en-US" altLang="zh-TW" sz="1600" dirty="0">
                <a:solidFill>
                  <a:srgbClr val="795E2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, </a:t>
            </a:r>
            <a:r>
              <a:rPr kumimoji="0" lang="el-GR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Π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_!, P, C, _^_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>
                <a:latin typeface="+mj-lt"/>
                <a:ea typeface="標楷體" panose="03000509000000000000" pitchFamily="65" charset="-120"/>
              </a:rPr>
              <a:t>2.   Automatic Proof Generation Using data Term</a:t>
            </a:r>
          </a:p>
          <a:p>
            <a:pPr marL="0" indent="0">
              <a:buNone/>
            </a:pP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data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`_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_`+_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_`*_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l-GR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Σ[_∈_]_</a:t>
            </a:r>
            <a:r>
              <a:rPr lang="el-GR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l-GR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Π[_∈_]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[_]`!</a:t>
            </a:r>
            <a:r>
              <a:rPr lang="en-US" altLang="zh-TW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`P[_,_] `C[_,_]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>
                <a:latin typeface="+mj-lt"/>
                <a:ea typeface="標楷體" panose="03000509000000000000" pitchFamily="65" charset="-120"/>
              </a:rPr>
              <a:t>3.   Term Reasoning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≈-begin_		_≈⟨_⟩_	 _≈-∎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32983E-67A9-4259-88AD-CC5C3DF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570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C75AFB5-2C3E-4D32-B5B9-48DB6587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9081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CE8A5-58D3-4A5B-92F9-7845CE6D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References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7832B49-AC7E-44FC-8C4D-5FA368B63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5101" y="1825625"/>
            <a:ext cx="8541798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813A9D-1F3A-4FE5-86E7-7DCBAA6E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58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Comparison</a:t>
            </a:r>
            <a:endParaRPr lang="zh-TW" altLang="en-US" sz="3600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2E90F03-F335-46C6-AE5B-B876C3B1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4805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2400" dirty="0"/>
              <a:t>Combinatorial proofs are often more </a:t>
            </a:r>
            <a:r>
              <a:rPr lang="en-US" altLang="zh-TW" sz="2400" dirty="0">
                <a:solidFill>
                  <a:schemeClr val="accent1"/>
                </a:solidFill>
              </a:rPr>
              <a:t>intuitive</a:t>
            </a:r>
            <a:r>
              <a:rPr lang="en-US" altLang="zh-TW" sz="2400" dirty="0"/>
              <a:t> and </a:t>
            </a:r>
            <a:r>
              <a:rPr lang="en-US" altLang="zh-TW" sz="2400" dirty="0">
                <a:solidFill>
                  <a:schemeClr val="accent1"/>
                </a:solidFill>
              </a:rPr>
              <a:t>easier to understand </a:t>
            </a:r>
            <a:r>
              <a:rPr lang="en-US" altLang="zh-TW" sz="2400" dirty="0"/>
              <a:t>due to their reliance on counting and reasoning about sets, which often makes them more accessible. </a:t>
            </a:r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Algebraic proofs, while more </a:t>
            </a:r>
            <a:r>
              <a:rPr lang="en-US" altLang="zh-TW" sz="2400" dirty="0">
                <a:solidFill>
                  <a:schemeClr val="accent1"/>
                </a:solidFill>
              </a:rPr>
              <a:t>formal</a:t>
            </a:r>
            <a:r>
              <a:rPr lang="en-US" altLang="zh-TW" sz="2400" dirty="0"/>
              <a:t>, typically require the buildup of </a:t>
            </a:r>
            <a:r>
              <a:rPr lang="en-US" altLang="zh-TW" sz="2400" dirty="0">
                <a:solidFill>
                  <a:srgbClr val="FF0000"/>
                </a:solidFill>
              </a:rPr>
              <a:t>numerous auxiliary lemmas</a:t>
            </a:r>
            <a:r>
              <a:rPr lang="en-US" altLang="zh-TW" sz="2400" dirty="0"/>
              <a:t> and the use of </a:t>
            </a:r>
            <a:r>
              <a:rPr lang="en-US" altLang="zh-TW" sz="2400" dirty="0">
                <a:solidFill>
                  <a:srgbClr val="FF0000"/>
                </a:solidFill>
              </a:rPr>
              <a:t>more complex mathematical tools </a:t>
            </a:r>
            <a:r>
              <a:rPr lang="en-US" altLang="zh-TW" sz="2400" dirty="0"/>
              <a:t>such as </a:t>
            </a:r>
            <a:r>
              <a:rPr lang="en-US" altLang="zh-TW" sz="2400" dirty="0">
                <a:solidFill>
                  <a:srgbClr val="FF0000"/>
                </a:solidFill>
              </a:rPr>
              <a:t>calculus and generating functions</a:t>
            </a:r>
            <a:r>
              <a:rPr lang="en-US" altLang="zh-TW" sz="2400" dirty="0"/>
              <a:t>. This complexity can make proving intricate combinatorial identities in </a:t>
            </a:r>
            <a:r>
              <a:rPr lang="en-US" altLang="zh-TW" sz="2400" dirty="0" err="1"/>
              <a:t>Agda</a:t>
            </a:r>
            <a:r>
              <a:rPr lang="en-US" altLang="zh-TW" sz="2400" dirty="0"/>
              <a:t> a challenging task.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622970E-ADC1-4449-823C-7019D09E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42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Goal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內容版面配置區 2">
                <a:extLst>
                  <a:ext uri="{FF2B5EF4-FFF2-40B4-BE49-F238E27FC236}">
                    <a16:creationId xmlns:a16="http://schemas.microsoft.com/office/drawing/2014/main" id="{12E90F03-F335-46C6-AE5B-B876C3B12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599"/>
                <a:ext cx="10515600" cy="4805363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buAutoNum type="arabicPeriod"/>
                </a:pPr>
                <a:r>
                  <a:rPr lang="en-US" altLang="zh-TW" sz="2400" dirty="0"/>
                  <a:t>Construct the correctness of combinatorial proofs.</a:t>
                </a:r>
              </a:p>
              <a:p>
                <a:pPr marL="0" indent="0" algn="just">
                  <a:buNone/>
                </a:pPr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≃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 algn="just">
                  <a:buNone/>
                </a:pPr>
                <a:endParaRPr lang="en-US" altLang="zh-TW" sz="2400" dirty="0"/>
              </a:p>
              <a:p>
                <a:pPr marL="0" indent="0" algn="just">
                  <a:buNone/>
                </a:pPr>
                <a:r>
                  <a:rPr lang="en-US" altLang="zh-TW" sz="2400" dirty="0"/>
                  <a:t>2. Explore the equivalence between combinatorial and algebraic proofs.</a:t>
                </a:r>
              </a:p>
              <a:p>
                <a:pPr marL="0" indent="0" algn="just">
                  <a:buNone/>
                </a:pPr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≃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 algn="just">
                  <a:buNone/>
                </a:pPr>
                <a:endParaRPr lang="en-US" altLang="zh-TW" sz="2400" dirty="0"/>
              </a:p>
              <a:p>
                <a:pPr marL="0" indent="0" algn="just">
                  <a:buNone/>
                </a:pPr>
                <a:r>
                  <a:rPr lang="en-US" altLang="zh-TW" sz="2400" dirty="0"/>
                  <a:t>3. Automate the process of transforming proofs.</a:t>
                </a:r>
              </a:p>
            </p:txBody>
          </p:sp>
        </mc:Choice>
        <mc:Fallback xmlns="">
          <p:sp>
            <p:nvSpPr>
              <p:cNvPr id="15" name="內容版面配置區 2">
                <a:extLst>
                  <a:ext uri="{FF2B5EF4-FFF2-40B4-BE49-F238E27FC236}">
                    <a16:creationId xmlns:a16="http://schemas.microsoft.com/office/drawing/2014/main" id="{12E90F03-F335-46C6-AE5B-B876C3B12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599"/>
                <a:ext cx="10515600" cy="4805363"/>
              </a:xfrm>
              <a:blipFill>
                <a:blip r:embed="rId2"/>
                <a:stretch>
                  <a:fillRect l="-928" t="-19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35BF6A-B9CF-4931-9C8F-3546B82F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76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4FC3-785B-4802-AC75-0830CB9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Key ideas</a:t>
            </a:r>
            <a:endParaRPr lang="zh-TW" altLang="en-US" sz="3600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2E90F03-F335-46C6-AE5B-B876C3B1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4805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2400" dirty="0"/>
              <a:t>1. The same algebraic structure underlying both sets and natural numbers</a:t>
            </a:r>
          </a:p>
          <a:p>
            <a:pPr marL="0" indent="0" algn="just">
              <a:buNone/>
            </a:pPr>
            <a:r>
              <a:rPr lang="en-US" altLang="zh-TW" sz="2400" dirty="0"/>
              <a:t>2. </a:t>
            </a:r>
            <a:r>
              <a:rPr lang="en-US" altLang="zh-TW" sz="2400" dirty="0" err="1"/>
              <a:t>FinSet</a:t>
            </a:r>
            <a:r>
              <a:rPr lang="en-US" altLang="zh-TW" sz="2400" dirty="0"/>
              <a:t>: Serves as a medium between sets and natural numbers</a:t>
            </a:r>
          </a:p>
          <a:p>
            <a:pPr marL="0" indent="0" algn="just">
              <a:buNone/>
            </a:pPr>
            <a:r>
              <a:rPr lang="en-US" altLang="zh-TW" sz="2400" dirty="0"/>
              <a:t>3. Embedding: An sufficient condition for transforming proofs</a:t>
            </a:r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35BF6A-B9CF-4931-9C8F-3546B82F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BC607D-E945-4C4A-9A31-D31BEE00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3711335"/>
            <a:ext cx="652553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1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297D6C28-4E82-4F07-B338-6E3659CA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268"/>
            <a:ext cx="10515600" cy="755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600" dirty="0"/>
              <a:t>1. Algebraic structure </a:t>
            </a:r>
          </a:p>
        </p:txBody>
      </p:sp>
    </p:spTree>
    <p:extLst>
      <p:ext uri="{BB962C8B-B14F-4D97-AF65-F5344CB8AC3E}">
        <p14:creationId xmlns:p14="http://schemas.microsoft.com/office/powerpoint/2010/main" val="156896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297D6C28-4E82-4F07-B338-6E3659CA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1.1 Corresponding Operations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46092FF-BB45-47DF-A21A-DDB71430A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02" y="2017060"/>
            <a:ext cx="9720396" cy="282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3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58F7537-F896-4E4E-92DC-FD7146649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7"/>
          <a:stretch/>
        </p:blipFill>
        <p:spPr>
          <a:xfrm>
            <a:off x="2307291" y="1265520"/>
            <a:ext cx="4614583" cy="509083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7A79D6A3-7247-4C31-9B7B-B113D244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1.2 N, List and Set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190C303-E4B6-48E3-81EF-B4CF47E8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E14-6F12-4817-A82D-82F3F6AB4459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9A62480-CB1D-4932-B973-22667F443C66}"/>
              </a:ext>
            </a:extLst>
          </p:cNvPr>
          <p:cNvSpPr txBox="1"/>
          <p:nvPr/>
        </p:nvSpPr>
        <p:spPr>
          <a:xfrm>
            <a:off x="7577418" y="4866243"/>
            <a:ext cx="461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cartesianProduct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: List A → List B → List (A × B)</a:t>
            </a:r>
          </a:p>
        </p:txBody>
      </p:sp>
    </p:spTree>
    <p:extLst>
      <p:ext uri="{BB962C8B-B14F-4D97-AF65-F5344CB8AC3E}">
        <p14:creationId xmlns:p14="http://schemas.microsoft.com/office/powerpoint/2010/main" val="102348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1575</TotalTime>
  <Words>2253</Words>
  <Application>Microsoft Office PowerPoint</Application>
  <PresentationFormat>寬螢幕</PresentationFormat>
  <Paragraphs>216</Paragraphs>
  <Slides>32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標楷體</vt:lpstr>
      <vt:lpstr>Arial</vt:lpstr>
      <vt:lpstr>Calibri</vt:lpstr>
      <vt:lpstr>Calibri Light</vt:lpstr>
      <vt:lpstr>Cambria Math</vt:lpstr>
      <vt:lpstr>Consolas</vt:lpstr>
      <vt:lpstr>Office Theme</vt:lpstr>
      <vt:lpstr>Bridging Combinatorial and Algebraic proof</vt:lpstr>
      <vt:lpstr>Introduction</vt:lpstr>
      <vt:lpstr>Algebraic proof</vt:lpstr>
      <vt:lpstr>Comparison</vt:lpstr>
      <vt:lpstr>Goal</vt:lpstr>
      <vt:lpstr>Key ideas</vt:lpstr>
      <vt:lpstr>1. Algebraic structure </vt:lpstr>
      <vt:lpstr>1.1 Corresponding Operations</vt:lpstr>
      <vt:lpstr>1.2 N, List and Set</vt:lpstr>
      <vt:lpstr>2. FinSet</vt:lpstr>
      <vt:lpstr>2.1 Why we need medium (FinSet)?</vt:lpstr>
      <vt:lpstr>2.1 Why we need medium (FinSet)?</vt:lpstr>
      <vt:lpstr>2.2 Membership of List</vt:lpstr>
      <vt:lpstr>2.2 FinSet</vt:lpstr>
      <vt:lpstr>2.3 Operators and relation</vt:lpstr>
      <vt:lpstr>PowerPoint 簡報</vt:lpstr>
      <vt:lpstr>3. Embedding</vt:lpstr>
      <vt:lpstr>3.1 Why we need Embedding?</vt:lpstr>
      <vt:lpstr>3.2 Embedding</vt:lpstr>
      <vt:lpstr>3.3 E~</vt:lpstr>
      <vt:lpstr>Example 1 : Commutativity of Addition </vt:lpstr>
      <vt:lpstr>Commutativity of Addition Combinatorial proof</vt:lpstr>
      <vt:lpstr>Commutativity of Addition Transform into Algebraic proof</vt:lpstr>
      <vt:lpstr>Commutativity of Addition Comparison</vt:lpstr>
      <vt:lpstr>Example 2 : Associativity of Product </vt:lpstr>
      <vt:lpstr>Associativity of Product Combinatorial proof</vt:lpstr>
      <vt:lpstr>Associativity of Product Transform into Algebraic proof</vt:lpstr>
      <vt:lpstr>Associativity of Product Comparison</vt:lpstr>
      <vt:lpstr>Conclusion</vt:lpstr>
      <vt:lpstr>Future Studies</vt:lpstr>
      <vt:lpstr>Thank you for listening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Combinatorial and Algebraic proof</dc:title>
  <dc:creator>游棫荃</dc:creator>
  <cp:lastModifiedBy>游棫荃</cp:lastModifiedBy>
  <cp:revision>477</cp:revision>
  <dcterms:created xsi:type="dcterms:W3CDTF">2024-08-23T04:49:27Z</dcterms:created>
  <dcterms:modified xsi:type="dcterms:W3CDTF">2024-08-28T07:28:38Z</dcterms:modified>
</cp:coreProperties>
</file>