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6" r:id="rId11"/>
    <p:sldId id="267" r:id="rId12"/>
    <p:sldId id="269" r:id="rId13"/>
    <p:sldId id="270" r:id="rId14"/>
    <p:sldId id="268" r:id="rId15"/>
    <p:sldId id="271" r:id="rId16"/>
    <p:sldId id="274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1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7" r:id="rId48"/>
    <p:sldId id="303" r:id="rId49"/>
    <p:sldId id="263" r:id="rId5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AB3F83-2BE5-4220-9AAB-FE3FFC775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DF527B-2229-47BE-A73A-3ADC02872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477870-D602-488C-9C71-9E183FD7B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FEB0-3ADC-43B6-918F-12834A9659BB}" type="datetimeFigureOut">
              <a:rPr lang="zh-TW" altLang="en-US" smtClean="0"/>
              <a:t>2022/2/21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E5A1CA-CA07-47F4-B6DC-921922A86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EED849-5018-4A79-8D5D-79E7436BA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6781-7C82-4E56-A4B6-F838D3464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5745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B80E23-9212-43C3-AE44-EAE89CF31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FDAE3C9-238B-4CF7-BA22-20B8CBA99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BDF63F-FB0F-46DC-8309-2A5C67F8E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FEB0-3ADC-43B6-918F-12834A9659BB}" type="datetimeFigureOut">
              <a:rPr lang="zh-TW" altLang="en-US" smtClean="0"/>
              <a:t>2022/2/21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B34EAE-8866-43F0-9D87-49F548A85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F617AE-3C49-4357-BA50-648AE5296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6781-7C82-4E56-A4B6-F838D3464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729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6AFCC4E-5430-427E-A37F-E1555C63CE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252FE7B-D6BA-4193-AE8F-534DB9C55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ADB96A-97B5-4F42-A1AE-190F2EC24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FEB0-3ADC-43B6-918F-12834A9659BB}" type="datetimeFigureOut">
              <a:rPr lang="zh-TW" altLang="en-US" smtClean="0"/>
              <a:t>2022/2/21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7BF22C-B7E9-483B-83FB-A548434CA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C623DA-F2E8-4F57-9DFA-1C1AA9B31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6781-7C82-4E56-A4B6-F838D3464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590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CBEA01-D81A-4839-BA1A-87C9166EF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1E1A48-43B0-4CAF-8B44-C3B8A2AAB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286A5D-7DFB-413E-A653-413EE956F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FEB0-3ADC-43B6-918F-12834A9659BB}" type="datetimeFigureOut">
              <a:rPr lang="zh-TW" altLang="en-US" smtClean="0"/>
              <a:t>2022/2/21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49AD7C-43DD-4633-8529-BA24DF3A0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29FCEA-88F2-4BEC-A95B-6BE804DD5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6781-7C82-4E56-A4B6-F838D3464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9215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9EB457-0F2F-4112-8620-10E777A1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DB8B62-82B5-4D29-BBEF-5097CAD6F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1DBB2A-9D7F-4046-AD1C-6FDBE7AA8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FEB0-3ADC-43B6-918F-12834A9659BB}" type="datetimeFigureOut">
              <a:rPr lang="zh-TW" altLang="en-US" smtClean="0"/>
              <a:t>2022/2/21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38D442-34BD-4306-9BB7-686FD1EC6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2081AF-14D4-4A75-81CD-29C5FE280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6781-7C82-4E56-A4B6-F838D3464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7748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BBB215-09AB-4935-A7FA-8AF665134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A93724-F9E0-4FEC-99BB-890E7CF9E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E0EFA42-ED62-4C96-B36A-B64B620C9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55D5B86-9D27-4324-A467-02C8313EB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FEB0-3ADC-43B6-918F-12834A9659BB}" type="datetimeFigureOut">
              <a:rPr lang="zh-TW" altLang="en-US" smtClean="0"/>
              <a:t>2022/2/21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14A5C61-B4D7-4994-B152-E07535387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81B680-7014-42FA-8077-FB3106CD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6781-7C82-4E56-A4B6-F838D3464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195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B2DFFB-FAB7-4658-B60A-3DBB582C4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6AD941-4E46-4100-81C0-F6321B0D0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34FC069-85C2-495B-989B-89897809B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5669F2B-6FEE-4A34-93D1-D6ECC515DD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84D66F1-B478-43DC-B3A2-4DE8482649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9327776-B1E7-403B-ADAE-3FF55C4E5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FEB0-3ADC-43B6-918F-12834A9659BB}" type="datetimeFigureOut">
              <a:rPr lang="zh-TW" altLang="en-US" smtClean="0"/>
              <a:t>2022/2/21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1B8FBE3-94D2-4E08-B50D-C81FAB436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AD773A8-C15E-41D7-9558-05838D2D0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6781-7C82-4E56-A4B6-F838D3464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3425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94A20A-32B0-4619-9232-8376A94F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E9AF4D8-3D08-4151-81ED-22970F221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FEB0-3ADC-43B6-918F-12834A9659BB}" type="datetimeFigureOut">
              <a:rPr lang="zh-TW" altLang="en-US" smtClean="0"/>
              <a:t>2022/2/21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3BD9C8F-5ED0-4850-95F3-42E8E69DB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EB63DE0-2268-4424-B4E3-3A54A0F8D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6781-7C82-4E56-A4B6-F838D3464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9615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2AD9B9A-7BD6-47B3-A490-271CF1679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FEB0-3ADC-43B6-918F-12834A9659BB}" type="datetimeFigureOut">
              <a:rPr lang="zh-TW" altLang="en-US" smtClean="0"/>
              <a:t>2022/2/21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22E08F8-B7D1-4FBE-AABD-EC830838B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F5AE62A-1C1D-4CE5-8501-26B9775A8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6781-7C82-4E56-A4B6-F838D3464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2315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7BA08F-6AE4-4ABF-AD99-21D6E0F91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C79EF6-AF70-4392-A758-47E86F402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5086F1B-1700-44EA-A485-34940F7EE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4C52931-D61A-4370-A3AD-32A8CC18C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FEB0-3ADC-43B6-918F-12834A9659BB}" type="datetimeFigureOut">
              <a:rPr lang="zh-TW" altLang="en-US" smtClean="0"/>
              <a:t>2022/2/21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A70F9F1-730F-4C8D-805C-50C16C9CB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93704A-0FE2-43F9-BF63-020C21400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6781-7C82-4E56-A4B6-F838D3464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6058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EAF19B-041B-43F9-840B-362A483BC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81CAF52-4840-460C-8F35-592D07B16A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D3F39BD-0701-4C37-93A5-65E650205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3F8D10F-9FFD-47DE-928F-87C5D8A23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FEB0-3ADC-43B6-918F-12834A9659BB}" type="datetimeFigureOut">
              <a:rPr lang="zh-TW" altLang="en-US" smtClean="0"/>
              <a:t>2022/2/21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901B9F9-5173-4247-9C15-0BCDCAE94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8DBC031-C996-493B-B740-72A1CDFB7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6781-7C82-4E56-A4B6-F838D3464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0248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AA66E02-0F84-4F0C-BB33-38D5B192C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32840F8-38D4-4418-94F6-730F24552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EEF5E5-E78E-4818-A15B-BC08EE01D3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6FEB0-3ADC-43B6-918F-12834A9659BB}" type="datetimeFigureOut">
              <a:rPr lang="zh-TW" altLang="en-US" smtClean="0"/>
              <a:t>2022/2/21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B7F674-C5D0-49F2-8525-3BB0995C60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9D4456-4839-43BC-BA08-9DD42E9B3D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46781-7C82-4E56-A4B6-F838D3464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508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A23CA9-052F-472B-9D35-BB84214457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深度學習數學基礎</a:t>
            </a:r>
            <a:r>
              <a:rPr lang="en-US" altLang="zh-TW" dirty="0"/>
              <a:t>-1</a:t>
            </a:r>
            <a:br>
              <a:rPr lang="en-US" altLang="zh-TW" dirty="0"/>
            </a:br>
            <a:r>
              <a:rPr lang="zh-TW" altLang="en-US" sz="4400" dirty="0"/>
              <a:t>向量、微分、</a:t>
            </a:r>
            <a:r>
              <a:rPr lang="en-US" altLang="zh-TW" sz="4400" dirty="0" err="1"/>
              <a:t>PyThorch</a:t>
            </a:r>
            <a:endParaRPr lang="zh-TW" altLang="en-US" sz="4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9F119CC-458C-476B-8922-1657A1965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08213"/>
            <a:ext cx="9144000" cy="1113800"/>
          </a:xfrm>
        </p:spPr>
        <p:txBody>
          <a:bodyPr/>
          <a:lstStyle/>
          <a:p>
            <a:r>
              <a:rPr lang="zh-TW" altLang="en-US" dirty="0"/>
              <a:t>萬能科技大學資訊工程系暨電資研究所</a:t>
            </a:r>
            <a:endParaRPr lang="en-US" altLang="zh-TW" dirty="0"/>
          </a:p>
          <a:p>
            <a:r>
              <a:rPr lang="zh-TW" altLang="en-US" dirty="0"/>
              <a:t>江義淵  助理教授</a:t>
            </a:r>
          </a:p>
        </p:txBody>
      </p:sp>
    </p:spTree>
    <p:extLst>
      <p:ext uri="{BB962C8B-B14F-4D97-AF65-F5344CB8AC3E}">
        <p14:creationId xmlns:p14="http://schemas.microsoft.com/office/powerpoint/2010/main" val="2088351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AF3919-D0FC-40C2-B679-413995FF2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4329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函數與函數的導數</a:t>
            </a:r>
          </a:p>
        </p:txBody>
      </p:sp>
    </p:spTree>
    <p:extLst>
      <p:ext uri="{BB962C8B-B14F-4D97-AF65-F5344CB8AC3E}">
        <p14:creationId xmlns:p14="http://schemas.microsoft.com/office/powerpoint/2010/main" val="3055468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481707-D60A-433C-AC50-2F21FA366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函數</a:t>
            </a:r>
            <a:r>
              <a:rPr lang="en-US" altLang="zh-TW" dirty="0"/>
              <a:t>(function)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FC5EE6-3CFB-47AC-9CE2-9DAEE808B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829F3B7-901D-4C93-A48B-8297125A7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71208"/>
            <a:ext cx="4678796" cy="406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701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6A4494-38E2-49F8-A05A-EC5FC6C4D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466075-B657-473F-8352-5E05D1BD3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2D2AA871-5D5F-445B-BE9B-C95F5B2D1D94}"/>
              </a:ext>
            </a:extLst>
          </p:cNvPr>
          <p:cNvGrpSpPr/>
          <p:nvPr/>
        </p:nvGrpSpPr>
        <p:grpSpPr>
          <a:xfrm>
            <a:off x="838200" y="254037"/>
            <a:ext cx="10602805" cy="6192114"/>
            <a:chOff x="794597" y="332943"/>
            <a:chExt cx="10602805" cy="619211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745D0890-9F53-470C-AFAE-1AF8F63283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4597" y="332943"/>
              <a:ext cx="10602805" cy="6192114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7C4C9232-5D5F-4BEC-B75C-6E61E33F2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96231" y="1404898"/>
              <a:ext cx="1724266" cy="5715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990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272227-BE40-435D-9DC5-F1470C07E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6C6FAE-F048-4FA7-9A47-A9D603955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17FEFA1F-A2AE-4C3A-BEA6-87577FE3B4A4}"/>
              </a:ext>
            </a:extLst>
          </p:cNvPr>
          <p:cNvGrpSpPr/>
          <p:nvPr/>
        </p:nvGrpSpPr>
        <p:grpSpPr>
          <a:xfrm>
            <a:off x="1285203" y="47153"/>
            <a:ext cx="9621593" cy="6763694"/>
            <a:chOff x="1285203" y="47153"/>
            <a:chExt cx="9621593" cy="676369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EAE639DB-DF4A-42F3-96FA-557D78CF3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5203" y="47153"/>
              <a:ext cx="9621593" cy="6763694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1716AAA9-C061-4C0D-A496-B5A7390A4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20102" y="528865"/>
              <a:ext cx="1695687" cy="6192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5193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CB270F-E19B-4BE6-9AEE-4EB25CEC3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2EA6E8-2A4A-4F63-94FE-698F79F82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F9CC3E92-828F-4973-9B88-B8852A9A64F2}"/>
              </a:ext>
            </a:extLst>
          </p:cNvPr>
          <p:cNvGrpSpPr/>
          <p:nvPr/>
        </p:nvGrpSpPr>
        <p:grpSpPr>
          <a:xfrm>
            <a:off x="1989714" y="423443"/>
            <a:ext cx="9116697" cy="6011114"/>
            <a:chOff x="1989714" y="423443"/>
            <a:chExt cx="9116697" cy="601111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E0ED6897-C3AE-47D9-9C0D-E737E00B19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9714" y="423443"/>
              <a:ext cx="9116697" cy="6011114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9A43C4B6-3183-4051-892B-52BB0CC06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33432" y="1187361"/>
              <a:ext cx="3238952" cy="6382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7689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3E6B54-E1CF-446F-A003-2F6C27C0B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斜率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46A1BD-5701-4E12-9AC1-1A22C2E17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887B11A8-9C79-4166-906D-51F3922F5610}"/>
              </a:ext>
            </a:extLst>
          </p:cNvPr>
          <p:cNvGrpSpPr/>
          <p:nvPr/>
        </p:nvGrpSpPr>
        <p:grpSpPr>
          <a:xfrm>
            <a:off x="1817803" y="1375460"/>
            <a:ext cx="9086473" cy="5332233"/>
            <a:chOff x="1817803" y="1375460"/>
            <a:chExt cx="9086473" cy="5332233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EC763391-D835-4349-8264-8407C808A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17803" y="1375460"/>
              <a:ext cx="8148130" cy="5332233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424C71A5-5153-4533-B7E3-47DB252670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27589" y="1375460"/>
              <a:ext cx="1876687" cy="23434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4635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67556B-E14B-41C2-B375-31F893246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斜率的定義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8EB601-49A4-4877-BC2B-3507D80A1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EF77821E-F3FC-4A21-9DC0-8754CD50A54A}"/>
              </a:ext>
            </a:extLst>
          </p:cNvPr>
          <p:cNvGrpSpPr/>
          <p:nvPr/>
        </p:nvGrpSpPr>
        <p:grpSpPr>
          <a:xfrm>
            <a:off x="1229898" y="1381082"/>
            <a:ext cx="7842183" cy="5187182"/>
            <a:chOff x="1229898" y="1381082"/>
            <a:chExt cx="7842183" cy="5187182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4B3EC886-C2AA-4081-B743-D26661FA0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9898" y="1412754"/>
              <a:ext cx="7842183" cy="5155510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A37AC0A8-3E4B-497C-B6F5-CBE4174EF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95925" y="1381082"/>
              <a:ext cx="1428949" cy="6192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0577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2D22B3-89CA-483C-9132-D2D910A80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切線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A430BA-2085-49E7-A70E-CE04AFF3A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6A7774F8-8CD6-4A71-ACA8-9E41FE7ECCEB}"/>
              </a:ext>
            </a:extLst>
          </p:cNvPr>
          <p:cNvGrpSpPr/>
          <p:nvPr/>
        </p:nvGrpSpPr>
        <p:grpSpPr>
          <a:xfrm>
            <a:off x="3104860" y="236208"/>
            <a:ext cx="8444958" cy="6807028"/>
            <a:chOff x="3300069" y="359498"/>
            <a:chExt cx="8444958" cy="680702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EFA7DA6A-A383-4380-A46B-6D4E7063C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00069" y="365125"/>
              <a:ext cx="6748057" cy="6801401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83801288-D6BB-46C6-AF89-91D5E7FC6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44392" y="359498"/>
              <a:ext cx="2400635" cy="16766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8427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C20A50-8C23-444D-AC68-0C8838E2D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切線斜率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F0F31A-2CD3-4E57-80B0-CE4A32E9E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1D0EDF3-1D32-406F-90E3-AE46DB550E86}"/>
              </a:ext>
            </a:extLst>
          </p:cNvPr>
          <p:cNvGrpSpPr/>
          <p:nvPr/>
        </p:nvGrpSpPr>
        <p:grpSpPr>
          <a:xfrm>
            <a:off x="4984423" y="524179"/>
            <a:ext cx="7207577" cy="5809642"/>
            <a:chOff x="3300069" y="359498"/>
            <a:chExt cx="8444958" cy="680702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45A4F1A5-0206-40EF-9E87-0521EA381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00069" y="365125"/>
              <a:ext cx="6748057" cy="6801401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018F74FF-AD24-418C-8B06-EDB7AFBA5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44392" y="359498"/>
              <a:ext cx="2400635" cy="16766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025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A89906-C5EC-44F1-9758-E26C9F173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極限值與函數值不相等的例子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D403EB-3E94-45C5-9946-DB3382FA4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BBA71972-1F58-4650-893B-85E45BB37B3F}"/>
              </a:ext>
            </a:extLst>
          </p:cNvPr>
          <p:cNvGrpSpPr/>
          <p:nvPr/>
        </p:nvGrpSpPr>
        <p:grpSpPr>
          <a:xfrm>
            <a:off x="838200" y="1517793"/>
            <a:ext cx="6982145" cy="4967002"/>
            <a:chOff x="838200" y="1517793"/>
            <a:chExt cx="6982145" cy="4967002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340380D6-6D4B-431C-909A-EAF470179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639303"/>
              <a:ext cx="6982145" cy="4845492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FD1EF243-430E-4D67-A74B-A443321FB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272" y="1517793"/>
              <a:ext cx="2095792" cy="9621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5789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3E5A15-BEAC-402D-B283-5ACF3CDAC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9409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向量</a:t>
            </a:r>
          </a:p>
        </p:txBody>
      </p:sp>
    </p:spTree>
    <p:extLst>
      <p:ext uri="{BB962C8B-B14F-4D97-AF65-F5344CB8AC3E}">
        <p14:creationId xmlns:p14="http://schemas.microsoft.com/office/powerpoint/2010/main" val="1945942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028B7C-BF2B-4D5B-8BA4-39C911348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686" y="1967893"/>
            <a:ext cx="2593369" cy="1325563"/>
          </a:xfrm>
        </p:spPr>
        <p:txBody>
          <a:bodyPr/>
          <a:lstStyle/>
          <a:p>
            <a:r>
              <a:rPr lang="en-US" altLang="zh-TW" b="1" dirty="0" err="1"/>
              <a:t>PyTorch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9059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F14F49-7A2B-433D-8525-6FAB410D0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整數</a:t>
            </a:r>
            <a:r>
              <a:rPr lang="en-US" altLang="zh-TW" dirty="0"/>
              <a:t>List</a:t>
            </a:r>
            <a:r>
              <a:rPr lang="zh-TW" altLang="en-US" dirty="0"/>
              <a:t>轉成</a:t>
            </a:r>
            <a:r>
              <a:rPr lang="en-US" altLang="zh-TW" dirty="0"/>
              <a:t>Tensor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3657A7-67D5-412A-824B-F4569DA57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CF77B44-3731-4893-A2F3-8836C4BF4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5459"/>
            <a:ext cx="12192000" cy="234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149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DE23E0-6D62-49C9-BA7F-B75EA1C59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浮點數</a:t>
            </a:r>
            <a:r>
              <a:rPr lang="en-US" altLang="zh-TW" dirty="0"/>
              <a:t>List</a:t>
            </a:r>
            <a:r>
              <a:rPr lang="zh-TW" altLang="en-US" dirty="0"/>
              <a:t>轉成</a:t>
            </a:r>
            <a:r>
              <a:rPr lang="en-US" altLang="zh-TW" dirty="0"/>
              <a:t>Tensor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A9081D-2B81-427F-BF2E-5071492AC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40D83AB-4BF7-4171-AD1F-50E4DB17A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3285"/>
            <a:ext cx="12192000" cy="241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662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DEC322-C791-40BA-A40D-3E9A8DDE4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浮點數</a:t>
            </a:r>
            <a:r>
              <a:rPr lang="en-US" altLang="zh-TW" dirty="0"/>
              <a:t>List</a:t>
            </a:r>
            <a:r>
              <a:rPr lang="zh-TW" altLang="en-US" dirty="0"/>
              <a:t>轉成整數</a:t>
            </a:r>
            <a:r>
              <a:rPr lang="en-US" altLang="zh-TW" dirty="0"/>
              <a:t>Tensor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405301-8FCD-4D41-8E25-12E07069F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822256B8-1DE7-4335-A6BC-F1556415B4EC}"/>
              </a:ext>
            </a:extLst>
          </p:cNvPr>
          <p:cNvGrpSpPr/>
          <p:nvPr/>
        </p:nvGrpSpPr>
        <p:grpSpPr>
          <a:xfrm>
            <a:off x="0" y="1825625"/>
            <a:ext cx="12192000" cy="2628981"/>
            <a:chOff x="0" y="2897611"/>
            <a:chExt cx="12192000" cy="2628981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E347E32C-8E4B-4CDD-8DB8-601B81507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897611"/>
              <a:ext cx="12192000" cy="1062777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C78A7CBD-4531-4E8E-837B-B92C1C689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4095325"/>
              <a:ext cx="12192000" cy="1431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495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AAA899-5AAF-4889-AEB6-5DCF05ABB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tensor.view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C526A9-74B4-46E7-A5B7-5C9770366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EB21407-5C9A-4357-B5B7-816F4AB08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66" y="1938843"/>
            <a:ext cx="9793067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3176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DAB5D4-9D98-4EDD-B807-0E23FA45B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Index -1 </a:t>
            </a:r>
            <a:r>
              <a:rPr lang="zh-TW" altLang="en-US" dirty="0"/>
              <a:t>是甚麼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8F5C5E-9324-4CD5-B51B-D8FBE4611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28471D5-54B0-4C18-8E98-97DDEA2A1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680" y="1690688"/>
            <a:ext cx="10536120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0424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40D705-650A-4C67-AC7E-3B64A18D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Helvetica Neue"/>
              </a:rPr>
              <a:t>convert a </a:t>
            </a:r>
            <a:r>
              <a:rPr lang="en-US" altLang="zh-TW" b="1" i="0" dirty="0" err="1">
                <a:solidFill>
                  <a:srgbClr val="000000"/>
                </a:solidFill>
                <a:effectLst/>
                <a:latin typeface="Helvetica Neue"/>
              </a:rPr>
              <a:t>numpy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Helvetica Neue"/>
              </a:rPr>
              <a:t> array to a </a:t>
            </a:r>
            <a:r>
              <a:rPr lang="en-US" altLang="zh-TW" b="1" i="0" dirty="0">
                <a:solidFill>
                  <a:srgbClr val="000000"/>
                </a:solidFill>
                <a:effectLst/>
                <a:latin typeface="Helvetica Neue"/>
              </a:rPr>
              <a:t>tensor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E87423-5331-4B33-AAB6-CEC0E5BB2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9D81522-E9DC-4AD1-8633-FF6820751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441" y="1825625"/>
            <a:ext cx="9240540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1460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C05E2D-915D-40D9-AE17-4E7759023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Helvetica Neue"/>
              </a:rPr>
              <a:t>Converting a </a:t>
            </a:r>
            <a:r>
              <a:rPr lang="en-US" altLang="zh-TW" b="1" i="0" dirty="0">
                <a:solidFill>
                  <a:srgbClr val="000000"/>
                </a:solidFill>
                <a:effectLst/>
                <a:latin typeface="Helvetica Neue"/>
              </a:rPr>
              <a:t>tensor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Helvetica Neue"/>
              </a:rPr>
              <a:t> to a </a:t>
            </a:r>
            <a:r>
              <a:rPr lang="en-US" altLang="zh-TW" b="1" i="0" dirty="0" err="1">
                <a:solidFill>
                  <a:srgbClr val="000000"/>
                </a:solidFill>
                <a:effectLst/>
                <a:latin typeface="Helvetica Neue"/>
              </a:rPr>
              <a:t>numpy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06DB10-4001-4428-977E-A35568BEB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7B99641-4AFA-4837-98B7-2A1A7C7BA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28" y="2296081"/>
            <a:ext cx="11593543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2365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FE9D9C-CB1B-40BD-BC06-290A831A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tolist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F06937-DEDE-45B7-A223-6FB1FB6BA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4E37AD6-B7A9-49F3-8B45-8FE7F03AF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419" y="2158811"/>
            <a:ext cx="9787457" cy="237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30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94E029-E94E-4535-ACC3-15A50320D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u="sng" dirty="0">
                <a:solidFill>
                  <a:srgbClr val="FF0000"/>
                </a:solidFill>
              </a:rPr>
              <a:t>Practice</a:t>
            </a:r>
            <a:r>
              <a:rPr lang="en-US" altLang="zh-TW" dirty="0"/>
              <a:t>: convert the following tensor to a tensor object with 5 row and 1 columns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58345C-538F-4E4B-89B5-5156E512A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D11D4BC-F1CA-412A-9192-F2AD772B2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9220"/>
            <a:ext cx="12192000" cy="279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94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C438A5-CB7F-4545-847A-EA86EEE73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向量</a:t>
            </a:r>
            <a:r>
              <a:rPr lang="en-US" altLang="zh-TW" dirty="0"/>
              <a:t>(vectors)</a:t>
            </a:r>
            <a:r>
              <a:rPr lang="zh-TW" altLang="en-US" dirty="0"/>
              <a:t>的概念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862853-E528-4A01-8966-FE3DCCF29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02" y="1604214"/>
            <a:ext cx="8104919" cy="472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822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977C74-4B47-48DF-A3F6-116A0C9EF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dirty="0">
                <a:solidFill>
                  <a:srgbClr val="000000"/>
                </a:solidFill>
                <a:effectLst/>
                <a:latin typeface="Helvetica Neue"/>
              </a:rPr>
              <a:t>Index </a:t>
            </a:r>
            <a:r>
              <a:rPr lang="en-US" altLang="zh-TW" i="0" dirty="0">
                <a:solidFill>
                  <a:srgbClr val="000000"/>
                </a:solidFill>
                <a:effectLst/>
                <a:latin typeface="Helvetica Neue"/>
              </a:rPr>
              <a:t>of a tensor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2D9876-1D8D-4AD3-AF8E-1FCE73B14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AFDB3F8-26AB-4DB5-8D72-679C1CFE1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428" y="1348751"/>
            <a:ext cx="8464090" cy="514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4500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55F556-FF31-467B-A668-CD2D87D3E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B1E30F-6837-4568-9903-CB2EFEF7D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16F74B6-3A10-4A37-B354-31FAEF93B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82" y="0"/>
            <a:ext cx="106130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6549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A5DDA8-2973-4A19-A551-6370F5C5A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Slice </a:t>
            </a:r>
            <a:r>
              <a:rPr lang="en-US" altLang="zh-TW" dirty="0" err="1"/>
              <a:t>tensor_sample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C7B760-0F14-44C4-83C1-0F1991369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46CCCE9-D5B9-4448-AF94-962664EAA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438824" cy="286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369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5354B6-E7E7-456B-85DC-DCF85856D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Note: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2D75DF-99D4-4D43-B4A5-FACBEF9F3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Note: The number on the left side of the colon represents the index of the first value. The number on the right side of the colon is always 1 larger than the index of the last value. For example, </a:t>
            </a:r>
            <a:r>
              <a:rPr lang="en-US" altLang="zh-TW" dirty="0" err="1"/>
              <a:t>tensor_sample</a:t>
            </a:r>
            <a:r>
              <a:rPr lang="en-US" altLang="zh-TW" dirty="0"/>
              <a:t>[1:4] means you get values from the index 1 to index 3 (4-1).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70237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F38C43-84FE-423C-9238-D57E142F1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Using variable to assign the value to the selected indexes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492A9B-2504-478F-8D32-CB20228B0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0B93E08-7B4C-425A-969B-FA325D83D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1124"/>
            <a:ext cx="12192000" cy="293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8449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8073B2-F0CC-4285-88B8-6BFF587B8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91C1C5-C0F4-4EAE-8B0B-70322DEF4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892AADB-95F8-4097-8030-E90ED2EDA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21" y="907871"/>
            <a:ext cx="10955279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773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29E7A0-4165-4904-80CD-73269A9B1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計算</a:t>
            </a:r>
            <a:r>
              <a:rPr lang="en-US" altLang="zh-TW" dirty="0"/>
              <a:t>tensor</a:t>
            </a:r>
            <a:r>
              <a:rPr lang="zh-TW" altLang="en-US" dirty="0"/>
              <a:t>平均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222B14-B870-489F-92C5-AB93FFA27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C340484-47DD-4F0E-BC47-4F72FECB2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69429"/>
            <a:ext cx="9735909" cy="281026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6AB191F-D6BD-4A31-BF83-5CF61D9FF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93762"/>
            <a:ext cx="8411749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269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8E1AA3-F814-4523-9629-D6819584C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計算</a:t>
            </a:r>
            <a:r>
              <a:rPr lang="en-US" altLang="zh-TW" dirty="0"/>
              <a:t>tensor</a:t>
            </a:r>
            <a:r>
              <a:rPr lang="zh-TW" altLang="en-US" dirty="0"/>
              <a:t>標準差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AD3F05-9BBB-4615-A1B2-649F68A07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9B21A80-6F58-4E21-A8A9-476B8A548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01" y="1825625"/>
            <a:ext cx="11079121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5689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D70EA2-0A04-4E0C-8F1A-481FA1DA5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dirty="0">
                <a:solidFill>
                  <a:srgbClr val="000000"/>
                </a:solidFill>
                <a:effectLst/>
                <a:latin typeface="Helvetica Neue"/>
              </a:rPr>
              <a:t>Tensor Addition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5510A2-8A10-4367-B444-C0F390AA1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7B98D84-0D74-45B3-AA7E-4E4B0DFFD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656" y="1648290"/>
            <a:ext cx="6887536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0403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C1D2B2-F370-4E83-A104-F1D913F44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4EBB46-723D-47C0-B993-CC8A621CE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0669333-6825-4B27-9041-6694645FA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90206"/>
            <a:ext cx="8983329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689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43A4AD-10F1-4F60-B74C-F0E1D31CD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向量相加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DC16E1-DB91-446C-B47B-D24146855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BC66878-7424-4F7E-BE45-15D124291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031" y="1495937"/>
            <a:ext cx="7777937" cy="536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0283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B2D39B-D5AE-4933-A5B2-BFA38BA00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Tensor scalar product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E3A6F2-E005-422B-8DAD-AFB4C74F2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59307FB-F8FC-48E2-9AE7-BD7D544F6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540" y="2303707"/>
            <a:ext cx="8935697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868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6ACE04-A649-4EAE-B071-EE0EED667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dirty="0">
                <a:solidFill>
                  <a:srgbClr val="000000"/>
                </a:solidFill>
                <a:effectLst/>
                <a:latin typeface="Helvetica Neue"/>
              </a:rPr>
              <a:t>Dot Product (</a:t>
            </a:r>
            <a:r>
              <a:rPr lang="zh-TW" altLang="en-US" b="1" i="0" dirty="0">
                <a:solidFill>
                  <a:srgbClr val="000000"/>
                </a:solidFill>
                <a:effectLst/>
                <a:latin typeface="Helvetica Neue"/>
              </a:rPr>
              <a:t>內積</a:t>
            </a:r>
            <a:r>
              <a:rPr lang="en-US" altLang="zh-TW" b="1" i="0" dirty="0">
                <a:solidFill>
                  <a:srgbClr val="000000"/>
                </a:solidFill>
                <a:effectLst/>
                <a:latin typeface="Helvetica Neue"/>
              </a:rPr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5147C6-6D4F-4BFE-8CE7-E90F91A02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C74992A-77AB-4C9E-A7E4-B8D01EA88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9650525" cy="394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3884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3EA3AC-2D73-4A7A-B633-C855029E3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FF0000"/>
                </a:solidFill>
              </a:rPr>
              <a:t>Practice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40BB5B-3CC7-4413-ADD2-BDA701E59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Convert the list [-1, 1] and [1, 1] to tensors u and v. Then, plot the tensor u and v as a vector by using the function </a:t>
            </a:r>
            <a:r>
              <a:rPr lang="en-US" altLang="zh-TW" dirty="0" err="1"/>
              <a:t>plotVec</a:t>
            </a:r>
            <a:r>
              <a:rPr lang="en-US" altLang="zh-TW" dirty="0"/>
              <a:t> and find the dot product.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68870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A1B891-D486-476A-A167-68126B012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5437" y="1926797"/>
            <a:ext cx="7381126" cy="1325563"/>
          </a:xfrm>
        </p:spPr>
        <p:txBody>
          <a:bodyPr/>
          <a:lstStyle/>
          <a:p>
            <a:r>
              <a:rPr lang="en-US" altLang="zh-TW" b="1" i="0" dirty="0">
                <a:solidFill>
                  <a:srgbClr val="000000"/>
                </a:solidFill>
                <a:effectLst/>
                <a:latin typeface="Helvetica Neue"/>
              </a:rPr>
              <a:t>Differentiation in </a:t>
            </a:r>
            <a:r>
              <a:rPr lang="en-US" altLang="zh-TW" b="1" i="0" dirty="0" err="1">
                <a:solidFill>
                  <a:srgbClr val="000000"/>
                </a:solidFill>
                <a:effectLst/>
                <a:latin typeface="Helvetica Neue"/>
              </a:rPr>
              <a:t>PyTorch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18894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CBE326-F5AE-4811-9772-3317CC2E8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FF0000"/>
                </a:solidFill>
              </a:rPr>
              <a:t>Derivatives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81F316-E8F7-446D-9875-91BB5D6B7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F42F9BB-6C83-4503-A508-A5BE95A71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2160"/>
            <a:ext cx="12192000" cy="261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4504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CDDA3E-953B-4FB6-98F6-6DD661342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設定函數 </a:t>
            </a:r>
            <a:r>
              <a:rPr lang="en-US" altLang="zh-TW" dirty="0"/>
              <a:t>y = x**2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892175-CD4C-406A-88D8-0E55F022F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B147515-243A-41A2-AF10-46DBBA476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34141"/>
            <a:ext cx="10286627" cy="301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6944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47DC58-EE19-442A-AFBD-4EFC86E87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微分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346A15-998A-4483-8CE9-A048DA959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30E42E6-578C-4FF6-AB2C-28B3F928B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34" y="2198999"/>
            <a:ext cx="11517332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5978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6EB3FD-29F0-4DDE-A429-B77A5BCD6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Helvetica Neue"/>
              </a:rPr>
              <a:t>more complicated function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D5E289-987C-4482-88FC-AF6A873D2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DB2C77D-17D5-461D-9E73-AD4B5FCB6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32" y="1517831"/>
            <a:ext cx="10698068" cy="326753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0BEE6B5-B4F6-4D91-9023-83542CAF8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47" y="4723322"/>
            <a:ext cx="4125328" cy="213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3577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C4A8FC-EB95-492B-87E8-7245E082D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FF0000"/>
                </a:solidFill>
              </a:rPr>
              <a:t>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283189-5820-4C70-B13B-C58EB0C54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2117036-3105-45BE-B719-8F47B475F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773" y="1825625"/>
            <a:ext cx="9945488" cy="221963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AF823A3-B4F8-4087-8C0E-0AFBE5B43262}"/>
              </a:ext>
            </a:extLst>
          </p:cNvPr>
          <p:cNvSpPr txBox="1"/>
          <p:nvPr/>
        </p:nvSpPr>
        <p:spPr>
          <a:xfrm>
            <a:off x="917773" y="4828854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答案：</a:t>
            </a:r>
            <a:r>
              <a:rPr lang="en-US" altLang="zh-TW" dirty="0">
                <a:solidFill>
                  <a:srgbClr val="FF0000"/>
                </a:solidFill>
              </a:rPr>
              <a:t>7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9452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9F7292-1372-411A-BD13-648E4929D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習題解答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8835E2-D574-43AC-B00A-AEC43954E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/>
              <a:t>Lecture1-ex1</a:t>
            </a:r>
          </a:p>
          <a:p>
            <a:pPr lvl="1"/>
            <a:r>
              <a:rPr lang="en-US" altLang="zh-TW" dirty="0"/>
              <a:t>A ,D, AC, BD, C, C, C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Lecture1-ex2</a:t>
            </a:r>
          </a:p>
          <a:p>
            <a:pPr lvl="1"/>
            <a:r>
              <a:rPr lang="en-US" altLang="zh-TW" dirty="0"/>
              <a:t>1. -4</a:t>
            </a:r>
          </a:p>
          <a:p>
            <a:pPr lvl="1"/>
            <a:r>
              <a:rPr lang="en-US" altLang="zh-TW" dirty="0"/>
              <a:t>2. 0</a:t>
            </a:r>
          </a:p>
          <a:p>
            <a:pPr lvl="1"/>
            <a:r>
              <a:rPr lang="en-US" altLang="zh-TW" dirty="0"/>
              <a:t>3. 2</a:t>
            </a:r>
          </a:p>
          <a:p>
            <a:pPr lvl="1"/>
            <a:r>
              <a:rPr lang="en-US" altLang="zh-TW" dirty="0"/>
              <a:t>4. -6</a:t>
            </a:r>
          </a:p>
          <a:p>
            <a:pPr lvl="1"/>
            <a:r>
              <a:rPr lang="en-US" altLang="zh-TW" dirty="0"/>
              <a:t>5. 14</a:t>
            </a:r>
          </a:p>
          <a:p>
            <a:pPr lvl="1"/>
            <a:r>
              <a:rPr lang="en-US" altLang="zh-TW" dirty="0"/>
              <a:t>6.  +4/-4</a:t>
            </a:r>
          </a:p>
          <a:p>
            <a:pPr lvl="1"/>
            <a:r>
              <a:rPr lang="en-US" altLang="zh-TW" dirty="0"/>
              <a:t>7. 2</a:t>
            </a:r>
          </a:p>
          <a:p>
            <a:pPr lvl="1"/>
            <a:r>
              <a:rPr lang="en-US" altLang="zh-TW" dirty="0"/>
              <a:t>8. -3</a:t>
            </a:r>
          </a:p>
          <a:p>
            <a:pPr lvl="1"/>
            <a:r>
              <a:rPr lang="en-US" altLang="zh-TW" dirty="0"/>
              <a:t>9. 0</a:t>
            </a:r>
          </a:p>
          <a:p>
            <a:pPr lvl="1"/>
            <a:r>
              <a:rPr lang="en-US" altLang="zh-TW" dirty="0"/>
              <a:t>10. y=-4x-2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0190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EA3D84-C9C4-4711-A0C3-701F21BD8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向量相減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A33D91-F558-433D-AE27-BD17CF70A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D667B25-9E1E-45C9-9500-D5C7F73B0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326" y="1586942"/>
            <a:ext cx="8426475" cy="496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861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C67689-6B91-47B7-9FFC-FB0423845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向量內積</a:t>
            </a:r>
            <a:r>
              <a:rPr lang="en-US" altLang="zh-TW" dirty="0"/>
              <a:t>(1)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7DB077-9EFB-4FDD-A82C-5B8E24FCF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7CE47F9-6E60-4FA2-B2CA-05B1147C8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979" y="1598220"/>
            <a:ext cx="7266357" cy="479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623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6D99E1-02A8-4A6F-A7C3-FD719DC5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向量內積</a:t>
            </a:r>
            <a:r>
              <a:rPr lang="en-US" altLang="zh-TW" dirty="0"/>
              <a:t>(2)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048D0C-238D-4A58-80D7-5374BC303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171F4AE-7929-41DE-AF0F-4DB8243E8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909" y="1492296"/>
            <a:ext cx="6804607" cy="513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937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6D99E1-02A8-4A6F-A7C3-FD719DC5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向量內積</a:t>
            </a:r>
            <a:r>
              <a:rPr lang="en-US" altLang="zh-TW" dirty="0"/>
              <a:t>(2)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048D0C-238D-4A58-80D7-5374BC303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70639CE-8EE2-43FF-89AE-A6DBF64C5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087" y="1447511"/>
            <a:ext cx="6701865" cy="502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031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6BB5DA-2A5F-4446-ADC2-CA37F1B52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向量的長度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088C41-FDC9-402E-AF18-9AD9725F3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FC38D09-04D4-4C45-AA6D-765989879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490" y="1501493"/>
            <a:ext cx="7273203" cy="503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474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361</Words>
  <Application>Microsoft Office PowerPoint</Application>
  <PresentationFormat>寬螢幕</PresentationFormat>
  <Paragraphs>62</Paragraphs>
  <Slides>49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49</vt:i4>
      </vt:variant>
    </vt:vector>
  </HeadingPairs>
  <TitlesOfParts>
    <vt:vector size="55" baseType="lpstr">
      <vt:lpstr>Helvetica Neue</vt:lpstr>
      <vt:lpstr>Arial</vt:lpstr>
      <vt:lpstr>Calibri</vt:lpstr>
      <vt:lpstr>Calibri Light</vt:lpstr>
      <vt:lpstr>Courier New</vt:lpstr>
      <vt:lpstr>Office 佈景主題</vt:lpstr>
      <vt:lpstr>深度學習數學基礎-1 向量、微分、PyThorch</vt:lpstr>
      <vt:lpstr>向量</vt:lpstr>
      <vt:lpstr>向量(vectors)的概念</vt:lpstr>
      <vt:lpstr>向量相加</vt:lpstr>
      <vt:lpstr>向量相減</vt:lpstr>
      <vt:lpstr>向量內積(1)</vt:lpstr>
      <vt:lpstr>向量內積(2)</vt:lpstr>
      <vt:lpstr>向量內積(2)</vt:lpstr>
      <vt:lpstr>向量的長度</vt:lpstr>
      <vt:lpstr>函數與函數的導數</vt:lpstr>
      <vt:lpstr>函數(function)</vt:lpstr>
      <vt:lpstr>PowerPoint 簡報</vt:lpstr>
      <vt:lpstr>PowerPoint 簡報</vt:lpstr>
      <vt:lpstr>PowerPoint 簡報</vt:lpstr>
      <vt:lpstr>斜率</vt:lpstr>
      <vt:lpstr>斜率的定義</vt:lpstr>
      <vt:lpstr>切線</vt:lpstr>
      <vt:lpstr>切線斜率?</vt:lpstr>
      <vt:lpstr>極限值與函數值不相等的例子</vt:lpstr>
      <vt:lpstr>PyTorch</vt:lpstr>
      <vt:lpstr>整數List轉成Tensor</vt:lpstr>
      <vt:lpstr>浮點數List轉成Tensor</vt:lpstr>
      <vt:lpstr>浮點數List轉成整數Tensor</vt:lpstr>
      <vt:lpstr>tensor.view</vt:lpstr>
      <vt:lpstr>Index -1 是甚麼?</vt:lpstr>
      <vt:lpstr>convert a numpy array to a tensor</vt:lpstr>
      <vt:lpstr>Converting a tensor to a numpy</vt:lpstr>
      <vt:lpstr>tolist()</vt:lpstr>
      <vt:lpstr>Practice: convert the following tensor to a tensor object with 5 row and 1 columns</vt:lpstr>
      <vt:lpstr>Index of a tensor</vt:lpstr>
      <vt:lpstr>PowerPoint 簡報</vt:lpstr>
      <vt:lpstr>Slice tensor_sample</vt:lpstr>
      <vt:lpstr>Note:</vt:lpstr>
      <vt:lpstr>Using variable to assign the value to the selected indexes</vt:lpstr>
      <vt:lpstr>PowerPoint 簡報</vt:lpstr>
      <vt:lpstr>計算tensor平均</vt:lpstr>
      <vt:lpstr>計算tensor標準差</vt:lpstr>
      <vt:lpstr>Tensor Addition</vt:lpstr>
      <vt:lpstr>PowerPoint 簡報</vt:lpstr>
      <vt:lpstr>Tensor scalar product</vt:lpstr>
      <vt:lpstr>Dot Product (內積)</vt:lpstr>
      <vt:lpstr>Practice</vt:lpstr>
      <vt:lpstr>Differentiation in PyTorch</vt:lpstr>
      <vt:lpstr>Derivatives</vt:lpstr>
      <vt:lpstr>設定函數 y = x**2</vt:lpstr>
      <vt:lpstr>微分</vt:lpstr>
      <vt:lpstr>more complicated function</vt:lpstr>
      <vt:lpstr>練習</vt:lpstr>
      <vt:lpstr>習題解答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深度學習數學基礎-1 向量、微分、PyThorch</dc:title>
  <dc:creator>Yi-Yuan Chiang</dc:creator>
  <cp:lastModifiedBy>Yi-Yuan Chiang</cp:lastModifiedBy>
  <cp:revision>51</cp:revision>
  <dcterms:created xsi:type="dcterms:W3CDTF">2022-02-21T01:03:06Z</dcterms:created>
  <dcterms:modified xsi:type="dcterms:W3CDTF">2022-02-21T08:13:20Z</dcterms:modified>
</cp:coreProperties>
</file>