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60" r:id="rId11"/>
    <p:sldId id="263" r:id="rId12"/>
    <p:sldId id="264" r:id="rId13"/>
    <p:sldId id="265" r:id="rId14"/>
    <p:sldId id="266" r:id="rId15"/>
    <p:sldId id="295" r:id="rId16"/>
    <p:sldId id="262" r:id="rId17"/>
    <p:sldId id="261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50AA-9B84-4103-A882-EB7206A555DF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67CB-C691-4C0D-B980-35D2F149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0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67CB-C691-4C0D-B980-35D2F14960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7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9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3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4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3B3D-2FEE-499F-B806-2DD533B80D62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9BA28-3254-4803-88A6-1A5A2D82B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6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finn/gps/tree/ss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sites.google.com/site/semisupervisedrl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resetfreegp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400" y="1312863"/>
            <a:ext cx="11341100" cy="2166937"/>
          </a:xfrm>
        </p:spPr>
        <p:txBody>
          <a:bodyPr>
            <a:normAutofit fontScale="90000"/>
          </a:bodyPr>
          <a:lstStyle/>
          <a:p>
            <a: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Generalizing Skills With Semi-Supervised Reinforcement Learning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5450" y="347980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Chelsea Finn, 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Tianhe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Yu, Justin Fu, Pieter </a:t>
            </a:r>
            <a:r>
              <a:rPr lang="en-US" altLang="zh-CN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Sergey Levine</a:t>
            </a:r>
          </a:p>
          <a:p>
            <a:pPr algn="l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† Berkeley AI Research (BAIR), University of California, Berkeley</a:t>
            </a:r>
          </a:p>
          <a:p>
            <a:pPr algn="l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‡ </a:t>
            </a:r>
            <a:r>
              <a:rPr lang="en-US" altLang="zh-C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cbfinn,tianhe.yu,justinfu,pabbeel,svlevine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}@berkeley.edu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3800" y="5646737"/>
            <a:ext cx="9309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Published as a conference paper at ICLR 2017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3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6" y="2057400"/>
            <a:ext cx="10098909" cy="2933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95600" y="812800"/>
            <a:ext cx="591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27400" y="749300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250" y="4293189"/>
            <a:ext cx="9690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obstacle navigation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navigate a point robot around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obstacle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 goal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2D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robot’s position and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velocity,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include the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height of the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obstacle 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height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labeled MDP : 0.2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unlabeled MDP : 0.5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1446344"/>
            <a:ext cx="3308350" cy="25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04" y="1449504"/>
            <a:ext cx="2609791" cy="25706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7400" y="749300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250" y="4293189"/>
            <a:ext cx="9690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/>
              <a:t>2-link reacher</a:t>
            </a:r>
            <a:r>
              <a:rPr lang="en-US" altLang="zh-CN" sz="2400" smtClean="0"/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end-effector of a two-link reacher to a specified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goal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robot’s joint angles, end-effector pose, and their timederivatives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labeled MDP : varies between 7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and 7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 </a:t>
            </a: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unlabeled MDP : varies between</a:t>
            </a:r>
            <a:r>
              <a:rPr lang="en-US" altLang="zh-CN" sz="2000" smtClean="0"/>
              <a:t> </a:t>
            </a:r>
            <a:r>
              <a:rPr lang="en-US" altLang="zh-CN" sz="2000"/>
              <a:t>7</a:t>
            </a:r>
            <a:r>
              <a:rPr lang="en-US" altLang="zh-CN" sz="2000" i="1"/>
              <a:t>× </a:t>
            </a:r>
            <a:r>
              <a:rPr lang="en-US" altLang="zh-CN" sz="2000"/>
              <a:t>10</a:t>
            </a:r>
            <a:r>
              <a:rPr lang="en-US" altLang="zh-CN" sz="2000" i="1"/>
              <a:t>-</a:t>
            </a:r>
            <a:r>
              <a:rPr lang="en-US" altLang="zh-CN" sz="2000"/>
              <a:t>9 </a:t>
            </a:r>
            <a:r>
              <a:rPr lang="en-US" altLang="zh-CN" sz="2000" smtClean="0"/>
              <a:t>and </a:t>
            </a:r>
            <a:r>
              <a:rPr lang="en-US" altLang="zh-CN" sz="2000"/>
              <a:t>7</a:t>
            </a:r>
            <a:r>
              <a:rPr lang="en-US" altLang="zh-CN" sz="2000" i="1"/>
              <a:t>× </a:t>
            </a:r>
            <a:r>
              <a:rPr lang="en-US" altLang="zh-CN" sz="2000"/>
              <a:t>103</a:t>
            </a:r>
            <a:r>
              <a:rPr lang="en-US" altLang="zh-CN" sz="2000" smtClean="0"/>
              <a:t> </a:t>
            </a:r>
            <a:br>
              <a:rPr lang="en-US" altLang="zh-CN" sz="2000" smtClean="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19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7400" y="749300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250" y="4293189"/>
            <a:ext cx="9690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b="1"/>
              <a:t>2-link reacher</a:t>
            </a:r>
            <a:r>
              <a:rPr lang="en-US" altLang="zh-CN" sz="2400" smtClean="0"/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as the 2-link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reacher, except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in this task, 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MDPs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involve a wide 2D range of target positions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: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robot’s joint angles, end-effector pose, and their timederivatives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64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80 RGB image of the environment 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856" y="1495528"/>
            <a:ext cx="4895643" cy="24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7400" y="749300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250" y="4293189"/>
            <a:ext cx="9690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400" b="1"/>
              <a:t>half-cheetah jump</a:t>
            </a:r>
            <a:r>
              <a:rPr lang="en-US" altLang="zh-CN" sz="2400" smtClean="0"/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a simulated 6-DOF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cheetah-like robot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to jump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over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wall, with 10% gravity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: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robot’s joint angles,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pose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their velocities, for a total 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dimension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20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/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wall height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labeled MDP : 0.2m</a:t>
            </a:r>
          </a:p>
          <a:p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unlabeled MDP : 0.5m</a:t>
            </a:r>
            <a:r>
              <a:rPr lang="en-US" altLang="zh-CN" sz="2000" smtClean="0"/>
              <a:t> </a:t>
            </a:r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zh-CN" altLang="en-US" sz="1200" smtClean="0"/>
          </a:p>
          <a:p>
            <a:r>
              <a:rPr lang="en-US" altLang="zh-CN" sz="1600" smtClean="0"/>
              <a:t/>
            </a:r>
            <a:br>
              <a:rPr lang="en-US" altLang="zh-CN" sz="1600" smtClean="0"/>
            </a:b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08" y="1551089"/>
            <a:ext cx="3841591" cy="24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8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7400" y="749300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350" y="1613489"/>
            <a:ext cx="96901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all tasks, the continuous action vector corresponds to the torques or forces applied to each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robot’s joints. For the first three tasks, reaching the goal position within 5 cm is considered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For the non-visual tasks, the policy was represented using a neural network with 2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40 units each. The vision task used 3 convolutional layers with 15 filters of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5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each, followed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the spatial feature point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transformation.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reward function architecture mirrored 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policy, but using a quadratic norm on the output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/>
              <a:t/>
            </a:r>
            <a:br>
              <a:rPr lang="en-US" altLang="zh-CN" sz="2400"/>
            </a:b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728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0800" y="2179796"/>
            <a:ext cx="949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RL policy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RL, trained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in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labeled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MDPs</a:t>
            </a:r>
          </a:p>
          <a:p>
            <a:endParaRPr lang="en-US" altLang="zh-CN" smtClean="0"/>
          </a:p>
          <a:p>
            <a:pPr marL="457200" indent="-457200">
              <a:buAutoNum type="arabicParenR" startAt="2"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regression :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policy learned using a reward function fitted with supervised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342900" indent="-342900">
              <a:buAutoNum type="arabicParenR" startAt="2"/>
            </a:pPr>
            <a:endParaRPr lang="en-US" altLang="zh-CN" smtClean="0"/>
          </a:p>
          <a:p>
            <a:pPr marL="457200" indent="-457200">
              <a:buAutoNum type="arabicParenR" startAt="3"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policy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oracle policy which can access the true reward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function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all scenarios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3800" y="776645"/>
            <a:ext cx="703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800" y="776645"/>
            <a:ext cx="703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9491" y="5657671"/>
            <a:ext cx="93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available at : </a:t>
            </a: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</a:t>
            </a:r>
            <a:r>
              <a:rPr lang="en-US" altLang="zh-CN" sz="240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cbfinn</a:t>
            </a: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CN" sz="240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gps</a:t>
            </a:r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/tree/</a:t>
            </a:r>
            <a:r>
              <a:rPr lang="en-US" altLang="zh-CN" sz="240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ssrl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 of the learned policies 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sites.google.com/site/</a:t>
            </a:r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semisupervisedrl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491" y="1361420"/>
            <a:ext cx="8795810" cy="40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9900" y="1562100"/>
            <a:ext cx="113919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Reset-Free Guided Policy Search: Efficient Deep 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Stochastic Initial States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4400" y="4025900"/>
            <a:ext cx="11277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Montgomery</a:t>
            </a:r>
            <a:r>
              <a:rPr lang="en-US" altLang="zh-CN" sz="32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Ajay,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Chelsea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Finn,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Pieter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Abbeel,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Sergey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Levine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3300" y="5664200"/>
            <a:ext cx="102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Robotics and Automation 2017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850" y="1092200"/>
            <a:ext cx="1027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proposed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new reinforcement learning algorithm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GPS) that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can train general-purpose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policies with minimal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engineering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allowing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fast, efficient learning in stochastic environments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810000"/>
            <a:ext cx="10274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PARER :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prior GPS methods, which require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consistent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 of initial states to which the system must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reset after each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episode, our approach can handle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states,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it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be used even when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resets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are impossible.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850" y="368300"/>
            <a:ext cx="102743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requires access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a reward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Such reward functions are often hard to measure in the real world, especially in domains such as robotics and dialog systems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4859650"/>
            <a:ext cx="1021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Ssrl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reward function can only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evaluated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a set of “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labeled” MDPs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agent must generalize its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to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wide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states it might encounter in a set of “unlabeled” MDPs, 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from both settings.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20" y="2049150"/>
            <a:ext cx="9028959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3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57" y="1386190"/>
            <a:ext cx="9514286" cy="48476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5257" y="585971"/>
            <a:ext cx="99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mirror descent guided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search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(MDGPS) algorithm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6" y="1485900"/>
            <a:ext cx="10771428" cy="4798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1450" y="685681"/>
            <a:ext cx="9334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MDGPS with Trajectory Aware Clustering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6" y="166134"/>
            <a:ext cx="9365614" cy="57877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75000" y="6108700"/>
            <a:ext cx="553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Fig. 1. Simulated comparisons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20" y="382895"/>
            <a:ext cx="11990980" cy="4595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02360" y="5448300"/>
            <a:ext cx="7988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Fig. 2. Learning from raw pixels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0" y="-12700"/>
            <a:ext cx="3446119" cy="6870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67300" y="2483535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3. PR2 tasks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19600" y="3781336"/>
            <a:ext cx="7531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recordings of the robot learning process and the final</a:t>
            </a:r>
            <a:b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http://sites.google.com/site/resetfreegps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05" y="178185"/>
            <a:ext cx="8814795" cy="57406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98800" y="6057781"/>
            <a:ext cx="6299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4. Real-world robotic results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6900" y="698500"/>
            <a:ext cx="111633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reinforcement learning approach </a:t>
            </a:r>
            <a:endParaRPr lang="en-US" altLang="zh-CN" sz="2400" smtClean="0"/>
          </a:p>
          <a:p>
            <a:pPr algn="ctr"/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paradigm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 a policy in the labeled MDPs and apply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directly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new MDPs from the same distribution 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 smtClean="0"/>
          </a:p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lternative approach(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zh-CN" sz="2400"/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 a reward function with supervised learning to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 from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agent’s observations to the reward labels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then use this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unlabeled settings.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srl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state distributions in the two sets of MDPs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different, a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approximator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the reward function in the labeled MDPs may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well to the unlabeled one, due to the domain shift. A more effective solution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would be to incorporate the unlabeled experience sampled from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learning the reward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6900" y="1155700"/>
            <a:ext cx="11163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prior experience in one domain to improve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performance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IRL 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reward functions from expert, human demonstrations, typically with the end goal of learning a policy that can succeed from states that are not in the set of demonstrations</a:t>
            </a:r>
          </a:p>
          <a:p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skill generalization (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S3G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use IRL to infer the reward function underlying a policy previously learned in a small set of labeled scenarios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using expert demonstrations.</a:t>
            </a:r>
            <a:r>
              <a:rPr lang="en-US" altLang="zh-CN" sz="2400"/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 an RL policy in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where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reward function is available, and then run an algorithm that resembles inverse reinforcement learning, to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learn a reward and a more general policy in the wider range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unlabeled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425470"/>
            <a:ext cx="112268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optimize an entropy-regularized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framework of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entropy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this framework helps to produce policies in the labeled MDP that are diverse, and therefore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suited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inferring reward functions that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effectively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unlabeled MDP. 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3200"/>
              <a:t> </a:t>
            </a:r>
            <a:br>
              <a:rPr lang="en-US" altLang="zh-CN" sz="3200"/>
            </a:br>
            <a:endParaRPr lang="en-US" altLang="zh-CN" sz="3200" smtClean="0"/>
          </a:p>
          <a:p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πRL, we generate a set of samples from πRL in L, which we denote as DπRL.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S3G is to use DπRL to find a policy that maximizes expected reward in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reward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not available.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837122"/>
            <a:ext cx="8244754" cy="9675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4318698"/>
            <a:ext cx="4585752" cy="10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1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425470"/>
            <a:ext cx="1122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learns a reward function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˜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parameters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optimizes a policy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unlabeled MDP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This consists of iteratively taking samples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Dπθ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policy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πθ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updating the reward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˜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updating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reward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imputed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˜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At the end of the procedure, we end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with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policy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πθ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optimized in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eward update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</a:t>
            </a:r>
            <a:r>
              <a:rPr lang="en-US" altLang="zh-CN" sz="3200"/>
              <a:t/>
            </a:r>
            <a:br>
              <a:rPr lang="en-US" altLang="zh-CN" sz="3200"/>
            </a:b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7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425470"/>
            <a:ext cx="11226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update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entropy regularized objective in Equation 1, it follows that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Dπ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RL are generated from the following maximum entropy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: 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/>
              <a:t/>
            </a:r>
            <a:br>
              <a:rPr lang="en-US" altLang="zh-CN" sz="3200"/>
            </a:br>
            <a:r>
              <a:rPr lang="el-GR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single trajectory sample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{s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,...,sT }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= ∑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 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st,at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reward optimization phase is to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log likelihood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agent’s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 experience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Dπ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RL under this exponential model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200"/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importance sampling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using samples to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partition function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/>
              <a:t/>
            </a:r>
            <a:br>
              <a:rPr lang="en-US" altLang="zh-CN" sz="3200"/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{Dπθ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Dπ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is the probability of sampling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 the policy it was generated from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099" y="2249844"/>
            <a:ext cx="6718043" cy="7775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257" y="4623168"/>
            <a:ext cx="9378885" cy="9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425470"/>
            <a:ext cx="11226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update 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goal with the policy is two-fold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policy that succeeds</a:t>
            </a:r>
            <a:b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MDPs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 ∈ U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/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must also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to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generate samples for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partition function in Equation 2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optimization objective is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entropy term as before: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uses mirror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descent guided policy search (MDGPS), a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sample-efficient policy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method suitable for training complex neural network policies that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validated on real-world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robots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82" y="3111500"/>
            <a:ext cx="7226236" cy="7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2300" y="425470"/>
            <a:ext cx="1122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2" y="1730596"/>
            <a:ext cx="11450668" cy="38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887</Words>
  <Application>Microsoft Office PowerPoint</Application>
  <PresentationFormat>宽屏</PresentationFormat>
  <Paragraphs>95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Times New Roman</vt:lpstr>
      <vt:lpstr>Office 主题</vt:lpstr>
      <vt:lpstr> Generalizing Skills With Semi-Supervised Reinforcement Learning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Generalizing Skills With Semi-Supervised Reinforcement Learning </dc:title>
  <dc:creator>Windows 用户</dc:creator>
  <cp:lastModifiedBy>Windows 用户</cp:lastModifiedBy>
  <cp:revision>167</cp:revision>
  <dcterms:created xsi:type="dcterms:W3CDTF">2017-08-16T07:03:59Z</dcterms:created>
  <dcterms:modified xsi:type="dcterms:W3CDTF">2017-09-01T10:42:02Z</dcterms:modified>
</cp:coreProperties>
</file>