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8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8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49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49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35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9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7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4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24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48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87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24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ites.google.com/site/visuomotorpolicy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6352" y="1610474"/>
            <a:ext cx="10644997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         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Training of Deep Visuomotor Policies</a:t>
            </a:r>
          </a:p>
          <a:p>
            <a:r>
              <a:rPr lang="en-US" altLang="zh-CN" dirty="0" smtClean="0"/>
              <a:t>                   Sergey Leviney                                                                            svlevine@eecs.berkeley.edu</a:t>
            </a:r>
          </a:p>
          <a:p>
            <a:r>
              <a:rPr lang="en-US" altLang="zh-CN" dirty="0" smtClean="0"/>
              <a:t>                   Chelsea Finny                                                                              cbfinn@eecs.berkeley.edu</a:t>
            </a:r>
          </a:p>
          <a:p>
            <a:r>
              <a:rPr lang="en-US" altLang="zh-CN" dirty="0" smtClean="0"/>
              <a:t>                   Trevor Darrell                                                                              trevor@eecs.berkeley.edu</a:t>
            </a:r>
          </a:p>
          <a:p>
            <a:r>
              <a:rPr lang="en-US" altLang="zh-CN" dirty="0" smtClean="0"/>
              <a:t>                   Pieter Abbeel                                                                              pabbeel@eecs.berkeley.edu</a:t>
            </a:r>
          </a:p>
          <a:p>
            <a:r>
              <a:rPr lang="en-US" altLang="zh-CN" dirty="0" smtClean="0"/>
              <a:t>                     Division of Computer Science University of California Berkeley, CA 94720-1776, USA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95" y="5660831"/>
            <a:ext cx="7914286" cy="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4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7148" y="508959"/>
            <a:ext cx="10705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Pre-training: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a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pretraining scheme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allows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effective policies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small number of iterations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29" y="1607318"/>
            <a:ext cx="3542857" cy="46095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80959" y="1607318"/>
            <a:ext cx="6323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Initial visual features: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pretrain the convolutional layers of our network by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predicting elements of xt that are not provided in the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observation ot, such as the positions of objects in the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scene.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first layer filters from the model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Szegedy et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al. (2014), which is trained on ImageNet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Deng et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al., 2009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classification.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Initial controllers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train the guiding trajectory distributions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pi(ut|xt) independently of the convolutional network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until the trajectories achieve a basic level of 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competence at the task, and then switch to full guided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policy search with end-to-end training of πθ(ut|ot)</a:t>
            </a:r>
          </a:p>
        </p:txBody>
      </p:sp>
    </p:spTree>
    <p:extLst>
      <p:ext uri="{BB962C8B-B14F-4D97-AF65-F5344CB8AC3E}">
        <p14:creationId xmlns:p14="http://schemas.microsoft.com/office/powerpoint/2010/main" val="14906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676" y="1180301"/>
            <a:ext cx="3388399" cy="39246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21433" y="621102"/>
            <a:ext cx="9946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alogrithm: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5964" y="5685905"/>
            <a:ext cx="986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supplementary video: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://sites.google.com/site/visuomotorpolicy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2" y="288094"/>
            <a:ext cx="5820221" cy="40693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72" y="4579657"/>
            <a:ext cx="7329586" cy="17807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84175" y="288094"/>
            <a:ext cx="5361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Feature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tracked by the policy during task execution for each of 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tasks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feature point is displayed in a different random color, with consistent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coloring across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images. The policy finds features on the target object and the robot gripper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arm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the bottle cap task, note that the policy correctly ignores the distractor bottle in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background, even though it was not present during training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813963" y="3466407"/>
            <a:ext cx="41480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points learned for each task. For each input image, the feature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 produced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policy are shown in blue, while the feature points of the pose prediction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are shown in red. The end-to-end trained policy tends to discover more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points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target object and the robot arm than the pose prediction network.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05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54" y="649176"/>
            <a:ext cx="9476190" cy="5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11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33" y="781381"/>
            <a:ext cx="9333333" cy="5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0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1519" y="532012"/>
            <a:ext cx="1088136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related works of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Sergey Leviney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CN" sz="2000" b="1" dirty="0" smtClean="0"/>
              <a:t>S</a:t>
            </a:r>
            <a:r>
              <a:rPr lang="en-US" altLang="zh-CN" sz="2000" b="1" dirty="0"/>
              <a:t>. Levine </a:t>
            </a:r>
            <a:r>
              <a:rPr lang="en-US" altLang="zh-CN" sz="2000" dirty="0"/>
              <a:t>and V. Koltun. </a:t>
            </a:r>
            <a:r>
              <a:rPr lang="en-US" altLang="zh-CN" sz="2000" b="1" dirty="0"/>
              <a:t>Guided policy search</a:t>
            </a:r>
            <a:r>
              <a:rPr lang="en-US" altLang="zh-CN" sz="2000" dirty="0"/>
              <a:t>. In </a:t>
            </a:r>
            <a:r>
              <a:rPr lang="en-US" altLang="zh-CN" sz="2000" i="1" dirty="0"/>
              <a:t>International Conference on </a:t>
            </a:r>
            <a:r>
              <a:rPr lang="en-US" altLang="zh-CN" sz="2000" i="1" dirty="0" smtClean="0"/>
              <a:t>Machine Learning </a:t>
            </a:r>
            <a:r>
              <a:rPr lang="en-US" altLang="zh-CN" sz="2000" i="1" dirty="0"/>
              <a:t>(</a:t>
            </a:r>
            <a:r>
              <a:rPr lang="en-US" altLang="zh-CN" sz="2000" b="1" i="1" dirty="0"/>
              <a:t>ICML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2013a.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2"/>
            </a:pPr>
            <a:r>
              <a:rPr lang="en-US" altLang="zh-CN" sz="2000" b="1" dirty="0" smtClean="0"/>
              <a:t>S</a:t>
            </a:r>
            <a:r>
              <a:rPr lang="en-US" altLang="zh-CN" sz="2000" b="1" dirty="0"/>
              <a:t>. Levine </a:t>
            </a:r>
            <a:r>
              <a:rPr lang="en-US" altLang="zh-CN" sz="2000" dirty="0"/>
              <a:t>and V. Koltun. </a:t>
            </a:r>
            <a:r>
              <a:rPr lang="en-US" altLang="zh-CN" sz="2000" b="1" dirty="0"/>
              <a:t>Variational policy search via trajectory optimization</a:t>
            </a:r>
            <a:r>
              <a:rPr lang="en-US" altLang="zh-CN" sz="2000" dirty="0"/>
              <a:t>. In </a:t>
            </a:r>
            <a:r>
              <a:rPr lang="en-US" altLang="zh-CN" sz="2000" i="1" dirty="0" smtClean="0"/>
              <a:t>Advances in </a:t>
            </a:r>
            <a:r>
              <a:rPr lang="en-US" altLang="zh-CN" sz="2000" i="1" dirty="0"/>
              <a:t>Neural Information Processing Systems (</a:t>
            </a:r>
            <a:r>
              <a:rPr lang="en-US" altLang="zh-CN" sz="2000" b="1" i="1" dirty="0"/>
              <a:t>NIPS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2013b.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r>
              <a:rPr lang="en-US" altLang="zh-CN" sz="2000" b="1" dirty="0" smtClean="0"/>
              <a:t>3.    S</a:t>
            </a:r>
            <a:r>
              <a:rPr lang="en-US" altLang="zh-CN" sz="2000" b="1" dirty="0"/>
              <a:t>. Levine </a:t>
            </a:r>
            <a:r>
              <a:rPr lang="en-US" altLang="zh-CN" sz="2000" dirty="0"/>
              <a:t>and V. Koltun. </a:t>
            </a:r>
            <a:r>
              <a:rPr lang="en-US" altLang="zh-CN" sz="2000" b="1" dirty="0"/>
              <a:t>Learning complex neural network policies with trajectory </a:t>
            </a:r>
            <a:r>
              <a:rPr lang="en-US" altLang="zh-CN" sz="2000" b="1" dirty="0" smtClean="0"/>
              <a:t>   </a:t>
            </a:r>
          </a:p>
          <a:p>
            <a:r>
              <a:rPr lang="en-US" altLang="zh-CN" sz="2000" b="1" dirty="0" smtClean="0"/>
              <a:t>       optimization</a:t>
            </a:r>
            <a:r>
              <a:rPr lang="en-US" altLang="zh-CN" sz="2000" dirty="0"/>
              <a:t>. In </a:t>
            </a:r>
            <a:r>
              <a:rPr lang="en-US" altLang="zh-CN" sz="2000" i="1" dirty="0"/>
              <a:t>International Conference on Machine Learning (</a:t>
            </a:r>
            <a:r>
              <a:rPr lang="en-US" altLang="zh-CN" sz="2000" b="1" i="1" dirty="0"/>
              <a:t>ICML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2014.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</a:p>
          <a:p>
            <a:endParaRPr lang="en-US" altLang="zh-CN" sz="2000" b="1" dirty="0"/>
          </a:p>
          <a:p>
            <a:pPr marL="457200" indent="-457200">
              <a:buAutoNum type="arabicPeriod" startAt="4"/>
            </a:pPr>
            <a:r>
              <a:rPr lang="en-US" altLang="zh-CN" sz="2000" b="1" dirty="0" smtClean="0"/>
              <a:t>S</a:t>
            </a:r>
            <a:r>
              <a:rPr lang="en-US" altLang="zh-CN" sz="2000" b="1" dirty="0"/>
              <a:t>. Levine </a:t>
            </a:r>
            <a:r>
              <a:rPr lang="en-US" altLang="zh-CN" sz="2000" dirty="0"/>
              <a:t>and P. Abbeel. </a:t>
            </a:r>
            <a:r>
              <a:rPr lang="en-US" altLang="zh-CN" sz="2000" b="1" dirty="0"/>
              <a:t>Learning neural network policies with guided policy search </a:t>
            </a:r>
            <a:r>
              <a:rPr lang="en-US" altLang="zh-CN" sz="2000" b="1" dirty="0" smtClean="0"/>
              <a:t>under unknown </a:t>
            </a:r>
            <a:r>
              <a:rPr lang="en-US" altLang="zh-CN" sz="2000" b="1" dirty="0"/>
              <a:t>dynamics</a:t>
            </a:r>
            <a:r>
              <a:rPr lang="en-US" altLang="zh-CN" sz="2000" dirty="0"/>
              <a:t>. In </a:t>
            </a:r>
            <a:r>
              <a:rPr lang="en-US" altLang="zh-CN" sz="2000" i="1" dirty="0"/>
              <a:t>Advances in Neural Information Processing Systems (</a:t>
            </a:r>
            <a:r>
              <a:rPr lang="en-US" altLang="zh-CN" sz="2000" b="1" i="1" dirty="0"/>
              <a:t>NIPS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2014.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457200" indent="-457200">
              <a:buAutoNum type="arabicPeriod" startAt="5"/>
            </a:pPr>
            <a:r>
              <a:rPr lang="en-US" altLang="zh-CN" sz="2000" b="1" dirty="0" smtClean="0"/>
              <a:t>S</a:t>
            </a:r>
            <a:r>
              <a:rPr lang="en-US" altLang="zh-CN" sz="2000" b="1" dirty="0"/>
              <a:t>. Levine</a:t>
            </a:r>
            <a:r>
              <a:rPr lang="en-US" altLang="zh-CN" sz="2000" dirty="0"/>
              <a:t>, N. Wagener, and P. Abbeel. </a:t>
            </a:r>
            <a:r>
              <a:rPr lang="en-US" altLang="zh-CN" sz="2000" b="1" dirty="0"/>
              <a:t>Learning contact-rich manipulation skills 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with guided policy </a:t>
            </a:r>
            <a:r>
              <a:rPr lang="en-US" altLang="zh-CN" sz="2000" b="1" dirty="0"/>
              <a:t>search</a:t>
            </a:r>
            <a:r>
              <a:rPr lang="en-US" altLang="zh-CN" sz="2000" dirty="0"/>
              <a:t>. In </a:t>
            </a:r>
            <a:r>
              <a:rPr lang="en-US" altLang="zh-CN" sz="2000" i="1" dirty="0"/>
              <a:t>International Conference on Robotics and </a:t>
            </a:r>
            <a:r>
              <a:rPr lang="en-US" altLang="zh-CN" sz="2000" i="1" dirty="0" smtClean="0"/>
              <a:t>  </a:t>
            </a:r>
          </a:p>
          <a:p>
            <a:r>
              <a:rPr lang="en-US" altLang="zh-CN" sz="2000" i="1" dirty="0" smtClean="0"/>
              <a:t>        Automation </a:t>
            </a:r>
            <a:r>
              <a:rPr lang="en-US" altLang="zh-CN" sz="2000" i="1" dirty="0"/>
              <a:t>(</a:t>
            </a:r>
            <a:r>
              <a:rPr lang="en-US" altLang="zh-CN" sz="2000" b="1" i="1" dirty="0"/>
              <a:t>ICRA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2015.</a:t>
            </a:r>
            <a:r>
              <a:rPr lang="en-US" altLang="zh-CN" sz="2000" dirty="0"/>
              <a:t>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5288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64770" y="473822"/>
            <a:ext cx="1088136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related works by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Sergey Leviney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1: this paper that introduced the Guided policy search (GPS) alogrithm.The policy search is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model-free, it is guided by a model-based DDP alogrithm, which generate the guided samples.</a:t>
            </a: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2: this paper introduced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Variational Guided Policy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alogrithm based on trajectory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optimization.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this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 guided policy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alogrithm based on trajectory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optimization.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4: this paper introduced a method to fit the system dynamics with the trajectory’s samples, so that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in the GPS alogrithm, the guided DDP alogrithm can work model-free.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5: the alogrithm above are all execute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robotic manipulation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tasks. This paper introduced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several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 to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guided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alogrithm in paper 4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it more practical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for robotic applications, and successfully run on a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robot.</a:t>
            </a:r>
          </a:p>
        </p:txBody>
      </p:sp>
    </p:spTree>
    <p:extLst>
      <p:ext uri="{BB962C8B-B14F-4D97-AF65-F5344CB8AC3E}">
        <p14:creationId xmlns:p14="http://schemas.microsoft.com/office/powerpoint/2010/main" val="245120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0497" y="879896"/>
            <a:ext cx="10644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  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10882" y="879896"/>
            <a:ext cx="105846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TO END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using deep neural networks to map image pixels and joint angles to motor torques</a:t>
            </a: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paper’s contribution: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guided policy search algorithm for sensorimotor deep learning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novel CNN architecture designed for robotic control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2593654"/>
            <a:ext cx="10644997" cy="28805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0497" y="5745192"/>
            <a:ext cx="10524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 control: 20Hz, images: 240x240, robot joint torques: 7 DoF arm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85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271" y="391801"/>
            <a:ext cx="6980952" cy="6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5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92038" y="595223"/>
            <a:ext cx="9929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architecture:    </a:t>
            </a:r>
            <a:r>
              <a:rPr lang="el-GR" altLang="zh-CN" sz="2400" b="0" i="1" dirty="0" smtClean="0">
                <a:solidFill>
                  <a:srgbClr val="000000"/>
                </a:solidFill>
                <a:effectLst/>
                <a:latin typeface="CMMI10"/>
              </a:rPr>
              <a:t>π</a:t>
            </a:r>
            <a:r>
              <a:rPr lang="el-GR" altLang="zh-CN" sz="1400" b="0" i="1" dirty="0" smtClean="0">
                <a:solidFill>
                  <a:srgbClr val="000000"/>
                </a:solidFill>
                <a:effectLst/>
                <a:latin typeface="CMMI8"/>
              </a:rPr>
              <a:t>θ</a:t>
            </a:r>
            <a:r>
              <a:rPr lang="el-GR" altLang="zh-CN" sz="2400" b="0" i="0" dirty="0" smtClean="0">
                <a:solidFill>
                  <a:srgbClr val="000000"/>
                </a:solidFill>
                <a:effectLst/>
                <a:latin typeface="CMR10"/>
              </a:rPr>
              <a:t>(</a:t>
            </a:r>
            <a:r>
              <a:rPr lang="en-US" altLang="zh-CN" sz="2400" b="1" i="0" dirty="0" smtClean="0">
                <a:solidFill>
                  <a:srgbClr val="000000"/>
                </a:solidFill>
                <a:effectLst/>
                <a:latin typeface="CMBX10"/>
              </a:rPr>
              <a:t>u</a:t>
            </a:r>
            <a:r>
              <a:rPr lang="en-US" altLang="zh-CN" sz="1400" b="0" i="1" dirty="0" smtClean="0">
                <a:solidFill>
                  <a:srgbClr val="000000"/>
                </a:solidFill>
                <a:effectLst/>
                <a:latin typeface="CMMI8"/>
              </a:rPr>
              <a:t>t</a:t>
            </a:r>
            <a:r>
              <a:rPr lang="en-US" altLang="zh-CN" sz="2400" i="1" dirty="0">
                <a:solidFill>
                  <a:srgbClr val="000000"/>
                </a:solidFill>
                <a:latin typeface="CMSY10"/>
              </a:rPr>
              <a:t>|</a:t>
            </a:r>
            <a:r>
              <a:rPr lang="en-US" altLang="zh-CN" sz="2400" b="1" i="0" dirty="0" smtClean="0">
                <a:solidFill>
                  <a:srgbClr val="000000"/>
                </a:solidFill>
                <a:effectLst/>
                <a:latin typeface="CMBX10"/>
              </a:rPr>
              <a:t>o</a:t>
            </a:r>
            <a:r>
              <a:rPr lang="en-US" altLang="zh-CN" sz="1400" b="0" i="1" dirty="0" smtClean="0">
                <a:solidFill>
                  <a:srgbClr val="000000"/>
                </a:solidFill>
                <a:effectLst/>
                <a:latin typeface="CMMI8"/>
              </a:rPr>
              <a:t>t</a:t>
            </a:r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CMR10"/>
              </a:rPr>
              <a:t>)</a:t>
            </a:r>
            <a:r>
              <a:rPr lang="en-US" altLang="zh-CN" sz="2400" dirty="0" smtClean="0"/>
              <a:t> 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18" y="1365393"/>
            <a:ext cx="10886985" cy="38901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2320" y="5564038"/>
            <a:ext cx="10869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has 7 layers and around 92000 parameters,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which 86,000 are in the convolutional layers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0883" y="698740"/>
            <a:ext cx="1046384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spatial softmax and an expected position layer in policy network:</a:t>
            </a: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acij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max(0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zcij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each channel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each pixel coordinate 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i; 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xij, yij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image-space position of the point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the response map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the layer: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convert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pixel-wise representations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convolutional layers to spatial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representations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manipulated by the fully connected layers into 3D positions or motor torques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lateral inhibition, which suppresses low, erroneous activations,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keeping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activations that are more likely to be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policy more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to distractors, providing generalization to novel visual variation.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83" y="1944561"/>
            <a:ext cx="2855343" cy="4478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83" y="2457535"/>
            <a:ext cx="4756773" cy="3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3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6378" y="483081"/>
            <a:ext cx="10386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policy search algorithm: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GPS algorithm separates the problem into separate phases: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Supervised learning phases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Trajectory learning phases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8" y="2410502"/>
            <a:ext cx="3400000" cy="22095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46452" y="1868076"/>
            <a:ext cx="58659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i: different initial state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Pi: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(ut | xt), the guiding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</a:t>
            </a:r>
          </a:p>
          <a:p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πθ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πθ(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 | ot),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eep visuomotor policie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supervised learning phases: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the trajectories generated by all Pi to training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the global policy 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πθ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fit the guiding distributions Pi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trajectory learning phases: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(ut | xt) is learned local learned local time-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varying linear-Gaussian controller for initial state xi ,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it is optimized with a variant of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linear-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quadratic-Gaussian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 (iLQG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a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variant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DDP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(Differential dynamic programming)</a:t>
            </a:r>
          </a:p>
        </p:txBody>
      </p:sp>
    </p:spTree>
    <p:extLst>
      <p:ext uri="{BB962C8B-B14F-4D97-AF65-F5344CB8AC3E}">
        <p14:creationId xmlns:p14="http://schemas.microsoft.com/office/powerpoint/2010/main" val="406589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0087" y="142877"/>
            <a:ext cx="107485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policy search algorithm optimization: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training, the guiding distributions Pi need the state xt and the system dynamics p(xt+1|xt, ut) since the DDP is a model-based method, but the GPS method is model-free, so the algorithm use the trajectories to fit the system dynamics while training the policy: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43" y="2302451"/>
            <a:ext cx="3661552" cy="38861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635" y="2306134"/>
            <a:ext cx="7190476" cy="4380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32796" y="1902341"/>
            <a:ext cx="718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is a constrained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006" y="2699506"/>
            <a:ext cx="7671735" cy="13835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596" y="4022010"/>
            <a:ext cx="4523809" cy="9523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7442" y="5040714"/>
            <a:ext cx="5445854" cy="164999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0945" y="1468281"/>
            <a:ext cx="8228571" cy="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3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783</Words>
  <Application>Microsoft Office PowerPoint</Application>
  <PresentationFormat>宽屏</PresentationFormat>
  <Paragraphs>91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CMBX10</vt:lpstr>
      <vt:lpstr>CMMI10</vt:lpstr>
      <vt:lpstr>CMMI8</vt:lpstr>
      <vt:lpstr>CMR10</vt:lpstr>
      <vt:lpstr>CMSY10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72</cp:revision>
  <dcterms:created xsi:type="dcterms:W3CDTF">2017-12-19T01:00:12Z</dcterms:created>
  <dcterms:modified xsi:type="dcterms:W3CDTF">2017-12-20T01:20:36Z</dcterms:modified>
</cp:coreProperties>
</file>