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39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45154-4C3F-4C04-A10B-190F5E38AD72}" type="datetimeFigureOut">
              <a:rPr lang="zh-CN" altLang="en-US" smtClean="0"/>
              <a:t>2017/12/19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F6D57-E788-432E-8670-FF22EACD7A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8828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45154-4C3F-4C04-A10B-190F5E38AD72}" type="datetimeFigureOut">
              <a:rPr lang="zh-CN" altLang="en-US" smtClean="0"/>
              <a:t>2017/12/19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F6D57-E788-432E-8670-FF22EACD7A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6080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45154-4C3F-4C04-A10B-190F5E38AD72}" type="datetimeFigureOut">
              <a:rPr lang="zh-CN" altLang="en-US" smtClean="0"/>
              <a:t>2017/12/19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F6D57-E788-432E-8670-FF22EACD7A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9492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45154-4C3F-4C04-A10B-190F5E38AD72}" type="datetimeFigureOut">
              <a:rPr lang="zh-CN" altLang="en-US" smtClean="0"/>
              <a:t>2017/12/19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F6D57-E788-432E-8670-FF22EACD7A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2493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45154-4C3F-4C04-A10B-190F5E38AD72}" type="datetimeFigureOut">
              <a:rPr lang="zh-CN" altLang="en-US" smtClean="0"/>
              <a:t>2017/12/19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F6D57-E788-432E-8670-FF22EACD7A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5354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45154-4C3F-4C04-A10B-190F5E38AD72}" type="datetimeFigureOut">
              <a:rPr lang="zh-CN" altLang="en-US" smtClean="0"/>
              <a:t>2017/12/19 Tuesday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F6D57-E788-432E-8670-FF22EACD7A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0395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45154-4C3F-4C04-A10B-190F5E38AD72}" type="datetimeFigureOut">
              <a:rPr lang="zh-CN" altLang="en-US" smtClean="0"/>
              <a:t>2017/12/19 Tuesday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F6D57-E788-432E-8670-FF22EACD7A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2673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45154-4C3F-4C04-A10B-190F5E38AD72}" type="datetimeFigureOut">
              <a:rPr lang="zh-CN" altLang="en-US" smtClean="0"/>
              <a:t>2017/12/19 Tuesday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F6D57-E788-432E-8670-FF22EACD7A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3644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45154-4C3F-4C04-A10B-190F5E38AD72}" type="datetimeFigureOut">
              <a:rPr lang="zh-CN" altLang="en-US" smtClean="0"/>
              <a:t>2017/12/19 Tuesday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F6D57-E788-432E-8670-FF22EACD7A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6242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45154-4C3F-4C04-A10B-190F5E38AD72}" type="datetimeFigureOut">
              <a:rPr lang="zh-CN" altLang="en-US" smtClean="0"/>
              <a:t>2017/12/19 Tuesday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F6D57-E788-432E-8670-FF22EACD7A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7486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45154-4C3F-4C04-A10B-190F5E38AD72}" type="datetimeFigureOut">
              <a:rPr lang="zh-CN" altLang="en-US" smtClean="0"/>
              <a:t>2017/12/19 Tuesday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F6D57-E788-432E-8670-FF22EACD7A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9874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845154-4C3F-4C04-A10B-190F5E38AD72}" type="datetimeFigureOut">
              <a:rPr lang="zh-CN" altLang="en-US" smtClean="0"/>
              <a:t>2017/12/19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1F6D57-E788-432E-8670-FF22EACD7A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0242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ites.google.com/site/visuomotorpolicy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976352" y="1610474"/>
            <a:ext cx="10644997" cy="19697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                   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End-to-End Training of Deep Visuomotor Policies</a:t>
            </a:r>
          </a:p>
          <a:p>
            <a:r>
              <a:rPr lang="en-US" altLang="zh-CN" dirty="0" smtClean="0"/>
              <a:t>                   Sergey Leviney                                                                            svlevine@eecs.berkeley.edu</a:t>
            </a:r>
          </a:p>
          <a:p>
            <a:r>
              <a:rPr lang="en-US" altLang="zh-CN" dirty="0" smtClean="0"/>
              <a:t>                   Chelsea Finny                                                                              cbfinn@eecs.berkeley.edu</a:t>
            </a:r>
          </a:p>
          <a:p>
            <a:r>
              <a:rPr lang="en-US" altLang="zh-CN" dirty="0" smtClean="0"/>
              <a:t>                   Trevor Darrell                                                                              trevor@eecs.berkeley.edu</a:t>
            </a:r>
          </a:p>
          <a:p>
            <a:r>
              <a:rPr lang="en-US" altLang="zh-CN" dirty="0" smtClean="0"/>
              <a:t>                   Pieter Abbeel                                                                              pabbeel@eecs.berkeley.edu</a:t>
            </a:r>
          </a:p>
          <a:p>
            <a:r>
              <a:rPr lang="en-US" altLang="zh-CN" smtClean="0"/>
              <a:t>                     Division </a:t>
            </a:r>
            <a:r>
              <a:rPr lang="en-US" altLang="zh-CN" dirty="0" smtClean="0"/>
              <a:t>of Computer Science University of California Berkeley, CA 94720-1776, USA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3795" y="5660831"/>
            <a:ext cx="7914286" cy="5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2461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872" y="288094"/>
            <a:ext cx="5820221" cy="406936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872" y="4579657"/>
            <a:ext cx="7329586" cy="178078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384175" y="288094"/>
            <a:ext cx="536170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Feature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points tracked by the policy during task execution for each of the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four tasks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Each feature point is displayed in a different random color, with consistent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coloring across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images. The policy finds features on the target object and the robot gripper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arm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In the bottle cap task, note that the policy correctly ignores the distractor bottle in</a:t>
            </a:r>
            <a:b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background, even though it was not present during training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7813963" y="3466407"/>
            <a:ext cx="414805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points learned for each task. For each input image, the feature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points produced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the policy are shown in blue, while the feature points of the pose prediction</a:t>
            </a:r>
            <a:b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 are shown in red. The end-to-end trained policy tends to discover more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feature points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the target object and the robot arm than the pose prediction network.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01052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750497" y="879896"/>
            <a:ext cx="106449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            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810882" y="879896"/>
            <a:ext cx="10584612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END TO END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using deep neural networks to map image pixels and joint angles to motor torques</a:t>
            </a:r>
          </a:p>
          <a:p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paper’s contribution:</a:t>
            </a:r>
          </a:p>
          <a:p>
            <a:pPr marL="457200" indent="-457200">
              <a:buAutoNum type="arabicPeriod"/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Developing a guided policy search algorithm for sensorimotor deep learning</a:t>
            </a:r>
          </a:p>
          <a:p>
            <a:pPr marL="457200" indent="-457200">
              <a:buAutoNum type="arabicPeriod"/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Developing a novel CNN architecture designed for robotic control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475" y="2593654"/>
            <a:ext cx="10644997" cy="2880538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750497" y="5745192"/>
            <a:ext cx="105242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Robot control: 20Hz, images: 240x240, robot joint torques: 7 DoF arm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5851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8271" y="391801"/>
            <a:ext cx="6980952" cy="60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853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992038" y="595223"/>
            <a:ext cx="99290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Policy architecture:    </a:t>
            </a:r>
            <a:r>
              <a:rPr lang="el-GR" altLang="zh-CN" sz="2400" b="0" i="1" dirty="0" smtClean="0">
                <a:solidFill>
                  <a:srgbClr val="000000"/>
                </a:solidFill>
                <a:effectLst/>
                <a:latin typeface="CMMI10"/>
              </a:rPr>
              <a:t>π</a:t>
            </a:r>
            <a:r>
              <a:rPr lang="el-GR" altLang="zh-CN" sz="1400" b="0" i="1" dirty="0" smtClean="0">
                <a:solidFill>
                  <a:srgbClr val="000000"/>
                </a:solidFill>
                <a:effectLst/>
                <a:latin typeface="CMMI8"/>
              </a:rPr>
              <a:t>θ</a:t>
            </a:r>
            <a:r>
              <a:rPr lang="el-GR" altLang="zh-CN" sz="2400" b="0" i="0" dirty="0" smtClean="0">
                <a:solidFill>
                  <a:srgbClr val="000000"/>
                </a:solidFill>
                <a:effectLst/>
                <a:latin typeface="CMR10"/>
              </a:rPr>
              <a:t>(</a:t>
            </a:r>
            <a:r>
              <a:rPr lang="en-US" altLang="zh-CN" sz="2400" b="1" i="0" dirty="0" smtClean="0">
                <a:solidFill>
                  <a:srgbClr val="000000"/>
                </a:solidFill>
                <a:effectLst/>
                <a:latin typeface="CMBX10"/>
              </a:rPr>
              <a:t>u</a:t>
            </a:r>
            <a:r>
              <a:rPr lang="en-US" altLang="zh-CN" sz="1400" b="0" i="1" dirty="0" smtClean="0">
                <a:solidFill>
                  <a:srgbClr val="000000"/>
                </a:solidFill>
                <a:effectLst/>
                <a:latin typeface="CMMI8"/>
              </a:rPr>
              <a:t>t</a:t>
            </a:r>
            <a:r>
              <a:rPr lang="en-US" altLang="zh-CN" sz="2400" i="1" dirty="0">
                <a:solidFill>
                  <a:srgbClr val="000000"/>
                </a:solidFill>
                <a:latin typeface="CMSY10"/>
              </a:rPr>
              <a:t>|</a:t>
            </a:r>
            <a:r>
              <a:rPr lang="en-US" altLang="zh-CN" sz="2400" b="1" i="0" dirty="0" smtClean="0">
                <a:solidFill>
                  <a:srgbClr val="000000"/>
                </a:solidFill>
                <a:effectLst/>
                <a:latin typeface="CMBX10"/>
              </a:rPr>
              <a:t>o</a:t>
            </a:r>
            <a:r>
              <a:rPr lang="en-US" altLang="zh-CN" sz="1400" b="0" i="1" dirty="0" smtClean="0">
                <a:solidFill>
                  <a:srgbClr val="000000"/>
                </a:solidFill>
                <a:effectLst/>
                <a:latin typeface="CMMI8"/>
              </a:rPr>
              <a:t>t</a:t>
            </a:r>
            <a:r>
              <a:rPr lang="en-US" altLang="zh-CN" sz="2400" b="0" i="0" dirty="0" smtClean="0">
                <a:solidFill>
                  <a:srgbClr val="000000"/>
                </a:solidFill>
                <a:effectLst/>
                <a:latin typeface="CMR10"/>
              </a:rPr>
              <a:t>)</a:t>
            </a:r>
            <a:r>
              <a:rPr lang="en-US" altLang="zh-CN" sz="2400" dirty="0" smtClean="0"/>
              <a:t> </a:t>
            </a:r>
            <a:endParaRPr lang="en-US" altLang="zh-C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618" y="1365393"/>
            <a:ext cx="10886985" cy="3890139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42320" y="5564038"/>
            <a:ext cx="108692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network has 7 layers and around 92000 parameters,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which 86,000 are in the convolutional layers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687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810883" y="698740"/>
            <a:ext cx="10463842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spatial softmax and an expected position layer in policy network:</a:t>
            </a:r>
          </a:p>
          <a:p>
            <a:endParaRPr lang="en-US" altLang="zh-C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acij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max(0</a:t>
            </a:r>
            <a: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zcij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for each channel 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each pixel coordinate (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i; j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(</a:t>
            </a:r>
            <a: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xij, yij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is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image-space position of the point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in the response map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effect of the layer:</a:t>
            </a:r>
          </a:p>
          <a:p>
            <a:pPr marL="457200" indent="-457200">
              <a:buAutoNum type="arabicPeriod"/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serve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convert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pixel-wise representations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convolutional layers to spatial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coordinate representations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which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 be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manipulated by the fully connected layers into 3D positions or motor torques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>
              <a:buAutoNum type="arabicPeriod"/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lateral inhibition, which suppresses low, erroneous activations,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only keeping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strong activations that are more likely to be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accurate.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makes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policy more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robust to distractors, providing generalization to novel visual variation.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/>
              <a:t/>
            </a:r>
            <a:br>
              <a:rPr lang="en-US" altLang="zh-CN" sz="2000" dirty="0" smtClean="0"/>
            </a:b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883" y="1944561"/>
            <a:ext cx="2855343" cy="44789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883" y="2457535"/>
            <a:ext cx="4756773" cy="34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334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76378" y="483081"/>
            <a:ext cx="103862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Guided policy search algorithm:</a:t>
            </a:r>
          </a:p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GPS algorithm separates the problem into separate phases:</a:t>
            </a:r>
          </a:p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Supervised learning phases</a:t>
            </a:r>
          </a:p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Trajectory learning phases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378" y="2410502"/>
            <a:ext cx="3400000" cy="2209524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046452" y="1868076"/>
            <a:ext cx="586596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i: different initial state</a:t>
            </a:r>
          </a:p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Pi:  </a:t>
            </a:r>
            <a: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(ut | xt), the guiding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trajectory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distributions</a:t>
            </a:r>
          </a:p>
          <a:p>
            <a:r>
              <a:rPr lang="el-GR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πθ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l-GR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πθ(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ut | ot), the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eep visuomotor policie</a:t>
            </a:r>
          </a:p>
          <a:p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supervised learning phases: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the trajectories generated by all Pi to training 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the global policy </a:t>
            </a:r>
            <a:r>
              <a:rPr lang="el-GR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πθ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to fit the guiding distributions Pi</a:t>
            </a:r>
          </a:p>
          <a:p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trajectory learning phases:</a:t>
            </a:r>
          </a:p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(ut | xt) is learned local learned local time-   </a:t>
            </a:r>
          </a:p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varying linear-Gaussian controller for initial state xi ,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it is optimized with a variant of the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iterative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linear- </a:t>
            </a:r>
          </a:p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quadratic-Gaussian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regulator (iLQG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is a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</a:p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variant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DDP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(Differential dynamic programming)</a:t>
            </a:r>
          </a:p>
        </p:txBody>
      </p:sp>
    </p:spTree>
    <p:extLst>
      <p:ext uri="{BB962C8B-B14F-4D97-AF65-F5344CB8AC3E}">
        <p14:creationId xmlns:p14="http://schemas.microsoft.com/office/powerpoint/2010/main" val="4065899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70087" y="142877"/>
            <a:ext cx="1074851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Guided policy search algorithm optimization:</a:t>
            </a:r>
          </a:p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When training, the guiding distributions Pi need the state xt and the system dynamics p(xt+1|xt, ut) since the DDP is a model-based method, but the GPS method is model-free, so the algorithm use the trajectories to fit the system dynamics while training the policy: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454" y="1979527"/>
            <a:ext cx="3661552" cy="388618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6635" y="2306134"/>
            <a:ext cx="7190476" cy="43809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332796" y="1902341"/>
            <a:ext cx="718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object is a constrained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6006" y="2699506"/>
            <a:ext cx="7671735" cy="138356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69596" y="4022010"/>
            <a:ext cx="4523809" cy="952381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77442" y="5040714"/>
            <a:ext cx="5445854" cy="1649999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60945" y="1468281"/>
            <a:ext cx="8228571" cy="4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837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97148" y="508959"/>
            <a:ext cx="107053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Pre-training: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introduce a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pretraining scheme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allows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 effective policies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 a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relatively small number of iterations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729" y="1607318"/>
            <a:ext cx="3542857" cy="4609524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080959" y="1607318"/>
            <a:ext cx="632316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Initial visual features: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pretrain the convolutional layers of our network by  </a:t>
            </a:r>
          </a:p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predicting elements of xt that are not provided in the </a:t>
            </a:r>
          </a:p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observation ot, such as the positions of objects in the  </a:t>
            </a:r>
          </a:p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scene.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initialize the first layer filters from the model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</a:p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Szegedy et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al. (2014), which is trained on ImageNet 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(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Deng et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al., 2009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classification.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Initial controllers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initially train the guiding trajectory distributions </a:t>
            </a:r>
          </a:p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pi(ut|xt) independently of the convolutional network </a:t>
            </a:r>
          </a:p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until the trajectories achieve a basic level of    </a:t>
            </a:r>
          </a:p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competence at the task, and then switch to full guided </a:t>
            </a:r>
          </a:p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policy search with end-to-end training of πθ(ut|ot)</a:t>
            </a:r>
          </a:p>
        </p:txBody>
      </p:sp>
    </p:spTree>
    <p:extLst>
      <p:ext uri="{BB962C8B-B14F-4D97-AF65-F5344CB8AC3E}">
        <p14:creationId xmlns:p14="http://schemas.microsoft.com/office/powerpoint/2010/main" val="149065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4676" y="1180301"/>
            <a:ext cx="3388399" cy="3924693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121433" y="621102"/>
            <a:ext cx="99462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whole alogrithm: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55964" y="5685905"/>
            <a:ext cx="98672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supplementary video: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://sites.google.com/site/visuomotorpolicy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 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707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593</Words>
  <Application>Microsoft Office PowerPoint</Application>
  <PresentationFormat>宽屏</PresentationFormat>
  <Paragraphs>63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1" baseType="lpstr">
      <vt:lpstr>CMBX10</vt:lpstr>
      <vt:lpstr>CMMI10</vt:lpstr>
      <vt:lpstr>CMMI8</vt:lpstr>
      <vt:lpstr>CMR10</vt:lpstr>
      <vt:lpstr>CMSY10</vt:lpstr>
      <vt:lpstr>宋体</vt:lpstr>
      <vt:lpstr>Arial</vt:lpstr>
      <vt:lpstr>Calibri</vt:lpstr>
      <vt:lpstr>Calibri Light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47</cp:revision>
  <dcterms:created xsi:type="dcterms:W3CDTF">2017-12-19T01:00:12Z</dcterms:created>
  <dcterms:modified xsi:type="dcterms:W3CDTF">2017-12-19T03:18:14Z</dcterms:modified>
</cp:coreProperties>
</file>