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9" r:id="rId4"/>
    <p:sldId id="257" r:id="rId5"/>
    <p:sldId id="259" r:id="rId6"/>
    <p:sldId id="258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3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45154-4C3F-4C04-A10B-190F5E38AD72}" type="datetimeFigureOut">
              <a:rPr lang="zh-CN" altLang="en-US" smtClean="0"/>
              <a:t>2017/12/22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F6D57-E788-432E-8670-FF22EACD7A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8828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45154-4C3F-4C04-A10B-190F5E38AD72}" type="datetimeFigureOut">
              <a:rPr lang="zh-CN" altLang="en-US" smtClean="0"/>
              <a:t>2017/12/22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F6D57-E788-432E-8670-FF22EACD7A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6080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45154-4C3F-4C04-A10B-190F5E38AD72}" type="datetimeFigureOut">
              <a:rPr lang="zh-CN" altLang="en-US" smtClean="0"/>
              <a:t>2017/12/22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F6D57-E788-432E-8670-FF22EACD7A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9492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45154-4C3F-4C04-A10B-190F5E38AD72}" type="datetimeFigureOut">
              <a:rPr lang="zh-CN" altLang="en-US" smtClean="0"/>
              <a:t>2017/12/22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F6D57-E788-432E-8670-FF22EACD7A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2493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45154-4C3F-4C04-A10B-190F5E38AD72}" type="datetimeFigureOut">
              <a:rPr lang="zh-CN" altLang="en-US" smtClean="0"/>
              <a:t>2017/12/22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F6D57-E788-432E-8670-FF22EACD7A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5354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45154-4C3F-4C04-A10B-190F5E38AD72}" type="datetimeFigureOut">
              <a:rPr lang="zh-CN" altLang="en-US" smtClean="0"/>
              <a:t>2017/12/22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F6D57-E788-432E-8670-FF22EACD7A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395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45154-4C3F-4C04-A10B-190F5E38AD72}" type="datetimeFigureOut">
              <a:rPr lang="zh-CN" altLang="en-US" smtClean="0"/>
              <a:t>2017/12/22 Friday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F6D57-E788-432E-8670-FF22EACD7A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2673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45154-4C3F-4C04-A10B-190F5E38AD72}" type="datetimeFigureOut">
              <a:rPr lang="zh-CN" altLang="en-US" smtClean="0"/>
              <a:t>2017/12/22 Friday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F6D57-E788-432E-8670-FF22EACD7A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644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45154-4C3F-4C04-A10B-190F5E38AD72}" type="datetimeFigureOut">
              <a:rPr lang="zh-CN" altLang="en-US" smtClean="0"/>
              <a:t>2017/12/22 Friday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F6D57-E788-432E-8670-FF22EACD7A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624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45154-4C3F-4C04-A10B-190F5E38AD72}" type="datetimeFigureOut">
              <a:rPr lang="zh-CN" altLang="en-US" smtClean="0"/>
              <a:t>2017/12/22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F6D57-E788-432E-8670-FF22EACD7A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7486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45154-4C3F-4C04-A10B-190F5E38AD72}" type="datetimeFigureOut">
              <a:rPr lang="zh-CN" altLang="en-US" smtClean="0"/>
              <a:t>2017/12/22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F6D57-E788-432E-8670-FF22EACD7A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9874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45154-4C3F-4C04-A10B-190F5E38AD72}" type="datetimeFigureOut">
              <a:rPr lang="zh-CN" altLang="en-US" smtClean="0"/>
              <a:t>2017/12/22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F6D57-E788-432E-8670-FF22EACD7A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0242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ites.google.com/site/visuomotorpolicy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ites.google.com/site/robotforesight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976352" y="1610474"/>
            <a:ext cx="10644997" cy="196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                   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End-to-End Training of Deep Visuomotor Policies</a:t>
            </a:r>
          </a:p>
          <a:p>
            <a:r>
              <a:rPr lang="en-US" altLang="zh-CN" dirty="0" smtClean="0"/>
              <a:t>                   Sergey Leviney                                                                            svlevine@eecs.berkeley.edu</a:t>
            </a:r>
          </a:p>
          <a:p>
            <a:r>
              <a:rPr lang="en-US" altLang="zh-CN" dirty="0" smtClean="0"/>
              <a:t>                   Chelsea Finny                                                                              cbfinn@eecs.berkeley.edu</a:t>
            </a:r>
          </a:p>
          <a:p>
            <a:r>
              <a:rPr lang="en-US" altLang="zh-CN" dirty="0" smtClean="0"/>
              <a:t>                   Trevor Darrell                                                                              trevor@eecs.berkeley.edu</a:t>
            </a:r>
          </a:p>
          <a:p>
            <a:r>
              <a:rPr lang="en-US" altLang="zh-CN" dirty="0" smtClean="0"/>
              <a:t>                   Pieter Abbeel                                                                              pabbeel@eecs.berkeley.edu</a:t>
            </a:r>
          </a:p>
          <a:p>
            <a:r>
              <a:rPr lang="en-US" altLang="zh-CN" dirty="0" smtClean="0"/>
              <a:t>                     Division of Computer Science University of California Berkeley, CA 94720-1776, USA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3795" y="5660831"/>
            <a:ext cx="7914286" cy="5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246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97148" y="508959"/>
            <a:ext cx="107053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Pre-training: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introduce a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pretraining scheme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allows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effective policies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a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relatively small number of iterations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729" y="1607318"/>
            <a:ext cx="3542857" cy="460952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806639" y="1607318"/>
            <a:ext cx="632316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Initial visual features: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pretrain the convolutional layers of our network by  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predicting elements of xt that are not provided in the 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observation ot, such as the positions of objects in the  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scene.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initialize the first layer filters from the model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Szegedy et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al. (2014), which is trained on ImageNet 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(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Deng et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al., 2009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classification.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Initial controllers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initially train the guiding trajectory distributions 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pi(ut|xt) independently of the convolutional network 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until the trajectories achieve a basic level of    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competence at the task, and then switch to full guided 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policy search with end-to-end training of πθ(ut|ot)</a:t>
            </a:r>
          </a:p>
        </p:txBody>
      </p:sp>
    </p:spTree>
    <p:extLst>
      <p:ext uri="{BB962C8B-B14F-4D97-AF65-F5344CB8AC3E}">
        <p14:creationId xmlns:p14="http://schemas.microsoft.com/office/powerpoint/2010/main" val="14906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4676" y="1180301"/>
            <a:ext cx="3388399" cy="392469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21433" y="621102"/>
            <a:ext cx="9946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whole alogrithm: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55964" y="5685905"/>
            <a:ext cx="9867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supplementary video: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://sites.google.com/site/visuomotorpolicy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 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07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872" y="288094"/>
            <a:ext cx="5820221" cy="406936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872" y="4579657"/>
            <a:ext cx="7329586" cy="178078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384175" y="288094"/>
            <a:ext cx="536170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Feature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points tracked by the policy during task execution for each of the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four tasks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Each feature point is displayed in a different random color, with consistent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coloring across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images. The policy finds features on the target object and the robot gripper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arm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In the bottle cap task, note that the policy correctly ignores the distractor bottle in</a:t>
            </a:r>
            <a:b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background, even though it was not present during training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7813963" y="3466407"/>
            <a:ext cx="414805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points learned for each task. For each input image, the feature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points produced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the policy are shown in blue, while the feature points of the pose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 network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shown in red. The end-to-end trained policy tends to discover more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 points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the target object and the robot arm than the pose prediction network.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1052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654" y="649176"/>
            <a:ext cx="9476190" cy="5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511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333" y="781381"/>
            <a:ext cx="9333333" cy="52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4046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62545" y="2427316"/>
            <a:ext cx="88447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Deep 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Visual Foresight for Planning 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Robot </a:t>
            </a:r>
            <a:r>
              <a:rPr lang="en-US" altLang="zh-CN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Motion</a:t>
            </a:r>
          </a:p>
          <a:p>
            <a:endParaRPr lang="en-US" altLang="zh-CN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Chelsea 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Finn 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Sergey 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Levine</a:t>
            </a: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7869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55964" y="4421413"/>
            <a:ext cx="10099963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paper’s work: </a:t>
            </a:r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an MPC algorithm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based </a:t>
            </a:r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probabilistic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inference through a learned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predictive </a:t>
            </a:r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 model that allows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a robot to plan for actions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move user-specified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objects in the environment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user-defined locations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altLang="zh-CN" sz="2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is the first instance of robotic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manipulation </a:t>
            </a:r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learned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predictive video models with generalization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new, previously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unseen objects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/>
              <a:t/>
            </a:r>
            <a:br>
              <a:rPr lang="en-US" altLang="zh-CN" sz="2400"/>
            </a:b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6352" y="346170"/>
            <a:ext cx="5619048" cy="38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4788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753" y="363982"/>
            <a:ext cx="10847619" cy="4800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17416" y="5536277"/>
            <a:ext cx="10640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Inputs: I</a:t>
            </a:r>
            <a:r>
              <a:rPr lang="en-US" altLang="zh-CN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0:1(</a:t>
            </a:r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the current and previous </a:t>
            </a:r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images</a:t>
            </a:r>
            <a:r>
              <a:rPr lang="en-US" altLang="zh-CN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+ </a:t>
            </a:r>
            <a:r>
              <a:rPr lang="en-US" altLang="zh-CN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0:1(</a:t>
            </a:r>
            <a:r>
              <a:rPr lang="en-US" altLang="zh-CN" sz="1400"/>
              <a:t>current and previous end-effector </a:t>
            </a:r>
            <a:r>
              <a:rPr lang="en-US" altLang="zh-CN" sz="1400"/>
              <a:t>poses </a:t>
            </a:r>
            <a:r>
              <a:rPr lang="en-US" altLang="zh-CN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+ </a:t>
            </a:r>
            <a:r>
              <a:rPr lang="en-US" altLang="zh-CN" b="1" smtClean="0"/>
              <a:t>a</a:t>
            </a:r>
            <a:r>
              <a:rPr lang="en-US" altLang="zh-CN" sz="1400" smtClean="0"/>
              <a:t>1:</a:t>
            </a:r>
            <a:r>
              <a:rPr lang="en-US" altLang="zh-CN" sz="1400" i="1" smtClean="0"/>
              <a:t>Hp(</a:t>
            </a:r>
            <a:r>
              <a:rPr lang="en-US" altLang="zh-CN" sz="1400"/>
              <a:t>a sequence of </a:t>
            </a:r>
            <a:r>
              <a:rPr lang="en-US" altLang="zh-CN" sz="1400"/>
              <a:t>future </a:t>
            </a:r>
            <a:r>
              <a:rPr lang="en-US" altLang="zh-CN" sz="1400" smtClean="0"/>
              <a:t>commands</a:t>
            </a:r>
            <a:r>
              <a:rPr lang="en-US" altLang="zh-CN" sz="1400" i="1" smtClean="0"/>
              <a:t>)</a:t>
            </a:r>
          </a:p>
          <a:p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Outputs: a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over the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sequence 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future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image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frames 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2:Hp+1</a:t>
            </a:r>
            <a:endParaRPr lang="en-US" altLang="zh-CN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58465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64771" y="839586"/>
            <a:ext cx="1073173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model is trained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maximum likelihood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, which results in a mean squared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error 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objective. We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can therefore express the model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probabilistically 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: </a:t>
            </a:r>
            <a:r>
              <a:rPr lang="en-US" altLang="zh-CN"/>
              <a:t/>
            </a:r>
            <a:br>
              <a:rPr lang="en-US" altLang="zh-CN"/>
            </a:br>
            <a:endParaRPr lang="en-US" altLang="zh-CN" smtClean="0"/>
          </a:p>
          <a:p>
            <a:endParaRPr lang="en-US" altLang="zh-CN"/>
          </a:p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The flow map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ˆ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x;y;k;l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denotes the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probability of pixel (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k;l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) at time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+ 1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originating 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location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x;y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) at time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, and is given by the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following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altLang="zh-CN"/>
              <a:t> </a:t>
            </a:r>
            <a:r>
              <a:rPr lang="en-US" altLang="zh-CN" smtClean="0"/>
              <a:t>                                                       </a:t>
            </a:r>
            <a:r>
              <a:rPr lang="en-US" altLang="zh-CN"/>
              <a:t/>
            </a:r>
            <a:br>
              <a:rPr lang="en-US" altLang="zh-CN"/>
            </a:br>
            <a:endParaRPr lang="en-US" altLang="zh-CN" smtClean="0"/>
          </a:p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The model can then output a prediction for the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mean 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the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over the next image, which we denote Iˆ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t+1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the following equation: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 smtClean="0"/>
              <a:t>                       </a:t>
            </a:r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For convenience, we will use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It-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1: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t;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t-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1: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t;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ˆ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H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to denote the function that uses the learned model to</a:t>
            </a:r>
            <a:b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output a sequence of flows conditioned on pairs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images and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states, as well as a sequence of future actions,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 horizon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We can therefore define the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predicted 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 distribution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>                                </a:t>
            </a:r>
            <a:endParaRPr lang="en-US" altLang="zh-CN" smtClean="0"/>
          </a:p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1600" y="1643868"/>
            <a:ext cx="2200000" cy="23809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9695" y="2686245"/>
            <a:ext cx="2923809" cy="31428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5161" y="3819142"/>
            <a:ext cx="4552381" cy="56190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81351" y="5384348"/>
            <a:ext cx="5200000" cy="6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3738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56460" y="581891"/>
            <a:ext cx="1063197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Specifying Goals with 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Pixel </a:t>
            </a:r>
            <a:r>
              <a:rPr lang="en-US" altLang="zh-CN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Motion:</a:t>
            </a:r>
          </a:p>
          <a:p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The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user selects one or more desired source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pixels </a:t>
            </a:r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the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initial image, which we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will </a:t>
            </a:r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denote d0(1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);:::;d0(P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each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pixel’s position given by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d(i)</a:t>
            </a:r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y</a:t>
            </a:r>
            <a:r>
              <a:rPr lang="en-US" altLang="zh-CN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d(i</a:t>
            </a:r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), and then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specifies </a:t>
            </a:r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corresponding goal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position for each of those pixels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which we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will denote g(1);:::;g(P), with each goal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position </a:t>
            </a:r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given by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g(i)</a:t>
            </a:r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y</a:t>
            </a:r>
            <a:r>
              <a:rPr lang="en-US" altLang="zh-CN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g(i</a:t>
            </a:r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). With this goal specification, the robot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 to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move the objects for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which </a:t>
            </a:r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selected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pixels </a:t>
            </a:r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belong.</a:t>
            </a:r>
          </a:p>
          <a:p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Evaluating Actions with Implicit 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Pixel </a:t>
            </a:r>
            <a:r>
              <a:rPr lang="en-US" altLang="zh-CN" sz="28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Advection</a:t>
            </a:r>
            <a:r>
              <a:rPr lang="en-US" altLang="zh-CN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Formally, we construct an initial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probability </a:t>
            </a:r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over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designated pixel’s position at the current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time </a:t>
            </a:r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</a:t>
            </a:r>
            <a:r>
              <a:rPr lang="en-US" altLang="zh-CN" sz="20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which we denote 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). We assume that the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position of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designated pixel 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dt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= (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xd;yd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) is known at time 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provided by a user at time 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= 0 can be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tracked </a:t>
            </a:r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thereafter. Thus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we define the distribution at the current time step 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as:</a:t>
            </a:r>
          </a:p>
          <a:p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lang="en-US" altLang="zh-CN" sz="2000"/>
              <a:t/>
            </a:r>
            <a:br>
              <a:rPr lang="en-US" altLang="zh-CN" sz="2000"/>
            </a:br>
            <a:endParaRPr lang="en-US" altLang="zh-CN" sz="2000" smtClean="0"/>
          </a:p>
          <a:p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1400" i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1400" i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denote the 2D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</a:t>
            </a:r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</a:t>
            </a:r>
            <a:r>
              <a:rPr lang="en-US" altLang="zh-CN" sz="20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14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14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0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|I</a:t>
            </a:r>
            <a:r>
              <a:rPr lang="en-US" altLang="zh-CN" sz="14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t-</a:t>
            </a:r>
            <a:r>
              <a:rPr lang="en-US" altLang="zh-CN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1:</a:t>
            </a:r>
            <a:r>
              <a:rPr lang="en-US" altLang="zh-CN" sz="14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altLang="zh-CN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14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t-</a:t>
            </a:r>
            <a:r>
              <a:rPr lang="en-US" altLang="zh-CN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sz="16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altLang="zh-CN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14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sz="14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14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0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;dt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), we then have: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/>
              <a:t/>
            </a:r>
            <a:br>
              <a:rPr lang="en-US" altLang="zh-CN" sz="2000"/>
            </a:b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4297" y="4598488"/>
            <a:ext cx="2152381" cy="58095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269" y="5576209"/>
            <a:ext cx="4428571" cy="6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166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31519" y="532012"/>
            <a:ext cx="1088136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related works of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Sergey Leviney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en-US" altLang="zh-CN" sz="2000" b="1" dirty="0" smtClean="0"/>
              <a:t>S</a:t>
            </a:r>
            <a:r>
              <a:rPr lang="en-US" altLang="zh-CN" sz="2000" b="1" dirty="0"/>
              <a:t>. Levine </a:t>
            </a:r>
            <a:r>
              <a:rPr lang="en-US" altLang="zh-CN" sz="2000" dirty="0"/>
              <a:t>and V. Koltun. </a:t>
            </a:r>
            <a:r>
              <a:rPr lang="en-US" altLang="zh-CN" sz="2000" b="1" dirty="0"/>
              <a:t>Guided policy search</a:t>
            </a:r>
            <a:r>
              <a:rPr lang="en-US" altLang="zh-CN" sz="2000" dirty="0"/>
              <a:t>. In </a:t>
            </a:r>
            <a:r>
              <a:rPr lang="en-US" altLang="zh-CN" sz="2000" i="1" dirty="0"/>
              <a:t>International Conference on </a:t>
            </a:r>
            <a:r>
              <a:rPr lang="en-US" altLang="zh-CN" sz="2000" i="1" dirty="0" smtClean="0"/>
              <a:t>Machine Learning </a:t>
            </a:r>
            <a:r>
              <a:rPr lang="en-US" altLang="zh-CN" sz="2000" i="1" dirty="0"/>
              <a:t>(</a:t>
            </a:r>
            <a:r>
              <a:rPr lang="en-US" altLang="zh-CN" sz="2000" b="1" i="1" dirty="0"/>
              <a:t>ICML</a:t>
            </a:r>
            <a:r>
              <a:rPr lang="en-US" altLang="zh-CN" sz="2000" i="1" dirty="0"/>
              <a:t>)</a:t>
            </a:r>
            <a:r>
              <a:rPr lang="en-US" altLang="zh-CN" sz="2000" dirty="0"/>
              <a:t>, 2013a. </a:t>
            </a:r>
            <a:r>
              <a:rPr lang="en-US" altLang="zh-CN" sz="2000" dirty="0" smtClean="0"/>
              <a:t>      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 startAt="2"/>
            </a:pPr>
            <a:r>
              <a:rPr lang="en-US" altLang="zh-CN" sz="2000" b="1" dirty="0" smtClean="0"/>
              <a:t>S</a:t>
            </a:r>
            <a:r>
              <a:rPr lang="en-US" altLang="zh-CN" sz="2000" b="1" dirty="0"/>
              <a:t>. Levine </a:t>
            </a:r>
            <a:r>
              <a:rPr lang="en-US" altLang="zh-CN" sz="2000" dirty="0"/>
              <a:t>and V. Koltun. </a:t>
            </a:r>
            <a:r>
              <a:rPr lang="en-US" altLang="zh-CN" sz="2000" b="1" dirty="0"/>
              <a:t>Variational policy search via trajectory optimization</a:t>
            </a:r>
            <a:r>
              <a:rPr lang="en-US" altLang="zh-CN" sz="2000" dirty="0"/>
              <a:t>. In </a:t>
            </a:r>
            <a:r>
              <a:rPr lang="en-US" altLang="zh-CN" sz="2000" i="1" dirty="0" smtClean="0"/>
              <a:t>Advances in </a:t>
            </a:r>
            <a:r>
              <a:rPr lang="en-US" altLang="zh-CN" sz="2000" i="1" dirty="0"/>
              <a:t>Neural Information Processing Systems (</a:t>
            </a:r>
            <a:r>
              <a:rPr lang="en-US" altLang="zh-CN" sz="2000" b="1" i="1" dirty="0"/>
              <a:t>NIPS</a:t>
            </a:r>
            <a:r>
              <a:rPr lang="en-US" altLang="zh-CN" sz="2000" i="1" dirty="0"/>
              <a:t>)</a:t>
            </a:r>
            <a:r>
              <a:rPr lang="en-US" altLang="zh-CN" sz="2000" dirty="0"/>
              <a:t>, 2013b. </a:t>
            </a:r>
            <a:r>
              <a:rPr lang="en-US" altLang="zh-CN" sz="2000" dirty="0" smtClean="0"/>
              <a:t>      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endParaRPr lang="en-US" altLang="zh-CN" sz="2000" dirty="0" smtClean="0"/>
          </a:p>
          <a:p>
            <a:r>
              <a:rPr lang="en-US" altLang="zh-CN" sz="2000" b="1" dirty="0" smtClean="0"/>
              <a:t>3.    S</a:t>
            </a:r>
            <a:r>
              <a:rPr lang="en-US" altLang="zh-CN" sz="2000" b="1" dirty="0"/>
              <a:t>. Levine </a:t>
            </a:r>
            <a:r>
              <a:rPr lang="en-US" altLang="zh-CN" sz="2000" dirty="0"/>
              <a:t>and V. Koltun. </a:t>
            </a:r>
            <a:r>
              <a:rPr lang="en-US" altLang="zh-CN" sz="2000" b="1" dirty="0"/>
              <a:t>Learning complex neural network policies with trajectory </a:t>
            </a:r>
            <a:r>
              <a:rPr lang="en-US" altLang="zh-CN" sz="2000" b="1" dirty="0" smtClean="0"/>
              <a:t>   </a:t>
            </a:r>
          </a:p>
          <a:p>
            <a:r>
              <a:rPr lang="en-US" altLang="zh-CN" sz="2000" b="1" dirty="0" smtClean="0"/>
              <a:t>       optimization</a:t>
            </a:r>
            <a:r>
              <a:rPr lang="en-US" altLang="zh-CN" sz="2000" dirty="0"/>
              <a:t>. In </a:t>
            </a:r>
            <a:r>
              <a:rPr lang="en-US" altLang="zh-CN" sz="2000" i="1" dirty="0"/>
              <a:t>International Conference on Machine Learning (</a:t>
            </a:r>
            <a:r>
              <a:rPr lang="en-US" altLang="zh-CN" sz="2000" b="1" i="1" dirty="0"/>
              <a:t>ICML</a:t>
            </a:r>
            <a:r>
              <a:rPr lang="en-US" altLang="zh-CN" sz="2000" i="1" dirty="0"/>
              <a:t>)</a:t>
            </a:r>
            <a:r>
              <a:rPr lang="en-US" altLang="zh-CN" sz="2000" dirty="0"/>
              <a:t>, 2014. </a:t>
            </a:r>
            <a:r>
              <a:rPr lang="en-US" altLang="zh-CN" sz="2000" dirty="0" smtClean="0"/>
              <a:t>    </a:t>
            </a:r>
          </a:p>
          <a:p>
            <a:endParaRPr lang="en-US" altLang="zh-CN" sz="2000" b="1" dirty="0"/>
          </a:p>
          <a:p>
            <a:pPr marL="457200" indent="-457200">
              <a:buAutoNum type="arabicPeriod" startAt="4"/>
            </a:pPr>
            <a:r>
              <a:rPr lang="en-US" altLang="zh-CN" sz="2000" b="1" dirty="0" smtClean="0"/>
              <a:t>S</a:t>
            </a:r>
            <a:r>
              <a:rPr lang="en-US" altLang="zh-CN" sz="2000" b="1" dirty="0"/>
              <a:t>. Levine </a:t>
            </a:r>
            <a:r>
              <a:rPr lang="en-US" altLang="zh-CN" sz="2000" dirty="0"/>
              <a:t>and P. Abbeel. </a:t>
            </a:r>
            <a:r>
              <a:rPr lang="en-US" altLang="zh-CN" sz="2000" b="1" dirty="0"/>
              <a:t>Learning neural network policies with guided policy search </a:t>
            </a:r>
            <a:r>
              <a:rPr lang="en-US" altLang="zh-CN" sz="2000" b="1" dirty="0" smtClean="0"/>
              <a:t>under unknown </a:t>
            </a:r>
            <a:r>
              <a:rPr lang="en-US" altLang="zh-CN" sz="2000" b="1" dirty="0"/>
              <a:t>dynamics</a:t>
            </a:r>
            <a:r>
              <a:rPr lang="en-US" altLang="zh-CN" sz="2000" dirty="0"/>
              <a:t>. In </a:t>
            </a:r>
            <a:r>
              <a:rPr lang="en-US" altLang="zh-CN" sz="2000" i="1" dirty="0"/>
              <a:t>Advances in Neural Information Processing Systems (</a:t>
            </a:r>
            <a:r>
              <a:rPr lang="en-US" altLang="zh-CN" sz="2000" b="1" i="1" dirty="0"/>
              <a:t>NIPS</a:t>
            </a:r>
            <a:r>
              <a:rPr lang="en-US" altLang="zh-CN" sz="2000" i="1" dirty="0"/>
              <a:t>)</a:t>
            </a:r>
            <a:r>
              <a:rPr lang="en-US" altLang="zh-CN" sz="2000" dirty="0"/>
              <a:t>, 2014. </a:t>
            </a:r>
            <a:br>
              <a:rPr lang="en-US" altLang="zh-CN" sz="2000" dirty="0"/>
            </a:br>
            <a:endParaRPr lang="en-US" altLang="zh-CN" sz="2000" dirty="0" smtClean="0"/>
          </a:p>
          <a:p>
            <a:pPr marL="457200" indent="-457200">
              <a:buAutoNum type="arabicPeriod" startAt="5"/>
            </a:pPr>
            <a:r>
              <a:rPr lang="en-US" altLang="zh-CN" sz="2000" b="1" dirty="0" smtClean="0"/>
              <a:t>S</a:t>
            </a:r>
            <a:r>
              <a:rPr lang="en-US" altLang="zh-CN" sz="2000" b="1" dirty="0"/>
              <a:t>. Levine</a:t>
            </a:r>
            <a:r>
              <a:rPr lang="en-US" altLang="zh-CN" sz="2000" dirty="0"/>
              <a:t>, N. Wagener, and P. Abbeel. </a:t>
            </a:r>
            <a:r>
              <a:rPr lang="en-US" altLang="zh-CN" sz="2000" b="1" dirty="0"/>
              <a:t>Learning contact-rich manipulation skills </a:t>
            </a:r>
            <a:endParaRPr lang="en-US" altLang="zh-CN" sz="2000" b="1" dirty="0" smtClean="0"/>
          </a:p>
          <a:p>
            <a:r>
              <a:rPr lang="en-US" altLang="zh-CN" sz="2000" b="1" dirty="0" smtClean="0"/>
              <a:t>        with guided policy </a:t>
            </a:r>
            <a:r>
              <a:rPr lang="en-US" altLang="zh-CN" sz="2000" b="1" dirty="0"/>
              <a:t>search</a:t>
            </a:r>
            <a:r>
              <a:rPr lang="en-US" altLang="zh-CN" sz="2000" dirty="0"/>
              <a:t>. In </a:t>
            </a:r>
            <a:r>
              <a:rPr lang="en-US" altLang="zh-CN" sz="2000" i="1" dirty="0"/>
              <a:t>International Conference on Robotics and </a:t>
            </a:r>
            <a:r>
              <a:rPr lang="en-US" altLang="zh-CN" sz="2000" i="1" dirty="0" smtClean="0"/>
              <a:t>  </a:t>
            </a:r>
          </a:p>
          <a:p>
            <a:r>
              <a:rPr lang="en-US" altLang="zh-CN" sz="2000" i="1" dirty="0" smtClean="0"/>
              <a:t>        Automation </a:t>
            </a:r>
            <a:r>
              <a:rPr lang="en-US" altLang="zh-CN" sz="2000" i="1" dirty="0"/>
              <a:t>(</a:t>
            </a:r>
            <a:r>
              <a:rPr lang="en-US" altLang="zh-CN" sz="2000" b="1" i="1" dirty="0"/>
              <a:t>ICRA</a:t>
            </a:r>
            <a:r>
              <a:rPr lang="en-US" altLang="zh-CN" sz="2000" i="1" dirty="0"/>
              <a:t>)</a:t>
            </a:r>
            <a:r>
              <a:rPr lang="en-US" altLang="zh-CN" sz="2000" dirty="0"/>
              <a:t>, 2015. 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37528882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63782" y="72815"/>
            <a:ext cx="10665229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At each time step t, we sample M action sequences of length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                        ,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 the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probabilities of success for each one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denoted by                                                                            .       We then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select the K action sequences with the highest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values </a:t>
            </a:r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                  ,                                           fit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a multivariate Gaussian distribution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these K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selected </a:t>
            </a:r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action sequence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and resample a new set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 action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sequences from this distribution. The new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set </a:t>
            </a:r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action sequences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improves on the previous set, and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resampling and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refitting </a:t>
            </a:r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is repeated for Jt iterations. This corresponds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endParaRPr lang="en-US" altLang="zh-CN" sz="2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the CEM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stochastic optimization algorithm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  <a:p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At the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end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last iteration, we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take </a:t>
            </a:r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    </a:t>
            </a:r>
          </a:p>
          <a:p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sampled action sequence </a:t>
            </a:r>
          </a:p>
          <a:p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that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is most likely to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successful, and    </a:t>
            </a:r>
          </a:p>
          <a:p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execute      on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robot. We use Jt =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endParaRPr lang="en-US" altLang="zh-CN" sz="2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iterations, M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40 samples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per </a:t>
            </a:r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iteration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en-US" altLang="zh-CN" sz="2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and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K = 10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samples </a:t>
            </a:r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during the initial     </a:t>
            </a:r>
          </a:p>
          <a:p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planning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phase (t = 0) and,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endParaRPr lang="en-US" altLang="zh-CN" sz="2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replanning in real-time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(t &gt; 0), we take Jt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1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iteration of M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 samples, performing </a:t>
            </a:r>
          </a:p>
          <a:p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just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one round of sampling.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Note </a:t>
            </a:r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batch of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M samples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corresponds </a:t>
            </a:r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a </a:t>
            </a:r>
          </a:p>
          <a:p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forward pass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through </a:t>
            </a:r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deep recurrent    </a:t>
            </a:r>
          </a:p>
          <a:p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network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batch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size </a:t>
            </a:r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M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endParaRPr lang="en-US" altLang="zh-CN" sz="2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therefore can be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parallelized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very </a:t>
            </a:r>
            <a:endParaRPr lang="en-US" altLang="zh-CN" sz="2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efficiently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919" y="2105741"/>
            <a:ext cx="6088076" cy="461094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7462" y="138030"/>
            <a:ext cx="1525979" cy="29974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1693" y="437776"/>
            <a:ext cx="4552381" cy="30476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8546" y="754836"/>
            <a:ext cx="923810" cy="295238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63238" y="2601399"/>
            <a:ext cx="1209524" cy="266667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90116" y="3209285"/>
            <a:ext cx="266667" cy="2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74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571" y="190219"/>
            <a:ext cx="5276190" cy="397142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4343" y="410352"/>
            <a:ext cx="5352381" cy="339047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529484" y="5200134"/>
            <a:ext cx="45897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See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https://sites.google.com/site/robotforesight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9674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64770" y="473822"/>
            <a:ext cx="10881360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related works by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Sergey Leviney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Paper 1: this paper that introduced the Guided policy search (GPS) algorithm.The policy search is 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model-free, it is guided by a model-based DDP algorithm, which generate the guided 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samples, and use importance sampling to incorporate the guiding samples.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(ISGPS)</a:t>
            </a:r>
          </a:p>
          <a:p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Paper 2: this paper introduced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Variational Guided Policy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Search algorithm based on trajectory  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optimization.(VGPS)</a:t>
            </a:r>
          </a:p>
          <a:p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Paper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3: this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paper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introduced the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Constrained guided policy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search algorithm based on trajectory 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optimization.(CGPS)</a:t>
            </a:r>
          </a:p>
          <a:p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Paper 4: this paper introduced a method to fit the system dynamics with the trajectory’s samples, so that 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in the GPS algorithm, the guided algorithm can work model-free.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Paper 5: the above are all execute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simulated robotic manipulation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tasks. This paper introduced several 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improvements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guided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policy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search alogrithm in paper 4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make it more practical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robotic applications, and successfully run on a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robot.</a:t>
            </a:r>
          </a:p>
        </p:txBody>
      </p:sp>
    </p:spTree>
    <p:extLst>
      <p:ext uri="{BB962C8B-B14F-4D97-AF65-F5344CB8AC3E}">
        <p14:creationId xmlns:p14="http://schemas.microsoft.com/office/powerpoint/2010/main" val="2451207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750497" y="879896"/>
            <a:ext cx="106449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            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810882" y="879896"/>
            <a:ext cx="1058461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 TO END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using deep neural networks to map image pixels and joint angles to motor torques</a:t>
            </a:r>
          </a:p>
          <a:p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paper’s contribution:</a:t>
            </a:r>
          </a:p>
          <a:p>
            <a:pPr marL="457200" indent="-457200">
              <a:buAutoNum type="arabicPeriod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 a guided policy search algorithm for sensorimotor deep learning</a:t>
            </a:r>
          </a:p>
          <a:p>
            <a:pPr marL="457200" indent="-457200">
              <a:buAutoNum type="arabicPeriod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 a novel CNN architecture designed for robotic control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475" y="2593654"/>
            <a:ext cx="10644997" cy="288053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50497" y="5745192"/>
            <a:ext cx="105242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Robot control: 20Hz, images: 240x240, robot joint torques: 7 DoF arm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5851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8271" y="391801"/>
            <a:ext cx="6980952" cy="60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853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992038" y="595223"/>
            <a:ext cx="9929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Policy architecture:    </a:t>
            </a:r>
            <a:r>
              <a:rPr lang="el-GR" altLang="zh-CN" sz="2400" b="0" i="1" dirty="0" smtClean="0">
                <a:solidFill>
                  <a:srgbClr val="000000"/>
                </a:solidFill>
                <a:effectLst/>
                <a:latin typeface="CMMI10"/>
              </a:rPr>
              <a:t>π</a:t>
            </a:r>
            <a:r>
              <a:rPr lang="el-GR" altLang="zh-CN" sz="1400" b="0" i="1" dirty="0" smtClean="0">
                <a:solidFill>
                  <a:srgbClr val="000000"/>
                </a:solidFill>
                <a:effectLst/>
                <a:latin typeface="CMMI8"/>
              </a:rPr>
              <a:t>θ</a:t>
            </a:r>
            <a:r>
              <a:rPr lang="el-GR" altLang="zh-CN" sz="2400" b="0" i="0" dirty="0" smtClean="0">
                <a:solidFill>
                  <a:srgbClr val="000000"/>
                </a:solidFill>
                <a:effectLst/>
                <a:latin typeface="CMR10"/>
              </a:rPr>
              <a:t>(</a:t>
            </a:r>
            <a:r>
              <a:rPr lang="en-US" altLang="zh-CN" sz="2400" b="1" i="0" dirty="0" smtClean="0">
                <a:solidFill>
                  <a:srgbClr val="000000"/>
                </a:solidFill>
                <a:effectLst/>
                <a:latin typeface="CMBX10"/>
              </a:rPr>
              <a:t>u</a:t>
            </a:r>
            <a:r>
              <a:rPr lang="en-US" altLang="zh-CN" sz="1400" b="0" i="1" dirty="0" smtClean="0">
                <a:solidFill>
                  <a:srgbClr val="000000"/>
                </a:solidFill>
                <a:effectLst/>
                <a:latin typeface="CMMI8"/>
              </a:rPr>
              <a:t>t</a:t>
            </a:r>
            <a:r>
              <a:rPr lang="en-US" altLang="zh-CN" sz="2400" i="1" dirty="0">
                <a:solidFill>
                  <a:srgbClr val="000000"/>
                </a:solidFill>
                <a:latin typeface="CMSY10"/>
              </a:rPr>
              <a:t>|</a:t>
            </a:r>
            <a:r>
              <a:rPr lang="en-US" altLang="zh-CN" sz="2400" b="1" i="0" dirty="0" smtClean="0">
                <a:solidFill>
                  <a:srgbClr val="000000"/>
                </a:solidFill>
                <a:effectLst/>
                <a:latin typeface="CMBX10"/>
              </a:rPr>
              <a:t>o</a:t>
            </a:r>
            <a:r>
              <a:rPr lang="en-US" altLang="zh-CN" sz="1400" b="0" i="1" dirty="0" smtClean="0">
                <a:solidFill>
                  <a:srgbClr val="000000"/>
                </a:solidFill>
                <a:effectLst/>
                <a:latin typeface="CMMI8"/>
              </a:rPr>
              <a:t>t</a:t>
            </a:r>
            <a:r>
              <a:rPr lang="en-US" altLang="zh-CN" sz="2400" b="0" i="0" dirty="0" smtClean="0">
                <a:solidFill>
                  <a:srgbClr val="000000"/>
                </a:solidFill>
                <a:effectLst/>
                <a:latin typeface="CMR10"/>
              </a:rPr>
              <a:t>)</a:t>
            </a:r>
            <a:r>
              <a:rPr lang="en-US" altLang="zh-CN" sz="2400" dirty="0" smtClean="0"/>
              <a:t> 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618" y="1365393"/>
            <a:ext cx="10886985" cy="389013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42320" y="5564038"/>
            <a:ext cx="108692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network has 7 layers and around 92000 parameters,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which 86,000 are in the convolutional layers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87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10883" y="698740"/>
            <a:ext cx="10463842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spatial softmax and an expected position layer in policy network:</a:t>
            </a:r>
          </a:p>
          <a:p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acij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max(0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zcij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for each channel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each pixel coordinate (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i; j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(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xij, yij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is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image-space position of the point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in the response map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effect of the layer:</a:t>
            </a:r>
          </a:p>
          <a:p>
            <a:pPr marL="457200" indent="-457200">
              <a:buAutoNum type="arabicPeriod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convert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pixel-wise representations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convolutional layers to spatial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coordinate representations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be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manipulated by the fully connected layers into 3D positions or motor torques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>
              <a:buAutoNum type="arabicPeriod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lateral inhibition, which suppresses low, erroneous activations,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only keeping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strong activations that are more likely to be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accurate.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makes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policy more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robust to distractors, providing generalization to novel visual variation.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883" y="1944561"/>
            <a:ext cx="2855343" cy="44789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883" y="2457535"/>
            <a:ext cx="4756773" cy="34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334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76378" y="483081"/>
            <a:ext cx="103862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Guided policy search algorithm: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GPS algorithm separates the problem into separate phases: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Supervised learning phases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Trajectory learning phases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378" y="2767950"/>
            <a:ext cx="3400000" cy="220952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071390" y="2682723"/>
            <a:ext cx="586596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i: different initial state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Pi:  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(ut | xt), the guiding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trajectory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distributions</a:t>
            </a:r>
          </a:p>
          <a:p>
            <a:r>
              <a:rPr lang="el-GR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πθ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l-GR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πθ(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ut | ot), the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eep visuomotor policie</a:t>
            </a:r>
          </a:p>
          <a:p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supervised learning phases: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the trajectories generated by all Pi to training 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the global policy </a:t>
            </a:r>
            <a:r>
              <a:rPr lang="el-GR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πθ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fit the guiding distributions Pi</a:t>
            </a:r>
          </a:p>
          <a:p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trajectory learning phases: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(ut | xt) is learned local learned local time-   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varying linear-Gaussian controller for initial state xi ,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it is optimized with a variant of the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iterative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linear- 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quadratic-Gaussian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regulator (iLQG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is a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variant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DDP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(Differential dynamic programming)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1390" y="2118013"/>
            <a:ext cx="3447619" cy="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899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70087" y="142877"/>
            <a:ext cx="1074851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Guided policy search algorithm optimization: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training, the guiding distributions Pi need the state xt and the system dynamics p(xt+1|xt, ut) since the DDP is a model-based method, but the GPS method is model-free, so the algorithm use the trajectories to fit the system dynamics while training the policy: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943" y="2302451"/>
            <a:ext cx="3661552" cy="388618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6635" y="2306134"/>
            <a:ext cx="7190476" cy="43809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332796" y="1902341"/>
            <a:ext cx="718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object is a constrained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6006" y="2699506"/>
            <a:ext cx="7671735" cy="138356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9596" y="4022010"/>
            <a:ext cx="4523809" cy="95238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77442" y="5040714"/>
            <a:ext cx="5445854" cy="1649999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0087" y="1498658"/>
            <a:ext cx="5123809" cy="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837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2990</TotalTime>
  <Words>1376</Words>
  <Application>Microsoft Office PowerPoint</Application>
  <PresentationFormat>宽屏</PresentationFormat>
  <Paragraphs>134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2" baseType="lpstr">
      <vt:lpstr>CMBX10</vt:lpstr>
      <vt:lpstr>CMMI10</vt:lpstr>
      <vt:lpstr>CMMI8</vt:lpstr>
      <vt:lpstr>CMR10</vt:lpstr>
      <vt:lpstr>CMSY10</vt:lpstr>
      <vt:lpstr>宋体</vt:lpstr>
      <vt:lpstr>Arial</vt:lpstr>
      <vt:lpstr>Calibri</vt:lpstr>
      <vt:lpstr>Calibri Light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110</cp:revision>
  <dcterms:created xsi:type="dcterms:W3CDTF">2017-12-19T01:00:12Z</dcterms:created>
  <dcterms:modified xsi:type="dcterms:W3CDTF">2017-12-22T14:29:52Z</dcterms:modified>
</cp:coreProperties>
</file>