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8905-41F0-8B49-8E9B-4FC00AA78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B1DEA-C107-E54A-BB04-F1D4F462C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15C5-5371-BF4F-8B13-973EBEF1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DD97-5995-B548-BD07-6C5AF556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D15C-3CE4-9D42-B5E3-F6CB93F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A8E5-8437-F34A-AF6B-68303DF3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8D689-CDBF-B340-A052-A7F03529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C79CD-C2B8-E642-AE09-ECC11BFD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C401-754D-034C-BE52-721BA6BC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A4267-ABC0-0949-8A14-5C4134DA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B2C4A-A8AF-6C46-AC6F-AA4923DD6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6E08E-D31E-344E-9AAD-F8DE12B0D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AB18-5AAC-E24C-80B9-F9C96B40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DBF0B-1F26-0849-B1FB-9A921EF1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EE18-97AA-3944-AFC2-0A73517C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0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B048-EF73-5041-8501-003949D9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2823-EAE9-7643-B962-24F449D8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FC98-7664-F840-A23F-63015FE5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F306-13A8-744B-A5C5-B8A9157D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49D6-547B-FE48-A0C6-C3770F67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DAD4-5413-4F4F-9BEB-19CC5F11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379D-CA6F-B544-87DF-E8CA2E00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415-4117-674E-8D8A-4B7A34B7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796F-E5CF-8E41-BDCD-49BFDD32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BCE2-14D4-1C49-AA63-13C2BC8C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A890-2942-B64D-940D-BF2FCE05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83399-76F3-3448-855C-FCA7BCB97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59AAE-ADC0-BB4C-918D-A98398A6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E4A10-DE3C-1443-AACD-CD51BBA1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D1EEA-EA3B-564A-A714-DF0FC0E8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FABB-31DE-FB46-A760-1086A919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5628-791F-254F-A646-713F938B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A374-F267-4349-AD28-BC0F7E30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D415E-9223-A848-9A8F-EC921677C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2365B-2006-F44F-8A2A-F625D6239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BBC87-64A7-F547-81F3-0EE2BFD04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DCB8C-E2FA-3044-AD19-72845087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2576D-2CF9-1D41-8963-A43F5A50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11C07-FC5D-FA45-9C0C-D1D1D927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BD19-FB20-0A4C-B6D1-A84668AB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D3065-DE17-D845-9DFB-79078102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5DD2D-0504-A149-A94C-BFB75D96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8405A-F368-D84B-B8A2-5D0B0778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E431C-7279-EB46-B995-7E695F52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CCDAC-E1F7-DC42-B869-F7E07D1D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CD281-0108-F34A-99DC-F9C8DF75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7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B655-745F-2848-AEE6-D23D8A82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7A63-2429-3B4E-9A55-2F13582F4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F893D-2DD6-864A-8040-28B545B4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6E845-0A4B-1A46-BA74-D2727B4E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60626-5DE6-3143-A78E-896507C8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96490-B74B-8641-B81A-AA09BA23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9126-C9DC-3D49-BB09-C112F367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DA11E-9352-964E-B7F5-63A02DCD2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31074-95C7-A44E-B483-1743EAE7B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50C7-7134-3F4E-82EC-58606806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1D8AB-2136-E74C-87AC-4AD12D27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63C8-CB24-1B4B-9D50-21B157BD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18D33-5D50-1E4A-A6A4-6173B96B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6C788-C807-4F42-A9B3-4B20BF68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9977-050C-E940-8C2E-B48C3BA92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C38D-565B-1446-8C11-7BEE38AC6B5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E9B2-C24B-1B4D-A8EA-4D3DC2F60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7F4E-8CD0-4844-B5B4-FF88D9916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E903-EB55-BC43-8F01-B79318E1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6455-A730-774C-B5AE-0BB244E94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六度相亲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4AE1C-3931-244F-8B81-F6D27D4AD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8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7110-7972-E149-9619-49537605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传统相亲渠道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EAFE05-6B17-1942-B533-51BBDF0C6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746676"/>
              </p:ext>
            </p:extLst>
          </p:nvPr>
        </p:nvGraphicFramePr>
        <p:xfrm>
          <a:off x="995853" y="1422859"/>
          <a:ext cx="105156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623321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66167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90151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38591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产品名称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优势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劣势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特色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6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传统红娘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专业红娘分析筛选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有红娘和家人背书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候选人基数无法满足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需要佣金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低产且靠谱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9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世纪佳缘／百合网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海量数据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数据真实性问题，“渣”成本低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酒托婚骗等安全问题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大数据分析匹配，成功率中等，但需要自己分辨真伪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陌陌／探探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海量数据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快速匹配获取联系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匿名，“渣”成本低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YP</a:t>
                      </a:r>
                      <a:r>
                        <a:rPr lang="zh-CN" altLang="en-US" sz="1600" dirty="0"/>
                        <a:t>软件，正经找对象困难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1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豆瓣／阿里论坛，相亲帖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海量数据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数据泄漏问题，容易被烧扰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无法对来联系者进行有效认证和过滤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1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微信好友介绍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有强关系朋友背书，“渣”成本高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有强关系朋友认证和筛选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信息通过微信复制和转发，较麻烦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强关系只能维持一跳，无法有效解决候选人基数问题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低产且靠谱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957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3380-B6FA-F646-BA9E-798AFC08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六度相亲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A47B-BC42-9143-A5A5-26A09DC1FC1A}"/>
              </a:ext>
            </a:extLst>
          </p:cNvPr>
          <p:cNvSpPr txBox="1"/>
          <p:nvPr/>
        </p:nvSpPr>
        <p:spPr>
          <a:xfrm>
            <a:off x="2217683" y="17642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微信好友介绍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7AA88D-9CF6-A848-9B49-7A16C83EE386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508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E21A77-89A9-DB49-A8E9-8EE37D05E603}"/>
              </a:ext>
            </a:extLst>
          </p:cNvPr>
          <p:cNvSpPr txBox="1"/>
          <p:nvPr/>
        </p:nvSpPr>
        <p:spPr>
          <a:xfrm>
            <a:off x="8270823" y="1764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六度相亲</a:t>
            </a:r>
            <a:endParaRPr lang="en-US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AF61323-41BA-9247-903F-0D50950DA3FF}"/>
              </a:ext>
            </a:extLst>
          </p:cNvPr>
          <p:cNvSpPr/>
          <p:nvPr/>
        </p:nvSpPr>
        <p:spPr>
          <a:xfrm>
            <a:off x="1125745" y="2722177"/>
            <a:ext cx="567557" cy="55704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4AA22CFB-B5F0-B944-9E77-06A4F2AA0D7A}"/>
              </a:ext>
            </a:extLst>
          </p:cNvPr>
          <p:cNvSpPr/>
          <p:nvPr/>
        </p:nvSpPr>
        <p:spPr>
          <a:xfrm>
            <a:off x="1125744" y="4032190"/>
            <a:ext cx="567557" cy="55704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93A99032-4721-AC44-B8E7-671767B21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2506" y="2514600"/>
            <a:ext cx="914400" cy="914400"/>
          </a:xfrm>
          <a:prstGeom prst="rect">
            <a:avLst/>
          </a:prstGeom>
        </p:spPr>
      </p:pic>
      <p:sp>
        <p:nvSpPr>
          <p:cNvPr id="13" name="Smiley Face 12">
            <a:extLst>
              <a:ext uri="{FF2B5EF4-FFF2-40B4-BE49-F238E27FC236}">
                <a16:creationId xmlns:a16="http://schemas.microsoft.com/office/drawing/2014/main" id="{153D8B6E-2E8D-3040-AE31-4D3C070E3AAC}"/>
              </a:ext>
            </a:extLst>
          </p:cNvPr>
          <p:cNvSpPr/>
          <p:nvPr/>
        </p:nvSpPr>
        <p:spPr>
          <a:xfrm>
            <a:off x="4095713" y="2722177"/>
            <a:ext cx="567557" cy="557049"/>
          </a:xfrm>
          <a:prstGeom prst="smileyFac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42EF03-9528-E741-9FB1-80A6EFA96AC1}"/>
              </a:ext>
            </a:extLst>
          </p:cNvPr>
          <p:cNvCxnSpPr>
            <a:endCxn id="12" idx="1"/>
          </p:cNvCxnSpPr>
          <p:nvPr/>
        </p:nvCxnSpPr>
        <p:spPr>
          <a:xfrm>
            <a:off x="1841156" y="2971800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C8738-8D0D-6F43-AE0A-FF56BCB045E7}"/>
              </a:ext>
            </a:extLst>
          </p:cNvPr>
          <p:cNvCxnSpPr/>
          <p:nvPr/>
        </p:nvCxnSpPr>
        <p:spPr>
          <a:xfrm>
            <a:off x="3313063" y="3000633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99C6948C-FCDB-E441-9F40-F2A3B301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4816" y="3853515"/>
            <a:ext cx="914400" cy="914400"/>
          </a:xfrm>
          <a:prstGeom prst="rect">
            <a:avLst/>
          </a:prstGeom>
        </p:spPr>
      </p:pic>
      <p:sp>
        <p:nvSpPr>
          <p:cNvPr id="18" name="Smiley Face 17">
            <a:extLst>
              <a:ext uri="{FF2B5EF4-FFF2-40B4-BE49-F238E27FC236}">
                <a16:creationId xmlns:a16="http://schemas.microsoft.com/office/drawing/2014/main" id="{5AF2274B-0C71-984D-B40D-B63DD1767D91}"/>
              </a:ext>
            </a:extLst>
          </p:cNvPr>
          <p:cNvSpPr/>
          <p:nvPr/>
        </p:nvSpPr>
        <p:spPr>
          <a:xfrm>
            <a:off x="5151529" y="4032190"/>
            <a:ext cx="567557" cy="557049"/>
          </a:xfrm>
          <a:prstGeom prst="smileyFac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B0005-A9B5-3B48-94D5-7D5D616A26B4}"/>
              </a:ext>
            </a:extLst>
          </p:cNvPr>
          <p:cNvCxnSpPr>
            <a:cxnSpLocks/>
          </p:cNvCxnSpPr>
          <p:nvPr/>
        </p:nvCxnSpPr>
        <p:spPr>
          <a:xfrm>
            <a:off x="1820537" y="4310715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585129-2A4E-F141-AD53-C212D08DA1DF}"/>
              </a:ext>
            </a:extLst>
          </p:cNvPr>
          <p:cNvCxnSpPr/>
          <p:nvPr/>
        </p:nvCxnSpPr>
        <p:spPr>
          <a:xfrm>
            <a:off x="3220969" y="4296299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430FFF67-AF33-3042-A766-78A575F0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430" y="3839099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A966BC-0D0C-8245-A50A-40BC34C89400}"/>
              </a:ext>
            </a:extLst>
          </p:cNvPr>
          <p:cNvCxnSpPr/>
          <p:nvPr/>
        </p:nvCxnSpPr>
        <p:spPr>
          <a:xfrm>
            <a:off x="4550179" y="4284209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60CB5A-F085-9D4A-BE05-BF9E71A744F2}"/>
              </a:ext>
            </a:extLst>
          </p:cNvPr>
          <p:cNvSpPr txBox="1"/>
          <p:nvPr/>
        </p:nvSpPr>
        <p:spPr>
          <a:xfrm>
            <a:off x="1760487" y="3089918"/>
            <a:ext cx="9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一级朋友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254932-8C0C-E94E-B8E4-BE14BE334ABF}"/>
              </a:ext>
            </a:extLst>
          </p:cNvPr>
          <p:cNvSpPr txBox="1"/>
          <p:nvPr/>
        </p:nvSpPr>
        <p:spPr>
          <a:xfrm>
            <a:off x="3206477" y="3045559"/>
            <a:ext cx="9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一级朋友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BEFD7-A691-0244-833D-A10C76451B17}"/>
              </a:ext>
            </a:extLst>
          </p:cNvPr>
          <p:cNvSpPr txBox="1"/>
          <p:nvPr/>
        </p:nvSpPr>
        <p:spPr>
          <a:xfrm>
            <a:off x="1664016" y="4394106"/>
            <a:ext cx="9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一级朋友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981C6C-56D1-DB4B-BC64-FADCD7013C81}"/>
              </a:ext>
            </a:extLst>
          </p:cNvPr>
          <p:cNvSpPr txBox="1"/>
          <p:nvPr/>
        </p:nvSpPr>
        <p:spPr>
          <a:xfrm>
            <a:off x="4317419" y="4380355"/>
            <a:ext cx="9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一级朋友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CD0FAE-059B-2949-BED9-8B6204A1692C}"/>
              </a:ext>
            </a:extLst>
          </p:cNvPr>
          <p:cNvSpPr txBox="1"/>
          <p:nvPr/>
        </p:nvSpPr>
        <p:spPr>
          <a:xfrm>
            <a:off x="3308392" y="4378836"/>
            <a:ext cx="608576" cy="27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好友</a:t>
            </a:r>
            <a:endParaRPr lang="en-US" sz="1200" dirty="0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25FF691-454B-ED48-98BE-4F6EE6816557}"/>
              </a:ext>
            </a:extLst>
          </p:cNvPr>
          <p:cNvSpPr/>
          <p:nvPr/>
        </p:nvSpPr>
        <p:spPr>
          <a:xfrm>
            <a:off x="6779526" y="2672109"/>
            <a:ext cx="567557" cy="55704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EAF8D827-A177-1A45-A674-D685675F2398}"/>
              </a:ext>
            </a:extLst>
          </p:cNvPr>
          <p:cNvSpPr/>
          <p:nvPr/>
        </p:nvSpPr>
        <p:spPr>
          <a:xfrm>
            <a:off x="6779525" y="3982122"/>
            <a:ext cx="567557" cy="55704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7450B8B0-FF30-9840-81F9-88A234389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287" y="2464532"/>
            <a:ext cx="914400" cy="914400"/>
          </a:xfrm>
          <a:prstGeom prst="rect">
            <a:avLst/>
          </a:prstGeom>
        </p:spPr>
      </p:pic>
      <p:sp>
        <p:nvSpPr>
          <p:cNvPr id="31" name="Smiley Face 30">
            <a:extLst>
              <a:ext uri="{FF2B5EF4-FFF2-40B4-BE49-F238E27FC236}">
                <a16:creationId xmlns:a16="http://schemas.microsoft.com/office/drawing/2014/main" id="{8EC8FF30-2B08-D446-9282-709DF0B744D1}"/>
              </a:ext>
            </a:extLst>
          </p:cNvPr>
          <p:cNvSpPr/>
          <p:nvPr/>
        </p:nvSpPr>
        <p:spPr>
          <a:xfrm>
            <a:off x="9749494" y="2672109"/>
            <a:ext cx="567557" cy="557049"/>
          </a:xfrm>
          <a:prstGeom prst="smileyFac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8882D3-2630-5C47-BB1A-D2B2295FC9BD}"/>
              </a:ext>
            </a:extLst>
          </p:cNvPr>
          <p:cNvCxnSpPr>
            <a:endCxn id="30" idx="1"/>
          </p:cNvCxnSpPr>
          <p:nvPr/>
        </p:nvCxnSpPr>
        <p:spPr>
          <a:xfrm>
            <a:off x="7494937" y="2921732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EB3A0-10C6-754A-8D13-94F565ABD4CE}"/>
              </a:ext>
            </a:extLst>
          </p:cNvPr>
          <p:cNvCxnSpPr/>
          <p:nvPr/>
        </p:nvCxnSpPr>
        <p:spPr>
          <a:xfrm>
            <a:off x="8966844" y="2950565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1C959A91-092D-C249-BA6A-C6C91DF8D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8597" y="3803447"/>
            <a:ext cx="914400" cy="914400"/>
          </a:xfrm>
          <a:prstGeom prst="rect">
            <a:avLst/>
          </a:prstGeom>
        </p:spPr>
      </p:pic>
      <p:sp>
        <p:nvSpPr>
          <p:cNvPr id="35" name="Smiley Face 34">
            <a:extLst>
              <a:ext uri="{FF2B5EF4-FFF2-40B4-BE49-F238E27FC236}">
                <a16:creationId xmlns:a16="http://schemas.microsoft.com/office/drawing/2014/main" id="{07948245-9226-304A-B654-33364E42066E}"/>
              </a:ext>
            </a:extLst>
          </p:cNvPr>
          <p:cNvSpPr/>
          <p:nvPr/>
        </p:nvSpPr>
        <p:spPr>
          <a:xfrm>
            <a:off x="10805310" y="3982122"/>
            <a:ext cx="567557" cy="557049"/>
          </a:xfrm>
          <a:prstGeom prst="smileyFac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701BDE-1BE1-444A-9F56-8B38766730CD}"/>
              </a:ext>
            </a:extLst>
          </p:cNvPr>
          <p:cNvCxnSpPr>
            <a:cxnSpLocks/>
          </p:cNvCxnSpPr>
          <p:nvPr/>
        </p:nvCxnSpPr>
        <p:spPr>
          <a:xfrm>
            <a:off x="7474318" y="4260647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29A2DE-035D-7B4F-BB65-4818FC506273}"/>
              </a:ext>
            </a:extLst>
          </p:cNvPr>
          <p:cNvCxnSpPr/>
          <p:nvPr/>
        </p:nvCxnSpPr>
        <p:spPr>
          <a:xfrm>
            <a:off x="8874750" y="4246231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7FE27675-9215-A441-A887-BE14149F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5211" y="3789031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CB1792-9033-8F4D-A0DC-C186DE2FCE66}"/>
              </a:ext>
            </a:extLst>
          </p:cNvPr>
          <p:cNvCxnSpPr/>
          <p:nvPr/>
        </p:nvCxnSpPr>
        <p:spPr>
          <a:xfrm>
            <a:off x="10203960" y="4234141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02ADF94-D378-D445-9486-6915936253BE}"/>
              </a:ext>
            </a:extLst>
          </p:cNvPr>
          <p:cNvSpPr txBox="1"/>
          <p:nvPr/>
        </p:nvSpPr>
        <p:spPr>
          <a:xfrm>
            <a:off x="7414268" y="3039850"/>
            <a:ext cx="9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一级朋友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BCD695-7FCE-A74E-856D-855F882781E7}"/>
              </a:ext>
            </a:extLst>
          </p:cNvPr>
          <p:cNvSpPr txBox="1"/>
          <p:nvPr/>
        </p:nvSpPr>
        <p:spPr>
          <a:xfrm>
            <a:off x="8860258" y="2995491"/>
            <a:ext cx="9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一级朋友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C45B21-B17D-1E44-9565-E3F8A9CF30EA}"/>
              </a:ext>
            </a:extLst>
          </p:cNvPr>
          <p:cNvSpPr txBox="1"/>
          <p:nvPr/>
        </p:nvSpPr>
        <p:spPr>
          <a:xfrm>
            <a:off x="7317797" y="4344038"/>
            <a:ext cx="9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一级朋友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792D1C-D2CB-5543-B272-6090AAC79C16}"/>
              </a:ext>
            </a:extLst>
          </p:cNvPr>
          <p:cNvSpPr txBox="1"/>
          <p:nvPr/>
        </p:nvSpPr>
        <p:spPr>
          <a:xfrm>
            <a:off x="9971200" y="4330287"/>
            <a:ext cx="9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一级朋友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E1608E-4135-8943-94F3-FFF7E9E4BEA7}"/>
              </a:ext>
            </a:extLst>
          </p:cNvPr>
          <p:cNvSpPr txBox="1"/>
          <p:nvPr/>
        </p:nvSpPr>
        <p:spPr>
          <a:xfrm>
            <a:off x="8962173" y="4328768"/>
            <a:ext cx="608576" cy="27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好友</a:t>
            </a:r>
            <a:endParaRPr lang="en-US" sz="1200" dirty="0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D61D156B-6AB8-D749-8CEE-916F4A58724C}"/>
              </a:ext>
            </a:extLst>
          </p:cNvPr>
          <p:cNvSpPr/>
          <p:nvPr/>
        </p:nvSpPr>
        <p:spPr>
          <a:xfrm>
            <a:off x="6779525" y="5273421"/>
            <a:ext cx="567557" cy="55704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 descr="Man">
            <a:extLst>
              <a:ext uri="{FF2B5EF4-FFF2-40B4-BE49-F238E27FC236}">
                <a16:creationId xmlns:a16="http://schemas.microsoft.com/office/drawing/2014/main" id="{933153D1-1B3C-0E44-8B73-0C07E2A3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8597" y="5094746"/>
            <a:ext cx="914400" cy="914400"/>
          </a:xfrm>
          <a:prstGeom prst="rect">
            <a:avLst/>
          </a:prstGeom>
        </p:spPr>
      </p:pic>
      <p:sp>
        <p:nvSpPr>
          <p:cNvPr id="47" name="Smiley Face 46">
            <a:extLst>
              <a:ext uri="{FF2B5EF4-FFF2-40B4-BE49-F238E27FC236}">
                <a16:creationId xmlns:a16="http://schemas.microsoft.com/office/drawing/2014/main" id="{8716D82A-C94E-2B42-9A41-B7B5C17CF896}"/>
              </a:ext>
            </a:extLst>
          </p:cNvPr>
          <p:cNvSpPr/>
          <p:nvPr/>
        </p:nvSpPr>
        <p:spPr>
          <a:xfrm>
            <a:off x="11534362" y="5273421"/>
            <a:ext cx="567557" cy="557049"/>
          </a:xfrm>
          <a:prstGeom prst="smileyFac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E51234-D633-1046-9D76-9A8D263929D8}"/>
              </a:ext>
            </a:extLst>
          </p:cNvPr>
          <p:cNvCxnSpPr>
            <a:cxnSpLocks/>
          </p:cNvCxnSpPr>
          <p:nvPr/>
        </p:nvCxnSpPr>
        <p:spPr>
          <a:xfrm>
            <a:off x="7474318" y="5551946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EA6908-5515-4644-9083-8B262A5F07AB}"/>
              </a:ext>
            </a:extLst>
          </p:cNvPr>
          <p:cNvCxnSpPr>
            <a:cxnSpLocks/>
          </p:cNvCxnSpPr>
          <p:nvPr/>
        </p:nvCxnSpPr>
        <p:spPr>
          <a:xfrm flipV="1">
            <a:off x="9568194" y="5570729"/>
            <a:ext cx="707008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Man">
            <a:extLst>
              <a:ext uri="{FF2B5EF4-FFF2-40B4-BE49-F238E27FC236}">
                <a16:creationId xmlns:a16="http://schemas.microsoft.com/office/drawing/2014/main" id="{730FCE94-702E-5949-9E28-E71643E1D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551" y="5080330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1626DA-EB27-6E47-B7C8-EC2C72C12BC5}"/>
              </a:ext>
            </a:extLst>
          </p:cNvPr>
          <p:cNvCxnSpPr/>
          <p:nvPr/>
        </p:nvCxnSpPr>
        <p:spPr>
          <a:xfrm>
            <a:off x="10908300" y="5525440"/>
            <a:ext cx="60135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AC319F-AFE7-2044-82B2-55C9BEEC7960}"/>
              </a:ext>
            </a:extLst>
          </p:cNvPr>
          <p:cNvSpPr txBox="1"/>
          <p:nvPr/>
        </p:nvSpPr>
        <p:spPr>
          <a:xfrm>
            <a:off x="7317797" y="5635337"/>
            <a:ext cx="9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一级朋友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D90611-287A-3C4F-BFD8-9D340EBEB08E}"/>
              </a:ext>
            </a:extLst>
          </p:cNvPr>
          <p:cNvSpPr txBox="1"/>
          <p:nvPr/>
        </p:nvSpPr>
        <p:spPr>
          <a:xfrm>
            <a:off x="10675540" y="5621586"/>
            <a:ext cx="9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一级朋友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BE4F2-595A-8344-AA1A-EDBC7B0C5EEB}"/>
              </a:ext>
            </a:extLst>
          </p:cNvPr>
          <p:cNvSpPr txBox="1"/>
          <p:nvPr/>
        </p:nvSpPr>
        <p:spPr>
          <a:xfrm>
            <a:off x="9666626" y="5632232"/>
            <a:ext cx="608576" cy="27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好友</a:t>
            </a:r>
            <a:endParaRPr lang="en-US" sz="1200" dirty="0"/>
          </a:p>
        </p:txBody>
      </p:sp>
      <p:pic>
        <p:nvPicPr>
          <p:cNvPr id="56" name="Graphic 55" descr="Man">
            <a:extLst>
              <a:ext uri="{FF2B5EF4-FFF2-40B4-BE49-F238E27FC236}">
                <a16:creationId xmlns:a16="http://schemas.microsoft.com/office/drawing/2014/main" id="{B22ECB52-C99C-F047-8622-E2BDA3984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4263" y="5101173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EDB8F716-64B7-DA41-9520-07E09340A52D}"/>
              </a:ext>
            </a:extLst>
          </p:cNvPr>
          <p:cNvSpPr/>
          <p:nvPr/>
        </p:nvSpPr>
        <p:spPr>
          <a:xfrm>
            <a:off x="8800107" y="5525440"/>
            <a:ext cx="69442" cy="961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438E015-9A88-CA4D-A64A-B6F2EAB3699B}"/>
              </a:ext>
            </a:extLst>
          </p:cNvPr>
          <p:cNvSpPr/>
          <p:nvPr/>
        </p:nvSpPr>
        <p:spPr>
          <a:xfrm>
            <a:off x="8915436" y="5529556"/>
            <a:ext cx="69442" cy="961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84A4B44-54CF-A04E-9991-6168C5EBC5A4}"/>
              </a:ext>
            </a:extLst>
          </p:cNvPr>
          <p:cNvSpPr/>
          <p:nvPr/>
        </p:nvSpPr>
        <p:spPr>
          <a:xfrm>
            <a:off x="9039006" y="5529556"/>
            <a:ext cx="69442" cy="961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BAAE-FC2D-0A47-A331-7387D4A4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--- </a:t>
            </a:r>
            <a:r>
              <a:rPr lang="zh-CN" altLang="en-US" dirty="0"/>
              <a:t>对代理人（红娘）的激励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8EBD-E16E-A44F-97D0-05449B27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一级朋友：激励来自于帮助朋友的善意</a:t>
            </a:r>
            <a:endParaRPr lang="en-US" altLang="zh-CN" dirty="0"/>
          </a:p>
          <a:p>
            <a:r>
              <a:rPr lang="zh-CN" altLang="en-US" dirty="0"/>
              <a:t>非一级朋友：</a:t>
            </a:r>
            <a:endParaRPr lang="en-US" altLang="zh-CN" dirty="0"/>
          </a:p>
          <a:p>
            <a:pPr lvl="1"/>
            <a:r>
              <a:rPr lang="zh-CN" altLang="en-US" dirty="0"/>
              <a:t>转发成功匹配后给间接转发者积分／特权奖励</a:t>
            </a:r>
            <a:endParaRPr lang="en-US" altLang="zh-CN" dirty="0"/>
          </a:p>
          <a:p>
            <a:pPr lvl="1"/>
            <a:r>
              <a:rPr lang="zh-CN" altLang="en-US" dirty="0"/>
              <a:t>物质奖励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8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242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六度相亲</vt:lpstr>
      <vt:lpstr>Why --- 传统相亲渠道</vt:lpstr>
      <vt:lpstr>What --- 六度相亲</vt:lpstr>
      <vt:lpstr>How --- 对代理人（红娘）的激励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六度相亲</dc:title>
  <dc:creator>Yudao Yan (yudayan)</dc:creator>
  <cp:lastModifiedBy>Yudao Yan (yudayan)</cp:lastModifiedBy>
  <cp:revision>5</cp:revision>
  <dcterms:created xsi:type="dcterms:W3CDTF">2019-05-05T05:55:12Z</dcterms:created>
  <dcterms:modified xsi:type="dcterms:W3CDTF">2019-05-07T00:04:45Z</dcterms:modified>
</cp:coreProperties>
</file>