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5"/>
  </p:sldMasterIdLst>
  <p:notesMasterIdLst>
    <p:notesMasterId r:id="rId107"/>
  </p:notesMasterIdLst>
  <p:handoutMasterIdLst>
    <p:handoutMasterId r:id="rId108"/>
  </p:handoutMasterIdLst>
  <p:sldIdLst>
    <p:sldId id="280" r:id="rId6"/>
    <p:sldId id="276" r:id="rId7"/>
    <p:sldId id="277" r:id="rId8"/>
    <p:sldId id="278" r:id="rId9"/>
    <p:sldId id="281" r:id="rId10"/>
    <p:sldId id="257" r:id="rId11"/>
    <p:sldId id="258" r:id="rId12"/>
    <p:sldId id="345" r:id="rId13"/>
    <p:sldId id="259" r:id="rId14"/>
    <p:sldId id="346" r:id="rId15"/>
    <p:sldId id="262" r:id="rId16"/>
    <p:sldId id="263" r:id="rId17"/>
    <p:sldId id="347" r:id="rId18"/>
    <p:sldId id="265" r:id="rId19"/>
    <p:sldId id="348" r:id="rId20"/>
    <p:sldId id="349" r:id="rId21"/>
    <p:sldId id="391" r:id="rId22"/>
    <p:sldId id="351" r:id="rId23"/>
    <p:sldId id="393" r:id="rId24"/>
    <p:sldId id="394" r:id="rId25"/>
    <p:sldId id="395" r:id="rId26"/>
    <p:sldId id="355" r:id="rId27"/>
    <p:sldId id="396" r:id="rId28"/>
    <p:sldId id="397" r:id="rId29"/>
    <p:sldId id="398" r:id="rId30"/>
    <p:sldId id="399" r:id="rId31"/>
    <p:sldId id="360" r:id="rId32"/>
    <p:sldId id="477" r:id="rId33"/>
    <p:sldId id="478" r:id="rId34"/>
    <p:sldId id="479" r:id="rId35"/>
    <p:sldId id="480" r:id="rId36"/>
    <p:sldId id="401" r:id="rId37"/>
    <p:sldId id="403" r:id="rId38"/>
    <p:sldId id="404" r:id="rId39"/>
    <p:sldId id="405" r:id="rId40"/>
    <p:sldId id="406" r:id="rId41"/>
    <p:sldId id="407" r:id="rId42"/>
    <p:sldId id="408" r:id="rId43"/>
    <p:sldId id="367" r:id="rId44"/>
    <p:sldId id="368" r:id="rId45"/>
    <p:sldId id="409" r:id="rId46"/>
    <p:sldId id="410" r:id="rId47"/>
    <p:sldId id="411" r:id="rId48"/>
    <p:sldId id="412" r:id="rId49"/>
    <p:sldId id="413" r:id="rId50"/>
    <p:sldId id="414" r:id="rId51"/>
    <p:sldId id="415" r:id="rId52"/>
    <p:sldId id="416" r:id="rId53"/>
    <p:sldId id="377" r:id="rId54"/>
    <p:sldId id="378" r:id="rId55"/>
    <p:sldId id="418" r:id="rId56"/>
    <p:sldId id="380" r:id="rId57"/>
    <p:sldId id="420" r:id="rId58"/>
    <p:sldId id="422" r:id="rId59"/>
    <p:sldId id="423" r:id="rId60"/>
    <p:sldId id="424" r:id="rId61"/>
    <p:sldId id="386" r:id="rId62"/>
    <p:sldId id="425" r:id="rId63"/>
    <p:sldId id="426" r:id="rId64"/>
    <p:sldId id="427" r:id="rId65"/>
    <p:sldId id="430" r:id="rId66"/>
    <p:sldId id="433" r:id="rId67"/>
    <p:sldId id="434" r:id="rId68"/>
    <p:sldId id="431" r:id="rId69"/>
    <p:sldId id="435" r:id="rId70"/>
    <p:sldId id="438" r:id="rId71"/>
    <p:sldId id="459" r:id="rId72"/>
    <p:sldId id="461" r:id="rId73"/>
    <p:sldId id="462" r:id="rId74"/>
    <p:sldId id="463" r:id="rId75"/>
    <p:sldId id="469" r:id="rId76"/>
    <p:sldId id="464" r:id="rId77"/>
    <p:sldId id="465" r:id="rId78"/>
    <p:sldId id="466" r:id="rId79"/>
    <p:sldId id="468" r:id="rId80"/>
    <p:sldId id="467" r:id="rId81"/>
    <p:sldId id="470" r:id="rId82"/>
    <p:sldId id="472" r:id="rId83"/>
    <p:sldId id="439" r:id="rId84"/>
    <p:sldId id="440" r:id="rId85"/>
    <p:sldId id="441" r:id="rId86"/>
    <p:sldId id="442" r:id="rId87"/>
    <p:sldId id="443" r:id="rId88"/>
    <p:sldId id="444" r:id="rId89"/>
    <p:sldId id="445" r:id="rId90"/>
    <p:sldId id="446" r:id="rId91"/>
    <p:sldId id="447" r:id="rId92"/>
    <p:sldId id="448" r:id="rId93"/>
    <p:sldId id="449" r:id="rId94"/>
    <p:sldId id="450" r:id="rId95"/>
    <p:sldId id="451" r:id="rId96"/>
    <p:sldId id="452" r:id="rId97"/>
    <p:sldId id="453" r:id="rId98"/>
    <p:sldId id="454" r:id="rId99"/>
    <p:sldId id="455" r:id="rId100"/>
    <p:sldId id="456" r:id="rId101"/>
    <p:sldId id="457" r:id="rId102"/>
    <p:sldId id="332" r:id="rId103"/>
    <p:sldId id="473" r:id="rId104"/>
    <p:sldId id="474" r:id="rId105"/>
    <p:sldId id="481" r:id="rId10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5551"/>
    <a:srgbClr val="0000FF"/>
    <a:srgbClr val="FE392A"/>
    <a:srgbClr val="1938D1"/>
    <a:srgbClr val="FC2D28"/>
    <a:srgbClr val="D60093"/>
    <a:srgbClr val="FD6E6B"/>
    <a:srgbClr val="62ED31"/>
    <a:srgbClr val="0099FF"/>
    <a:srgbClr val="20FEB9"/>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66" autoAdjust="0"/>
  </p:normalViewPr>
  <p:slideViewPr>
    <p:cSldViewPr>
      <p:cViewPr>
        <p:scale>
          <a:sx n="70" d="100"/>
          <a:sy n="70" d="100"/>
        </p:scale>
        <p:origin x="-1386" y="-12"/>
      </p:cViewPr>
      <p:guideLst>
        <p:guide orient="horz" pos="2160"/>
        <p:guide pos="2880"/>
      </p:guideLst>
    </p:cSldViewPr>
  </p:slideViewPr>
  <p:outlineViewPr>
    <p:cViewPr>
      <p:scale>
        <a:sx n="33" d="100"/>
        <a:sy n="33" d="100"/>
      </p:scale>
      <p:origin x="0" y="2826"/>
    </p:cViewPr>
  </p:outlineViewPr>
  <p:notesTextViewPr>
    <p:cViewPr>
      <p:scale>
        <a:sx n="100" d="100"/>
        <a:sy n="100" d="100"/>
      </p:scale>
      <p:origin x="0" y="0"/>
    </p:cViewPr>
  </p:notesTextViewPr>
  <p:notesViewPr>
    <p:cSldViewPr>
      <p:cViewPr varScale="1">
        <p:scale>
          <a:sx n="53" d="100"/>
          <a:sy n="53" d="100"/>
        </p:scale>
        <p:origin x="-2952"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notesMaster" Target="notesMasters/notesMaster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110"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presProps" Target="presProp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0FB8AB-507E-4091-A65B-FD36524AEC50}" type="datetimeFigureOut">
              <a:rPr lang="zh-CN" altLang="en-US" smtClean="0"/>
              <a:pPr/>
              <a:t>2015/3/20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72DBA7-7A29-4EBB-BC46-2211039CA76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13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13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13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13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13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B582175-D852-4C02-A70C-2CECBC3D36A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522568-BD2D-4740-93F8-A576B0D50474}" type="slidenum">
              <a:rPr lang="en-US" altLang="zh-CN"/>
              <a:pPr/>
              <a:t>5</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49CD9-A3F3-47E4-BCEF-D2EF993E0087}" type="slidenum">
              <a:rPr lang="en-US" altLang="zh-CN"/>
              <a:pPr/>
              <a:t>49</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EA3CC-5D00-4834-B88F-B0C19DF68961}" type="slidenum">
              <a:rPr lang="en-US" altLang="zh-CN"/>
              <a:pPr/>
              <a:t>50</a:t>
            </a:fld>
            <a:endParaRPr lang="en-US" altLang="zh-CN"/>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1F72D8-73CD-4B49-BEEC-FBFB72B4D7CB}" type="slidenum">
              <a:rPr lang="en-US" altLang="zh-CN"/>
              <a:pPr/>
              <a:t>52</a:t>
            </a:fld>
            <a:endParaRPr lang="en-US" altLang="zh-CN"/>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0DD3C5-C87E-4DB6-A4C5-1B901B25B175}" type="slidenum">
              <a:rPr lang="en-US" altLang="zh-CN"/>
              <a:pPr/>
              <a:t>57</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前两个问题是通过分层设计的方法解决的，第三个问题是通过</a:t>
            </a:r>
            <a:r>
              <a:rPr lang="en-US" altLang="zh-CN" dirty="0" smtClean="0"/>
              <a:t>IP</a:t>
            </a:r>
            <a:r>
              <a:rPr lang="zh-CN" altLang="en-US" dirty="0" smtClean="0"/>
              <a:t>协议解决的，第四个问题是通过传输层的设计解决的。</a:t>
            </a:r>
            <a:endParaRPr lang="zh-CN" altLang="en-US" dirty="0"/>
          </a:p>
        </p:txBody>
      </p:sp>
      <p:sp>
        <p:nvSpPr>
          <p:cNvPr id="4" name="灯片编号占位符 3"/>
          <p:cNvSpPr>
            <a:spLocks noGrp="1"/>
          </p:cNvSpPr>
          <p:nvPr>
            <p:ph type="sldNum" sz="quarter" idx="10"/>
          </p:nvPr>
        </p:nvSpPr>
        <p:spPr/>
        <p:txBody>
          <a:bodyPr/>
          <a:lstStyle/>
          <a:p>
            <a:fld id="{EB582175-D852-4C02-A70C-2CECBC3D36A4}" type="slidenum">
              <a:rPr lang="en-US" altLang="zh-CN" smtClean="0"/>
              <a:pPr/>
              <a:t>59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B582175-D852-4C02-A70C-2CECBC3D36A4}" type="slidenum">
              <a:rPr lang="en-US" altLang="zh-CN" smtClean="0"/>
              <a:pPr/>
              <a:t>60</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B582175-D852-4C02-A70C-2CECBC3D36A4}" type="slidenum">
              <a:rPr lang="en-US" altLang="zh-CN" smtClean="0"/>
              <a:pPr/>
              <a:t>72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6DF2D7B3-F3CB-4A36-964E-451EE8E6B14E}" type="slidenum">
              <a:rPr lang="en-US" altLang="zh-CN"/>
              <a:pPr/>
              <a:t>79</a:t>
            </a:fld>
            <a:endParaRPr lang="en-US" altLang="zh-CN"/>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8CF529D5-29AC-41CD-B080-129448B85BF5}" type="slidenum">
              <a:rPr lang="en-US" altLang="zh-CN"/>
              <a:pPr/>
              <a:t>80</a:t>
            </a:fld>
            <a:endParaRPr lang="en-US" altLang="zh-CN"/>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8FDC18CB-E5C9-41F4-B342-C7267E0DD07E}" type="slidenum">
              <a:rPr lang="en-US" altLang="zh-CN"/>
              <a:pPr/>
              <a:t>81</a:t>
            </a:fld>
            <a:endParaRPr lang="en-US" altLang="zh-CN"/>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B582175-D852-4C02-A70C-2CECBC3D36A4}" type="slidenum">
              <a:rPr lang="en-US" altLang="zh-CN" smtClean="0"/>
              <a:pPr/>
              <a:t>10</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533FCFB6-1FED-49AA-91A0-617BD44C11AB}" type="slidenum">
              <a:rPr lang="en-US" altLang="zh-CN"/>
              <a:pPr/>
              <a:t>82</a:t>
            </a:fld>
            <a:endParaRPr lang="en-US" altLang="zh-CN"/>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6B4AB79D-0068-44C5-AB1A-A2CB10B6C8C7}" type="slidenum">
              <a:rPr lang="en-US" altLang="zh-CN"/>
              <a:pPr/>
              <a:t>83</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AA7AE63D-A915-4A5D-86BD-0A6F62484DA5}" type="slidenum">
              <a:rPr lang="en-US" altLang="zh-CN"/>
              <a:pPr/>
              <a:t>84</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92276ECB-B8DC-4C4A-9779-48300FA4BF13}" type="slidenum">
              <a:rPr lang="en-US" altLang="zh-CN"/>
              <a:pPr/>
              <a:t>85</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A9935E15-E253-445E-970B-ECC8816001AE}" type="slidenum">
              <a:rPr lang="en-US" altLang="zh-CN"/>
              <a:pPr/>
              <a:t>86</a:t>
            </a:fld>
            <a:endParaRPr lang="en-US" altLang="zh-CN"/>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0B857B42-7F9D-4776-9B50-6F2C00F2DC6B}" type="slidenum">
              <a:rPr lang="en-US" altLang="zh-CN"/>
              <a:pPr/>
              <a:t>87</a:t>
            </a:fld>
            <a:endParaRPr lang="en-US" altLang="zh-CN"/>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A31A2866-DCD2-4C71-BB5A-C91EE6E64FF4}" type="slidenum">
              <a:rPr lang="en-US" altLang="zh-CN"/>
              <a:pPr/>
              <a:t>88</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3B723AE2-9854-4D21-B655-2C2E12D29D64}" type="slidenum">
              <a:rPr lang="en-US" altLang="zh-CN"/>
              <a:pPr/>
              <a:t>89</a:t>
            </a:fld>
            <a:endParaRPr lang="en-US" altLang="zh-CN"/>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5FBF37F4-21AA-4D8F-AE5A-5E665B0D85B5}" type="slidenum">
              <a:rPr lang="en-US" altLang="zh-CN"/>
              <a:pPr/>
              <a:t>90</a:t>
            </a:fld>
            <a:endParaRPr lang="en-US" altLang="zh-CN"/>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FB9C3E55-24C5-4E46-BD53-CF0DA8DAC904}" type="slidenum">
              <a:rPr lang="en-US" altLang="zh-CN"/>
              <a:pPr/>
              <a:t>91</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9977B2-AC10-45F2-BB38-FA5A7015DB6E}" type="slidenum">
              <a:rPr lang="en-US" altLang="zh-CN"/>
              <a:pPr/>
              <a:t>18</a:t>
            </a:fld>
            <a:endParaRPr lang="en-US" altLang="zh-CN"/>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E2F1AEFC-D1EC-40D1-BF38-284116F19067}" type="slidenum">
              <a:rPr lang="en-US" altLang="zh-CN"/>
              <a:pPr/>
              <a:t>92</a:t>
            </a:fld>
            <a:endParaRPr lang="en-US" altLang="zh-CN"/>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A85004A3-C9C1-4032-8A36-587F15A2E0F1}" type="slidenum">
              <a:rPr lang="en-US" altLang="zh-CN"/>
              <a:pPr/>
              <a:t>93</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C95B3E60-2FCF-43DF-9040-F051D447A4A1}" type="slidenum">
              <a:rPr lang="en-US" altLang="zh-CN"/>
              <a:pPr/>
              <a:t>94</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68828E9E-56D1-432C-AA82-20D34A9EC30A}" type="slidenum">
              <a:rPr lang="en-US" altLang="zh-CN"/>
              <a:pPr/>
              <a:t>95</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C7ED2E12-DDCC-44E2-9233-67C17C7EE458}" type="slidenum">
              <a:rPr lang="en-US" altLang="zh-CN"/>
              <a:pPr/>
              <a:t>96</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9F03B-9748-42AC-A847-7F3082512D89}" type="slidenum">
              <a:rPr lang="en-US" altLang="zh-CN"/>
              <a:pPr/>
              <a:t>97</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12F90-2E56-4286-81F2-748B5F0C9D35}" type="slidenum">
              <a:rPr lang="en-US" altLang="zh-CN"/>
              <a:pPr/>
              <a:t>22</a:t>
            </a:fld>
            <a:endParaRPr lang="en-US" altLang="zh-CN"/>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FE897-CE39-4C83-82A0-A472718D1615}" type="slidenum">
              <a:rPr lang="en-US" altLang="zh-CN"/>
              <a:pPr/>
              <a:t>27</a:t>
            </a:fld>
            <a:endParaRPr lang="en-US" altLang="zh-CN"/>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B582175-D852-4C02-A70C-2CECBC3D36A4}" type="slidenum">
              <a:rPr lang="en-US" altLang="zh-CN" smtClean="0"/>
              <a:pPr/>
              <a:t>28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582175-D852-4C02-A70C-2CECBC3D36A4}" type="slidenum">
              <a:rPr lang="en-US" altLang="zh-CN" smtClean="0"/>
              <a:pPr/>
              <a:t>29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0A2D05-0B21-430A-B5BC-FCCF13085595}" type="slidenum">
              <a:rPr lang="en-US" altLang="zh-CN"/>
              <a:pPr/>
              <a:t>39</a:t>
            </a:fld>
            <a:endParaRPr lang="en-US" altLang="zh-CN"/>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042C3-4334-44C9-B2FE-53B87C579131}" type="slidenum">
              <a:rPr lang="en-US" altLang="zh-CN"/>
              <a:pPr/>
              <a:t>40</a:t>
            </a:fld>
            <a:endParaRPr lang="en-US" altLang="zh-CN"/>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endParaRPr lang="en-US" altLang="zh-CN"/>
          </a:p>
        </p:txBody>
      </p:sp>
      <p:sp>
        <p:nvSpPr>
          <p:cNvPr id="17" name="页脚占位符 16"/>
          <p:cNvSpPr>
            <a:spLocks noGrp="1"/>
          </p:cNvSpPr>
          <p:nvPr>
            <p:ph type="ftr" sz="quarter" idx="11"/>
          </p:nvPr>
        </p:nvSpPr>
        <p:spPr/>
        <p:txBody>
          <a:bodyPr/>
          <a:lstStyle/>
          <a:p>
            <a:endParaRPr lang="en-US" altLang="zh-CN"/>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D652FBC3-0282-47D2-A826-7EACE2C210F9}" type="slidenum">
              <a:rPr lang="en-US" altLang="zh-CN" smtClean="0"/>
              <a:pPr/>
              <a:t>‹#›</a:t>
            </a:fld>
            <a:endParaRPr lang="en-US" altLang="zh-CN"/>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75380BA-B6B6-48C4-AC53-6FE17B547DC3}"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5C23C21-1500-4CD3-A8F4-7D18BC873FBC}"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E02DADE-5846-4B06-B96E-2BDBA408FD0A}" type="slidenum">
              <a:rPr lang="en-US" altLang="zh-CN" smtClean="0"/>
              <a:pPr/>
              <a:t>‹#›</a:t>
            </a:fld>
            <a:endParaRPr lang="en-US" altLang="zh-CN"/>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a:xfrm>
            <a:off x="800100" y="6172200"/>
            <a:ext cx="4000500" cy="457200"/>
          </a:xfrm>
        </p:spPr>
        <p:txBody>
          <a:bodyPr/>
          <a:lstStyle/>
          <a:p>
            <a:endParaRPr lang="en-US" altLang="zh-CN"/>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FBD10F8C-6F70-4009-B5B0-F05CBE342FC8}"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5A09F23-E4D2-4C8D-94D9-2A7CE23B4867}" type="slidenum">
              <a:rPr lang="en-US" altLang="zh-CN" smtClean="0"/>
              <a:pPr/>
              <a:t>‹#›</a:t>
            </a:fld>
            <a:endParaRPr lang="en-US" altLang="zh-CN"/>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65978CB8-23BF-4CA6-A68F-8618BF6F32C1}" type="slidenum">
              <a:rPr lang="en-US" altLang="zh-CN" smtClean="0"/>
              <a:pPr/>
              <a:t>‹#›</a:t>
            </a:fld>
            <a:endParaRPr lang="en-US" altLang="zh-CN"/>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8119CB87-FF10-4707-9B92-B8F96BEFA01C}"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139ABFEF-E684-445E-8863-2B3510F04571}"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B4DFDC4-9984-49A5-A3EA-6B72CFAE364C}" type="slidenum">
              <a:rPr lang="en-US" altLang="zh-CN" smtClean="0"/>
              <a:pPr/>
              <a:t>‹#›</a:t>
            </a:fld>
            <a:endParaRPr lang="en-US" altLang="zh-CN"/>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a:xfrm>
            <a:off x="914400" y="6172200"/>
            <a:ext cx="3886200" cy="457200"/>
          </a:xfrm>
        </p:spPr>
        <p:txBody>
          <a:bodyPr/>
          <a:lstStyle/>
          <a:p>
            <a:endParaRPr lang="en-US" altLang="zh-CN"/>
          </a:p>
        </p:txBody>
      </p:sp>
      <p:sp>
        <p:nvSpPr>
          <p:cNvPr id="7" name="灯片编号占位符 6"/>
          <p:cNvSpPr>
            <a:spLocks noGrp="1"/>
          </p:cNvSpPr>
          <p:nvPr>
            <p:ph type="sldNum" sz="quarter" idx="12"/>
          </p:nvPr>
        </p:nvSpPr>
        <p:spPr>
          <a:xfrm>
            <a:off x="146304" y="6208776"/>
            <a:ext cx="457200" cy="457200"/>
          </a:xfrm>
        </p:spPr>
        <p:txBody>
          <a:bodyPr/>
          <a:lstStyle/>
          <a:p>
            <a:fld id="{2AE605EE-0830-4AE5-AB56-8A3D22DA57A9}" type="slidenum">
              <a:rPr lang="en-US" altLang="zh-CN" smtClean="0"/>
              <a:pPr/>
              <a:t>‹#›</a:t>
            </a:fld>
            <a:endParaRPr lang="en-US" altLang="zh-CN"/>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ctr"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0B73B38-D8D2-40EC-A77C-674878C1450A}"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ma@xidian.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7.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wmf"/></Relationships>
</file>

<file path=ppt/slides/_rels/slide5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联系方式 </a:t>
            </a:r>
            <a:endParaRPr lang="zh-CN" altLang="en-US" dirty="0"/>
          </a:p>
        </p:txBody>
      </p:sp>
      <p:sp>
        <p:nvSpPr>
          <p:cNvPr id="3" name="内容占位符 2"/>
          <p:cNvSpPr>
            <a:spLocks noGrp="1"/>
          </p:cNvSpPr>
          <p:nvPr>
            <p:ph sz="quarter" idx="1"/>
          </p:nvPr>
        </p:nvSpPr>
        <p:spPr/>
        <p:txBody>
          <a:bodyPr/>
          <a:lstStyle/>
          <a:p>
            <a:endParaRPr lang="en-US" altLang="zh-CN" dirty="0" smtClean="0"/>
          </a:p>
          <a:p>
            <a:r>
              <a:rPr lang="zh-CN" altLang="en-US" dirty="0" smtClean="0"/>
              <a:t>姓名：马涛</a:t>
            </a:r>
            <a:endParaRPr lang="en-US" altLang="zh-CN" dirty="0" smtClean="0"/>
          </a:p>
          <a:p>
            <a:endParaRPr lang="en-US" altLang="zh-CN" dirty="0" smtClean="0"/>
          </a:p>
          <a:p>
            <a:r>
              <a:rPr lang="zh-CN" altLang="en-US" dirty="0" smtClean="0"/>
              <a:t>电话：</a:t>
            </a:r>
            <a:r>
              <a:rPr lang="en-US" altLang="zh-CN" dirty="0" smtClean="0"/>
              <a:t>18220535131</a:t>
            </a:r>
          </a:p>
          <a:p>
            <a:endParaRPr lang="en-US" altLang="zh-CN" dirty="0" smtClean="0"/>
          </a:p>
          <a:p>
            <a:r>
              <a:rPr lang="en-US" altLang="zh-CN" dirty="0" smtClean="0"/>
              <a:t>Email: </a:t>
            </a:r>
            <a:r>
              <a:rPr lang="en-US" altLang="zh-CN" dirty="0" smtClean="0">
                <a:hlinkClick r:id="rId2"/>
              </a:rPr>
              <a:t>tma@xidian.edu.cn</a:t>
            </a:r>
            <a:endParaRPr lang="en-US" altLang="zh-CN" dirty="0" smtClean="0"/>
          </a:p>
          <a:p>
            <a:endParaRPr lang="en-US" altLang="zh-CN" dirty="0" smtClean="0"/>
          </a:p>
          <a:p>
            <a:r>
              <a:rPr lang="en-US" altLang="zh-CN" dirty="0" smtClean="0"/>
              <a:t>Office: </a:t>
            </a:r>
            <a:r>
              <a:rPr lang="zh-CN" altLang="en-US" dirty="0" smtClean="0"/>
              <a:t>科技楼</a:t>
            </a:r>
            <a:r>
              <a:rPr lang="en-US" altLang="zh-CN" dirty="0" smtClean="0"/>
              <a:t>A-516</a:t>
            </a:r>
          </a:p>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商业应用</a:t>
            </a:r>
            <a:endParaRPr lang="zh-CN" altLang="en-US" dirty="0"/>
          </a:p>
        </p:txBody>
      </p:sp>
      <p:sp>
        <p:nvSpPr>
          <p:cNvPr id="3" name="内容占位符 2"/>
          <p:cNvSpPr>
            <a:spLocks noGrp="1"/>
          </p:cNvSpPr>
          <p:nvPr>
            <p:ph sz="quarter" idx="1"/>
          </p:nvPr>
        </p:nvSpPr>
        <p:spPr/>
        <p:txBody>
          <a:bodyPr/>
          <a:lstStyle/>
          <a:p>
            <a:r>
              <a:rPr lang="zh-CN" altLang="en-US" dirty="0" smtClean="0"/>
              <a:t>虚拟专用网（</a:t>
            </a:r>
            <a:r>
              <a:rPr lang="en-US" altLang="zh-CN" dirty="0" smtClean="0"/>
              <a:t>virtual private network)</a:t>
            </a:r>
          </a:p>
          <a:p>
            <a:endParaRPr lang="zh-CN" altLang="en-US" dirty="0"/>
          </a:p>
        </p:txBody>
      </p:sp>
      <p:pic>
        <p:nvPicPr>
          <p:cNvPr id="2053" name="Picture 5"/>
          <p:cNvPicPr>
            <a:picLocks noChangeAspect="1" noChangeArrowheads="1"/>
          </p:cNvPicPr>
          <p:nvPr/>
        </p:nvPicPr>
        <p:blipFill>
          <a:blip r:embed="rId3" cstate="print"/>
          <a:srcRect/>
          <a:stretch>
            <a:fillRect/>
          </a:stretch>
        </p:blipFill>
        <p:spPr bwMode="auto">
          <a:xfrm>
            <a:off x="5000628" y="4286256"/>
            <a:ext cx="1381125" cy="85725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cstate="print"/>
          <a:srcRect/>
          <a:stretch>
            <a:fillRect/>
          </a:stretch>
        </p:blipFill>
        <p:spPr bwMode="auto">
          <a:xfrm>
            <a:off x="7429520" y="2000240"/>
            <a:ext cx="866775" cy="1285875"/>
          </a:xfrm>
          <a:prstGeom prst="rect">
            <a:avLst/>
          </a:prstGeom>
          <a:noFill/>
          <a:ln w="9525">
            <a:noFill/>
            <a:miter lim="800000"/>
            <a:headEnd/>
            <a:tailEnd/>
          </a:ln>
          <a:effectLst/>
        </p:spPr>
      </p:pic>
      <p:pic>
        <p:nvPicPr>
          <p:cNvPr id="2055" name="Picture 7"/>
          <p:cNvPicPr>
            <a:picLocks noChangeAspect="1" noChangeArrowheads="1"/>
          </p:cNvPicPr>
          <p:nvPr/>
        </p:nvPicPr>
        <p:blipFill>
          <a:blip r:embed="rId5" cstate="print"/>
          <a:srcRect/>
          <a:stretch>
            <a:fillRect/>
          </a:stretch>
        </p:blipFill>
        <p:spPr bwMode="auto">
          <a:xfrm>
            <a:off x="571472" y="2571744"/>
            <a:ext cx="1381125" cy="1333500"/>
          </a:xfrm>
          <a:prstGeom prst="rect">
            <a:avLst/>
          </a:prstGeom>
          <a:noFill/>
          <a:ln w="9525">
            <a:noFill/>
            <a:miter lim="800000"/>
            <a:headEnd/>
            <a:tailEnd/>
          </a:ln>
          <a:effectLst/>
        </p:spPr>
      </p:pic>
      <p:pic>
        <p:nvPicPr>
          <p:cNvPr id="2057" name="Picture 9"/>
          <p:cNvPicPr>
            <a:picLocks noChangeAspect="1" noChangeArrowheads="1"/>
          </p:cNvPicPr>
          <p:nvPr/>
        </p:nvPicPr>
        <p:blipFill>
          <a:blip r:embed="rId6" cstate="print"/>
          <a:srcRect/>
          <a:stretch>
            <a:fillRect/>
          </a:stretch>
        </p:blipFill>
        <p:spPr bwMode="auto">
          <a:xfrm>
            <a:off x="500034" y="4500570"/>
            <a:ext cx="1266825" cy="1276350"/>
          </a:xfrm>
          <a:prstGeom prst="rect">
            <a:avLst/>
          </a:prstGeom>
          <a:noFill/>
          <a:ln w="9525">
            <a:noFill/>
            <a:miter lim="800000"/>
            <a:headEnd/>
            <a:tailEnd/>
          </a:ln>
          <a:effectLst/>
        </p:spPr>
      </p:pic>
      <p:sp>
        <p:nvSpPr>
          <p:cNvPr id="14" name="椭圆 13"/>
          <p:cNvSpPr/>
          <p:nvPr/>
        </p:nvSpPr>
        <p:spPr>
          <a:xfrm>
            <a:off x="6858016" y="4214818"/>
            <a:ext cx="2000264" cy="928694"/>
          </a:xfrm>
          <a:prstGeom prst="ellipse">
            <a:avLst/>
          </a:prstGeom>
          <a:ln>
            <a:solidFill>
              <a:srgbClr val="1938D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美国网络</a:t>
            </a:r>
            <a:endParaRPr lang="zh-CN" altLang="en-US" dirty="0"/>
          </a:p>
        </p:txBody>
      </p:sp>
      <p:cxnSp>
        <p:nvCxnSpPr>
          <p:cNvPr id="20" name="直接连接符 19"/>
          <p:cNvCxnSpPr/>
          <p:nvPr/>
        </p:nvCxnSpPr>
        <p:spPr>
          <a:xfrm>
            <a:off x="1500166" y="3714752"/>
            <a:ext cx="1214446" cy="785818"/>
          </a:xfrm>
          <a:prstGeom prst="line">
            <a:avLst/>
          </a:prstGeom>
          <a:ln>
            <a:solidFill>
              <a:srgbClr val="1938D1"/>
            </a:solidFill>
          </a:ln>
        </p:spPr>
        <p:style>
          <a:lnRef idx="3">
            <a:schemeClr val="accent5"/>
          </a:lnRef>
          <a:fillRef idx="0">
            <a:schemeClr val="accent5"/>
          </a:fillRef>
          <a:effectRef idx="2">
            <a:schemeClr val="accent5"/>
          </a:effectRef>
          <a:fontRef idx="minor">
            <a:schemeClr val="tx1"/>
          </a:fontRef>
        </p:style>
      </p:cxnSp>
      <p:cxnSp>
        <p:nvCxnSpPr>
          <p:cNvPr id="23" name="直接连接符 22"/>
          <p:cNvCxnSpPr/>
          <p:nvPr/>
        </p:nvCxnSpPr>
        <p:spPr>
          <a:xfrm>
            <a:off x="4429124" y="4714884"/>
            <a:ext cx="714380" cy="1588"/>
          </a:xfrm>
          <a:prstGeom prst="line">
            <a:avLst/>
          </a:prstGeom>
          <a:ln>
            <a:solidFill>
              <a:srgbClr val="1938D1"/>
            </a:solidFill>
          </a:ln>
        </p:spPr>
        <p:style>
          <a:lnRef idx="3">
            <a:schemeClr val="accent5"/>
          </a:lnRef>
          <a:fillRef idx="0">
            <a:schemeClr val="accent5"/>
          </a:fillRef>
          <a:effectRef idx="2">
            <a:schemeClr val="accent5"/>
          </a:effectRef>
          <a:fontRef idx="minor">
            <a:schemeClr val="tx1"/>
          </a:fontRef>
        </p:style>
      </p:cxnSp>
      <p:cxnSp>
        <p:nvCxnSpPr>
          <p:cNvPr id="30" name="直接连接符 29"/>
          <p:cNvCxnSpPr/>
          <p:nvPr/>
        </p:nvCxnSpPr>
        <p:spPr>
          <a:xfrm flipV="1">
            <a:off x="1500166" y="4929198"/>
            <a:ext cx="1000132" cy="500066"/>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cxnSp>
        <p:nvCxnSpPr>
          <p:cNvPr id="42" name="直接连接符 41"/>
          <p:cNvCxnSpPr/>
          <p:nvPr/>
        </p:nvCxnSpPr>
        <p:spPr>
          <a:xfrm>
            <a:off x="6143636" y="4714884"/>
            <a:ext cx="714380" cy="1588"/>
          </a:xfrm>
          <a:prstGeom prst="line">
            <a:avLst/>
          </a:prstGeom>
          <a:ln>
            <a:solidFill>
              <a:srgbClr val="1938D1"/>
            </a:solidFill>
          </a:ln>
        </p:spPr>
        <p:style>
          <a:lnRef idx="3">
            <a:schemeClr val="accent5"/>
          </a:lnRef>
          <a:fillRef idx="0">
            <a:schemeClr val="accent5"/>
          </a:fillRef>
          <a:effectRef idx="2">
            <a:schemeClr val="accent5"/>
          </a:effectRef>
          <a:fontRef idx="minor">
            <a:schemeClr val="tx1"/>
          </a:fontRef>
        </p:style>
      </p:cxnSp>
      <p:sp>
        <p:nvSpPr>
          <p:cNvPr id="47" name="椭圆 46"/>
          <p:cNvSpPr/>
          <p:nvPr/>
        </p:nvSpPr>
        <p:spPr>
          <a:xfrm>
            <a:off x="2357422" y="4286256"/>
            <a:ext cx="2071702" cy="928694"/>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中国网络</a:t>
            </a:r>
            <a:endParaRPr lang="zh-CN" altLang="en-US" dirty="0"/>
          </a:p>
        </p:txBody>
      </p:sp>
      <p:cxnSp>
        <p:nvCxnSpPr>
          <p:cNvPr id="49" name="直接连接符 48"/>
          <p:cNvCxnSpPr>
            <a:endCxn id="14" idx="0"/>
          </p:cNvCxnSpPr>
          <p:nvPr/>
        </p:nvCxnSpPr>
        <p:spPr>
          <a:xfrm rot="5400000">
            <a:off x="7324744" y="3676653"/>
            <a:ext cx="1071570" cy="4761"/>
          </a:xfrm>
          <a:prstGeom prst="line">
            <a:avLst/>
          </a:prstGeom>
          <a:ln>
            <a:solidFill>
              <a:srgbClr val="1938D1"/>
            </a:solidFill>
          </a:ln>
        </p:spPr>
        <p:style>
          <a:lnRef idx="3">
            <a:schemeClr val="accent5"/>
          </a:lnRef>
          <a:fillRef idx="0">
            <a:schemeClr val="accent5"/>
          </a:fillRef>
          <a:effectRef idx="2">
            <a:schemeClr val="accent5"/>
          </a:effectRef>
          <a:fontRef idx="minor">
            <a:schemeClr val="tx1"/>
          </a:fontRef>
        </p:style>
      </p:cxnSp>
      <p:sp>
        <p:nvSpPr>
          <p:cNvPr id="56" name="TextBox 55"/>
          <p:cNvSpPr txBox="1"/>
          <p:nvPr/>
        </p:nvSpPr>
        <p:spPr>
          <a:xfrm>
            <a:off x="1857356" y="3571876"/>
            <a:ext cx="1500198" cy="461665"/>
          </a:xfrm>
          <a:prstGeom prst="rect">
            <a:avLst/>
          </a:prstGeom>
          <a:noFill/>
        </p:spPr>
        <p:txBody>
          <a:bodyPr wrap="square" rtlCol="0">
            <a:spAutoFit/>
          </a:bodyPr>
          <a:lstStyle/>
          <a:p>
            <a:r>
              <a:rPr lang="zh-CN" altLang="en-US" dirty="0" smtClean="0"/>
              <a:t>隧道</a:t>
            </a:r>
            <a:endParaRPr lang="zh-CN" altLang="en-US" dirty="0"/>
          </a:p>
        </p:txBody>
      </p:sp>
      <p:sp>
        <p:nvSpPr>
          <p:cNvPr id="57" name="TextBox 56"/>
          <p:cNvSpPr txBox="1"/>
          <p:nvPr/>
        </p:nvSpPr>
        <p:spPr>
          <a:xfrm>
            <a:off x="4286248" y="4000504"/>
            <a:ext cx="1500198" cy="461665"/>
          </a:xfrm>
          <a:prstGeom prst="rect">
            <a:avLst/>
          </a:prstGeom>
          <a:noFill/>
        </p:spPr>
        <p:txBody>
          <a:bodyPr wrap="square" rtlCol="0">
            <a:spAutoFit/>
          </a:bodyPr>
          <a:lstStyle/>
          <a:p>
            <a:r>
              <a:rPr lang="zh-CN" altLang="en-US" dirty="0" smtClean="0"/>
              <a:t>隧道</a:t>
            </a:r>
            <a:endParaRPr lang="zh-CN" altLang="en-US" dirty="0"/>
          </a:p>
        </p:txBody>
      </p:sp>
      <p:sp>
        <p:nvSpPr>
          <p:cNvPr id="62" name="TextBox 61"/>
          <p:cNvSpPr txBox="1"/>
          <p:nvPr/>
        </p:nvSpPr>
        <p:spPr>
          <a:xfrm>
            <a:off x="1643042" y="2428868"/>
            <a:ext cx="1857388" cy="400110"/>
          </a:xfrm>
          <a:prstGeom prst="rect">
            <a:avLst/>
          </a:prstGeom>
          <a:noFill/>
        </p:spPr>
        <p:txBody>
          <a:bodyPr wrap="square" rtlCol="0">
            <a:spAutoFit/>
          </a:bodyPr>
          <a:lstStyle/>
          <a:p>
            <a:r>
              <a:rPr lang="en-US" altLang="zh-CN" sz="2000" dirty="0" smtClean="0"/>
              <a:t>VPN</a:t>
            </a:r>
            <a:r>
              <a:rPr lang="zh-CN" altLang="en-US" sz="2000" dirty="0" smtClean="0"/>
              <a:t>的客户</a:t>
            </a:r>
            <a:endParaRPr lang="zh-CN" altLang="en-US" sz="2000" dirty="0"/>
          </a:p>
        </p:txBody>
      </p:sp>
      <p:sp>
        <p:nvSpPr>
          <p:cNvPr id="63" name="TextBox 62"/>
          <p:cNvSpPr txBox="1"/>
          <p:nvPr/>
        </p:nvSpPr>
        <p:spPr>
          <a:xfrm>
            <a:off x="6715140" y="1643050"/>
            <a:ext cx="2071702" cy="400110"/>
          </a:xfrm>
          <a:prstGeom prst="rect">
            <a:avLst/>
          </a:prstGeom>
          <a:noFill/>
        </p:spPr>
        <p:txBody>
          <a:bodyPr wrap="square" rtlCol="0">
            <a:spAutoFit/>
          </a:bodyPr>
          <a:lstStyle/>
          <a:p>
            <a:r>
              <a:rPr lang="en-US" altLang="zh-CN" sz="2000" dirty="0" smtClean="0"/>
              <a:t>Google</a:t>
            </a:r>
            <a:r>
              <a:rPr lang="zh-CN" altLang="en-US" sz="2000" dirty="0" smtClean="0"/>
              <a:t>的服务器</a:t>
            </a:r>
            <a:endParaRPr lang="zh-CN" altLang="en-US" sz="2000" dirty="0"/>
          </a:p>
        </p:txBody>
      </p:sp>
      <p:sp>
        <p:nvSpPr>
          <p:cNvPr id="64" name="TextBox 63"/>
          <p:cNvSpPr txBox="1"/>
          <p:nvPr/>
        </p:nvSpPr>
        <p:spPr>
          <a:xfrm>
            <a:off x="1500166" y="5715016"/>
            <a:ext cx="1857388" cy="400110"/>
          </a:xfrm>
          <a:prstGeom prst="rect">
            <a:avLst/>
          </a:prstGeom>
          <a:noFill/>
        </p:spPr>
        <p:txBody>
          <a:bodyPr wrap="square" rtlCol="0">
            <a:spAutoFit/>
          </a:bodyPr>
          <a:lstStyle/>
          <a:p>
            <a:r>
              <a:rPr lang="zh-CN" altLang="en-US" sz="2000" dirty="0" smtClean="0"/>
              <a:t>非</a:t>
            </a:r>
            <a:r>
              <a:rPr lang="en-US" altLang="zh-CN" sz="2000" dirty="0" smtClean="0"/>
              <a:t>VPN</a:t>
            </a:r>
            <a:r>
              <a:rPr lang="zh-CN" altLang="en-US" sz="2000" dirty="0" smtClean="0"/>
              <a:t>的客户</a:t>
            </a:r>
            <a:endParaRPr lang="zh-CN" altLang="en-US" sz="2000" dirty="0"/>
          </a:p>
        </p:txBody>
      </p:sp>
      <p:sp>
        <p:nvSpPr>
          <p:cNvPr id="65" name="TextBox 64"/>
          <p:cNvSpPr txBox="1"/>
          <p:nvPr/>
        </p:nvSpPr>
        <p:spPr>
          <a:xfrm>
            <a:off x="5000628" y="5572140"/>
            <a:ext cx="2357454" cy="400110"/>
          </a:xfrm>
          <a:prstGeom prst="rect">
            <a:avLst/>
          </a:prstGeom>
          <a:noFill/>
        </p:spPr>
        <p:txBody>
          <a:bodyPr wrap="square" rtlCol="0">
            <a:spAutoFit/>
          </a:bodyPr>
          <a:lstStyle/>
          <a:p>
            <a:r>
              <a:rPr lang="zh-CN" altLang="en-US" sz="2000" dirty="0" smtClean="0"/>
              <a:t>美国的</a:t>
            </a:r>
            <a:r>
              <a:rPr lang="en-US" altLang="zh-CN" sz="2000" dirty="0" smtClean="0"/>
              <a:t>VPN</a:t>
            </a:r>
            <a:r>
              <a:rPr lang="zh-CN" altLang="en-US" sz="2000" dirty="0" smtClean="0"/>
              <a:t>服务器</a:t>
            </a:r>
            <a:endParaRPr lang="zh-CN" altLang="en-US" sz="20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课后题</a:t>
            </a:r>
            <a:endParaRPr lang="zh-CN" altLang="en-US" dirty="0"/>
          </a:p>
        </p:txBody>
      </p:sp>
      <p:sp>
        <p:nvSpPr>
          <p:cNvPr id="3" name="内容占位符 2"/>
          <p:cNvSpPr>
            <a:spLocks noGrp="1"/>
          </p:cNvSpPr>
          <p:nvPr>
            <p:ph sz="quarter" idx="1"/>
          </p:nvPr>
        </p:nvSpPr>
        <p:spPr/>
        <p:txBody>
          <a:bodyPr/>
          <a:lstStyle/>
          <a:p>
            <a:r>
              <a:rPr lang="en-US" altLang="zh-CN" dirty="0" smtClean="0"/>
              <a:t>1</a:t>
            </a:r>
            <a:r>
              <a:rPr lang="zh-CN" altLang="en-US" dirty="0" smtClean="0"/>
              <a:t>、请说明什么是计算机网络？</a:t>
            </a:r>
          </a:p>
          <a:p>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课后题</a:t>
            </a:r>
            <a:endParaRPr lang="zh-CN" altLang="en-US" dirty="0"/>
          </a:p>
        </p:txBody>
      </p:sp>
      <p:sp>
        <p:nvSpPr>
          <p:cNvPr id="3" name="内容占位符 2"/>
          <p:cNvSpPr>
            <a:spLocks noGrp="1"/>
          </p:cNvSpPr>
          <p:nvPr>
            <p:ph sz="quarter" idx="1"/>
          </p:nvPr>
        </p:nvSpPr>
        <p:spPr/>
        <p:txBody>
          <a:bodyPr/>
          <a:lstStyle/>
          <a:p>
            <a:r>
              <a:rPr lang="en-US" dirty="0" smtClean="0"/>
              <a:t>1</a:t>
            </a:r>
            <a:r>
              <a:rPr lang="zh-CN" altLang="en-US" dirty="0" smtClean="0"/>
              <a:t>、分别描述</a:t>
            </a:r>
            <a:r>
              <a:rPr lang="en-US" altLang="zh-CN" dirty="0" smtClean="0"/>
              <a:t>OSI</a:t>
            </a:r>
            <a:r>
              <a:rPr lang="zh-CN" altLang="en-US" dirty="0" smtClean="0"/>
              <a:t>网络模型和</a:t>
            </a:r>
            <a:r>
              <a:rPr lang="en-US" altLang="zh-CN" dirty="0" smtClean="0"/>
              <a:t>TCP/IP</a:t>
            </a:r>
            <a:r>
              <a:rPr lang="zh-CN" altLang="en-US" dirty="0" smtClean="0"/>
              <a:t>网络模型的基本内容，并对这两个模型的异同进行比较。</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商业应用</a:t>
            </a:r>
            <a:endParaRPr lang="zh-CN" altLang="en-US" dirty="0"/>
          </a:p>
        </p:txBody>
      </p:sp>
      <p:sp>
        <p:nvSpPr>
          <p:cNvPr id="3" name="内容占位符 2"/>
          <p:cNvSpPr>
            <a:spLocks noGrp="1"/>
          </p:cNvSpPr>
          <p:nvPr>
            <p:ph sz="quarter" idx="1"/>
          </p:nvPr>
        </p:nvSpPr>
        <p:spPr/>
        <p:txBody>
          <a:bodyPr/>
          <a:lstStyle/>
          <a:p>
            <a:r>
              <a:rPr lang="en-US" altLang="zh-CN" dirty="0" smtClean="0"/>
              <a:t>Email</a:t>
            </a:r>
          </a:p>
          <a:p>
            <a:r>
              <a:rPr lang="en-US" altLang="zh-CN" dirty="0" smtClean="0"/>
              <a:t>Voice over IP (VoIP)</a:t>
            </a:r>
          </a:p>
          <a:p>
            <a:endParaRPr lang="zh-CN" altLang="en-US" dirty="0"/>
          </a:p>
        </p:txBody>
      </p:sp>
      <p:pic>
        <p:nvPicPr>
          <p:cNvPr id="65538" name="Picture 2" descr="http://paper.yunnan.cn/pic/2007/12/news_96_263687_3.jpg"/>
          <p:cNvPicPr>
            <a:picLocks noChangeAspect="1" noChangeArrowheads="1"/>
          </p:cNvPicPr>
          <p:nvPr/>
        </p:nvPicPr>
        <p:blipFill>
          <a:blip r:embed="rId2" cstate="print"/>
          <a:srcRect/>
          <a:stretch>
            <a:fillRect/>
          </a:stretch>
        </p:blipFill>
        <p:spPr bwMode="auto">
          <a:xfrm>
            <a:off x="500034" y="2928934"/>
            <a:ext cx="3714776" cy="2571751"/>
          </a:xfrm>
          <a:prstGeom prst="rect">
            <a:avLst/>
          </a:prstGeom>
          <a:noFill/>
        </p:spPr>
      </p:pic>
      <p:pic>
        <p:nvPicPr>
          <p:cNvPr id="65539" name="Picture 3"/>
          <p:cNvPicPr>
            <a:picLocks noChangeAspect="1" noChangeArrowheads="1"/>
          </p:cNvPicPr>
          <p:nvPr/>
        </p:nvPicPr>
        <p:blipFill>
          <a:blip r:embed="rId3" cstate="print"/>
          <a:srcRect/>
          <a:stretch>
            <a:fillRect/>
          </a:stretch>
        </p:blipFill>
        <p:spPr bwMode="auto">
          <a:xfrm>
            <a:off x="5072066" y="2885997"/>
            <a:ext cx="3233731" cy="2686143"/>
          </a:xfrm>
          <a:prstGeom prst="rect">
            <a:avLst/>
          </a:prstGeom>
          <a:noFill/>
          <a:ln w="9525">
            <a:noFill/>
            <a:miter lim="800000"/>
            <a:headEnd/>
            <a:tailEnd/>
          </a:ln>
          <a:effectLst/>
        </p:spPr>
      </p:pic>
      <p:sp>
        <p:nvSpPr>
          <p:cNvPr id="6" name="TextBox 5"/>
          <p:cNvSpPr txBox="1"/>
          <p:nvPr/>
        </p:nvSpPr>
        <p:spPr>
          <a:xfrm>
            <a:off x="1785918" y="5715016"/>
            <a:ext cx="1000132" cy="338554"/>
          </a:xfrm>
          <a:prstGeom prst="rect">
            <a:avLst/>
          </a:prstGeom>
          <a:noFill/>
        </p:spPr>
        <p:txBody>
          <a:bodyPr wrap="square" rtlCol="0">
            <a:spAutoFit/>
          </a:bodyPr>
          <a:lstStyle/>
          <a:p>
            <a:pPr algn="ctr"/>
            <a:r>
              <a:rPr lang="en-US" altLang="zh-CN" sz="1600" dirty="0" smtClean="0"/>
              <a:t>Email</a:t>
            </a:r>
            <a:endParaRPr lang="zh-CN" altLang="en-US" sz="1600" dirty="0"/>
          </a:p>
        </p:txBody>
      </p:sp>
      <p:sp>
        <p:nvSpPr>
          <p:cNvPr id="7" name="TextBox 6"/>
          <p:cNvSpPr txBox="1"/>
          <p:nvPr/>
        </p:nvSpPr>
        <p:spPr>
          <a:xfrm>
            <a:off x="6357950" y="5733652"/>
            <a:ext cx="1000132" cy="338554"/>
          </a:xfrm>
          <a:prstGeom prst="rect">
            <a:avLst/>
          </a:prstGeom>
          <a:noFill/>
        </p:spPr>
        <p:txBody>
          <a:bodyPr wrap="square" rtlCol="0">
            <a:spAutoFit/>
          </a:bodyPr>
          <a:lstStyle/>
          <a:p>
            <a:pPr algn="ctr"/>
            <a:r>
              <a:rPr lang="en-US" altLang="zh-CN" sz="1600" dirty="0" smtClean="0"/>
              <a:t>VoIP</a:t>
            </a:r>
            <a:endParaRPr lang="zh-CN" alt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家庭应用</a:t>
            </a:r>
            <a:endParaRPr lang="zh-CN" altLang="en-US" dirty="0"/>
          </a:p>
        </p:txBody>
      </p:sp>
      <p:sp>
        <p:nvSpPr>
          <p:cNvPr id="3" name="内容占位符 2"/>
          <p:cNvSpPr>
            <a:spLocks noGrp="1"/>
          </p:cNvSpPr>
          <p:nvPr>
            <p:ph sz="quarter" idx="1"/>
          </p:nvPr>
        </p:nvSpPr>
        <p:spPr/>
        <p:txBody>
          <a:bodyPr/>
          <a:lstStyle/>
          <a:p>
            <a:r>
              <a:rPr lang="zh-CN" altLang="en-US" dirty="0" smtClean="0"/>
              <a:t>访问远程信息</a:t>
            </a:r>
            <a:endParaRPr lang="en-US" altLang="zh-CN" dirty="0" smtClean="0"/>
          </a:p>
          <a:p>
            <a:r>
              <a:rPr lang="zh-CN" altLang="en-US" dirty="0" smtClean="0"/>
              <a:t>人与人的通信</a:t>
            </a:r>
            <a:endParaRPr lang="en-US" altLang="zh-CN" dirty="0" smtClean="0"/>
          </a:p>
          <a:p>
            <a:r>
              <a:rPr lang="zh-CN" altLang="en-US" dirty="0" smtClean="0"/>
              <a:t>电子商务</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家庭应用</a:t>
            </a:r>
            <a:endParaRPr lang="zh-CN" altLang="en-US" dirty="0"/>
          </a:p>
        </p:txBody>
      </p:sp>
      <p:sp>
        <p:nvSpPr>
          <p:cNvPr id="3" name="内容占位符 2"/>
          <p:cNvSpPr>
            <a:spLocks noGrp="1"/>
          </p:cNvSpPr>
          <p:nvPr>
            <p:ph sz="quarter" idx="1"/>
          </p:nvPr>
        </p:nvSpPr>
        <p:spPr/>
        <p:txBody>
          <a:bodyPr/>
          <a:lstStyle/>
          <a:p>
            <a:r>
              <a:rPr lang="zh-CN" altLang="en-US" dirty="0" smtClean="0"/>
              <a:t>远程访问的应用例子：采用客户机和服务器模型 </a:t>
            </a:r>
            <a:endParaRPr lang="en-US" altLang="zh-CN" dirty="0" smtClean="0"/>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71538" y="2143116"/>
            <a:ext cx="6786611" cy="32861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家庭应用</a:t>
            </a:r>
            <a:endParaRPr lang="zh-CN" altLang="en-US" dirty="0"/>
          </a:p>
        </p:txBody>
      </p:sp>
      <p:sp>
        <p:nvSpPr>
          <p:cNvPr id="3" name="内容占位符 2"/>
          <p:cNvSpPr>
            <a:spLocks noGrp="1"/>
          </p:cNvSpPr>
          <p:nvPr>
            <p:ph sz="quarter" idx="1"/>
          </p:nvPr>
        </p:nvSpPr>
        <p:spPr/>
        <p:txBody>
          <a:bodyPr/>
          <a:lstStyle/>
          <a:p>
            <a:r>
              <a:rPr lang="zh-CN" altLang="en-US" dirty="0" smtClean="0"/>
              <a:t>人与人的通信，采用对等网络模型</a:t>
            </a:r>
            <a:r>
              <a:rPr lang="en-US" altLang="zh-CN" dirty="0" smtClean="0"/>
              <a:t> </a:t>
            </a:r>
          </a:p>
          <a:p>
            <a:pPr lvl="1"/>
            <a:r>
              <a:rPr lang="en-US" altLang="zh-CN" dirty="0" smtClean="0"/>
              <a:t>BitTorrent, </a:t>
            </a:r>
            <a:r>
              <a:rPr lang="zh-CN" altLang="en-US" dirty="0" smtClean="0"/>
              <a:t>迅雷。</a:t>
            </a:r>
            <a:endParaRPr lang="en-US" altLang="zh-CN" dirty="0" smtClean="0"/>
          </a:p>
          <a:p>
            <a:pPr lvl="1"/>
            <a:endParaRPr lang="zh-CN" altLang="en-US" dirty="0"/>
          </a:p>
        </p:txBody>
      </p:sp>
      <p:pic>
        <p:nvPicPr>
          <p:cNvPr id="4" name="Picture 4" descr="1-03"/>
          <p:cNvPicPr>
            <a:picLocks noChangeAspect="1" noChangeArrowheads="1"/>
          </p:cNvPicPr>
          <p:nvPr/>
        </p:nvPicPr>
        <p:blipFill>
          <a:blip r:embed="rId2" cstate="print"/>
          <a:srcRect/>
          <a:stretch>
            <a:fillRect/>
          </a:stretch>
        </p:blipFill>
        <p:spPr bwMode="auto">
          <a:xfrm>
            <a:off x="714348" y="2500306"/>
            <a:ext cx="7858125" cy="354806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1.1.2 </a:t>
            </a:r>
            <a:r>
              <a:rPr lang="zh-CN" altLang="en-US" dirty="0" smtClean="0"/>
              <a:t>家庭应用</a:t>
            </a:r>
            <a:endParaRPr lang="zh-CN" altLang="en-US" dirty="0"/>
          </a:p>
        </p:txBody>
      </p:sp>
      <p:sp>
        <p:nvSpPr>
          <p:cNvPr id="3" name="内容占位符 2"/>
          <p:cNvSpPr>
            <a:spLocks noGrp="1"/>
          </p:cNvSpPr>
          <p:nvPr>
            <p:ph sz="quarter" idx="1"/>
          </p:nvPr>
        </p:nvSpPr>
        <p:spPr/>
        <p:txBody>
          <a:bodyPr/>
          <a:lstStyle/>
          <a:p>
            <a:r>
              <a:rPr lang="zh-CN" altLang="en-US" dirty="0" smtClean="0"/>
              <a:t>电子商务</a:t>
            </a:r>
            <a:endParaRPr lang="zh-CN" altLang="en-US" dirty="0"/>
          </a:p>
        </p:txBody>
      </p:sp>
      <p:graphicFrame>
        <p:nvGraphicFramePr>
          <p:cNvPr id="5" name="表格 4"/>
          <p:cNvGraphicFramePr>
            <a:graphicFrameLocks noGrp="1"/>
          </p:cNvGraphicFramePr>
          <p:nvPr/>
        </p:nvGraphicFramePr>
        <p:xfrm>
          <a:off x="1142976" y="2357430"/>
          <a:ext cx="7358115" cy="1854200"/>
        </p:xfrm>
        <a:graphic>
          <a:graphicData uri="http://schemas.openxmlformats.org/drawingml/2006/table">
            <a:tbl>
              <a:tblPr firstRow="1" bandRow="1">
                <a:tableStyleId>{5940675A-B579-460E-94D1-54222C63F5DA}</a:tableStyleId>
              </a:tblPr>
              <a:tblGrid>
                <a:gridCol w="1357322"/>
                <a:gridCol w="2500330"/>
                <a:gridCol w="3500463"/>
              </a:tblGrid>
              <a:tr h="370840">
                <a:tc>
                  <a:txBody>
                    <a:bodyPr/>
                    <a:lstStyle/>
                    <a:p>
                      <a:r>
                        <a:rPr lang="zh-CN" altLang="en-US" dirty="0" smtClean="0"/>
                        <a:t>标记</a:t>
                      </a:r>
                      <a:endParaRPr lang="zh-CN" altLang="en-US" dirty="0"/>
                    </a:p>
                  </a:txBody>
                  <a:tcPr/>
                </a:tc>
                <a:tc>
                  <a:txBody>
                    <a:bodyPr/>
                    <a:lstStyle/>
                    <a:p>
                      <a:r>
                        <a:rPr lang="zh-CN" altLang="en-US" dirty="0" smtClean="0"/>
                        <a:t>全称</a:t>
                      </a:r>
                      <a:endParaRPr lang="zh-CN" altLang="en-US" dirty="0"/>
                    </a:p>
                  </a:txBody>
                  <a:tcPr/>
                </a:tc>
                <a:tc>
                  <a:txBody>
                    <a:bodyPr/>
                    <a:lstStyle/>
                    <a:p>
                      <a:r>
                        <a:rPr lang="zh-CN" altLang="en-US" dirty="0" smtClean="0"/>
                        <a:t>例子</a:t>
                      </a:r>
                      <a:endParaRPr lang="zh-CN" altLang="en-US" dirty="0"/>
                    </a:p>
                  </a:txBody>
                  <a:tcPr/>
                </a:tc>
              </a:tr>
              <a:tr h="370840">
                <a:tc>
                  <a:txBody>
                    <a:bodyPr/>
                    <a:lstStyle/>
                    <a:p>
                      <a:r>
                        <a:rPr lang="en-US" altLang="zh-CN" dirty="0" smtClean="0"/>
                        <a:t>B2C</a:t>
                      </a:r>
                      <a:endParaRPr lang="zh-CN" altLang="en-US" dirty="0"/>
                    </a:p>
                  </a:txBody>
                  <a:tcPr/>
                </a:tc>
                <a:tc>
                  <a:txBody>
                    <a:bodyPr/>
                    <a:lstStyle/>
                    <a:p>
                      <a:r>
                        <a:rPr lang="zh-CN" altLang="en-US" dirty="0" smtClean="0"/>
                        <a:t>企业对消费者</a:t>
                      </a:r>
                      <a:endParaRPr lang="zh-CN" altLang="en-US" dirty="0"/>
                    </a:p>
                  </a:txBody>
                  <a:tcPr/>
                </a:tc>
                <a:tc>
                  <a:txBody>
                    <a:bodyPr/>
                    <a:lstStyle/>
                    <a:p>
                      <a:r>
                        <a:rPr lang="zh-CN" altLang="en-US" dirty="0" smtClean="0"/>
                        <a:t>京东商城</a:t>
                      </a:r>
                      <a:endParaRPr lang="zh-CN" altLang="en-US" dirty="0"/>
                    </a:p>
                  </a:txBody>
                  <a:tcPr/>
                </a:tc>
              </a:tr>
              <a:tr h="370840">
                <a:tc>
                  <a:txBody>
                    <a:bodyPr/>
                    <a:lstStyle/>
                    <a:p>
                      <a:r>
                        <a:rPr lang="en-US" altLang="zh-CN" dirty="0" smtClean="0"/>
                        <a:t>B2B</a:t>
                      </a:r>
                      <a:endParaRPr lang="zh-CN" altLang="en-US" dirty="0"/>
                    </a:p>
                  </a:txBody>
                  <a:tcPr/>
                </a:tc>
                <a:tc>
                  <a:txBody>
                    <a:bodyPr/>
                    <a:lstStyle/>
                    <a:p>
                      <a:r>
                        <a:rPr lang="zh-CN" altLang="en-US" dirty="0" smtClean="0"/>
                        <a:t>企业对企业</a:t>
                      </a:r>
                      <a:endParaRPr lang="zh-CN" altLang="en-US" dirty="0"/>
                    </a:p>
                  </a:txBody>
                  <a:tcPr/>
                </a:tc>
                <a:tc>
                  <a:txBody>
                    <a:bodyPr/>
                    <a:lstStyle/>
                    <a:p>
                      <a:r>
                        <a:rPr lang="zh-CN" altLang="en-US" dirty="0" smtClean="0"/>
                        <a:t>企业在网上购买原材料</a:t>
                      </a:r>
                      <a:endParaRPr lang="zh-CN" altLang="en-US" dirty="0"/>
                    </a:p>
                  </a:txBody>
                  <a:tcPr/>
                </a:tc>
              </a:tr>
              <a:tr h="370840">
                <a:tc>
                  <a:txBody>
                    <a:bodyPr/>
                    <a:lstStyle/>
                    <a:p>
                      <a:r>
                        <a:rPr lang="en-US" altLang="zh-CN" dirty="0" smtClean="0"/>
                        <a:t>G2C</a:t>
                      </a:r>
                      <a:endParaRPr lang="zh-CN" altLang="en-US" dirty="0"/>
                    </a:p>
                  </a:txBody>
                  <a:tcPr/>
                </a:tc>
                <a:tc>
                  <a:txBody>
                    <a:bodyPr/>
                    <a:lstStyle/>
                    <a:p>
                      <a:r>
                        <a:rPr lang="zh-CN" altLang="en-US" dirty="0" smtClean="0"/>
                        <a:t>政府对消费者</a:t>
                      </a:r>
                      <a:endParaRPr lang="zh-CN" altLang="en-US" dirty="0"/>
                    </a:p>
                  </a:txBody>
                  <a:tcPr/>
                </a:tc>
                <a:tc>
                  <a:txBody>
                    <a:bodyPr/>
                    <a:lstStyle/>
                    <a:p>
                      <a:r>
                        <a:rPr lang="zh-CN" altLang="en-US" dirty="0" smtClean="0"/>
                        <a:t>网上纳税</a:t>
                      </a:r>
                      <a:endParaRPr lang="zh-CN" altLang="en-US" dirty="0"/>
                    </a:p>
                  </a:txBody>
                  <a:tcPr/>
                </a:tc>
              </a:tr>
              <a:tr h="370840">
                <a:tc>
                  <a:txBody>
                    <a:bodyPr/>
                    <a:lstStyle/>
                    <a:p>
                      <a:r>
                        <a:rPr lang="en-US" altLang="zh-CN" dirty="0" smtClean="0"/>
                        <a:t>C2C</a:t>
                      </a:r>
                      <a:endParaRPr lang="zh-CN" altLang="en-US" dirty="0"/>
                    </a:p>
                  </a:txBody>
                  <a:tcPr/>
                </a:tc>
                <a:tc>
                  <a:txBody>
                    <a:bodyPr/>
                    <a:lstStyle/>
                    <a:p>
                      <a:r>
                        <a:rPr lang="zh-CN" altLang="en-US" dirty="0" smtClean="0"/>
                        <a:t>消费者对消费者</a:t>
                      </a:r>
                      <a:endParaRPr lang="zh-CN" altLang="en-US" dirty="0"/>
                    </a:p>
                  </a:txBody>
                  <a:tcPr/>
                </a:tc>
                <a:tc>
                  <a:txBody>
                    <a:bodyPr/>
                    <a:lstStyle/>
                    <a:p>
                      <a:r>
                        <a:rPr lang="zh-CN" altLang="en-US" dirty="0" smtClean="0"/>
                        <a:t>网上二手市场</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计算机网络的概述</a:t>
            </a:r>
            <a:endParaRPr lang="zh-CN" altLang="en-US" dirty="0"/>
          </a:p>
        </p:txBody>
      </p:sp>
      <p:sp>
        <p:nvSpPr>
          <p:cNvPr id="3" name="内容占位符 2"/>
          <p:cNvSpPr>
            <a:spLocks noGrp="1"/>
          </p:cNvSpPr>
          <p:nvPr>
            <p:ph sz="quarter" idx="1"/>
          </p:nvPr>
        </p:nvSpPr>
        <p:spPr/>
        <p:txBody>
          <a:bodyPr/>
          <a:lstStyle/>
          <a:p>
            <a:r>
              <a:rPr lang="en-US" altLang="zh-CN" dirty="0" smtClean="0"/>
              <a:t>1.1</a:t>
            </a:r>
            <a:r>
              <a:rPr lang="zh-CN" altLang="en-US" dirty="0" smtClean="0"/>
              <a:t>计算机网络的应用</a:t>
            </a:r>
            <a:endParaRPr lang="en-US" altLang="zh-CN" dirty="0" smtClean="0"/>
          </a:p>
          <a:p>
            <a:r>
              <a:rPr lang="en-US" altLang="zh-CN" dirty="0" smtClean="0">
                <a:solidFill>
                  <a:srgbClr val="C00000"/>
                </a:solidFill>
              </a:rPr>
              <a:t>1.2</a:t>
            </a:r>
            <a:r>
              <a:rPr lang="zh-CN" altLang="en-US" dirty="0" smtClean="0">
                <a:solidFill>
                  <a:srgbClr val="C00000"/>
                </a:solidFill>
              </a:rPr>
              <a:t>计算机网络的组成</a:t>
            </a:r>
            <a:endParaRPr lang="en-US" altLang="zh-CN" dirty="0" smtClean="0">
              <a:solidFill>
                <a:srgbClr val="C00000"/>
              </a:solidFill>
            </a:endParaRPr>
          </a:p>
          <a:p>
            <a:r>
              <a:rPr lang="en-US" altLang="zh-CN" dirty="0" smtClean="0"/>
              <a:t>1.3</a:t>
            </a:r>
            <a:r>
              <a:rPr lang="zh-CN" altLang="en-US" dirty="0" smtClean="0"/>
              <a:t>计算机网络的体系结构</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en-US" altLang="zh-CN" dirty="0" smtClean="0"/>
              <a:t>1.2 </a:t>
            </a:r>
            <a:r>
              <a:rPr lang="zh-CN" altLang="en-US" dirty="0" smtClean="0"/>
              <a:t>计算机网络的组成</a:t>
            </a:r>
            <a:endParaRPr lang="zh-CN" altLang="en-US" dirty="0"/>
          </a:p>
        </p:txBody>
      </p:sp>
      <p:sp>
        <p:nvSpPr>
          <p:cNvPr id="3" name="内容占位符 2"/>
          <p:cNvSpPr>
            <a:spLocks noGrp="1"/>
          </p:cNvSpPr>
          <p:nvPr>
            <p:ph sz="quarter" idx="1"/>
          </p:nvPr>
        </p:nvSpPr>
        <p:spPr/>
        <p:txBody>
          <a:bodyPr/>
          <a:lstStyle/>
          <a:p>
            <a:pPr>
              <a:buFont typeface="Wingdings" pitchFamily="2" charset="2"/>
              <a:buChar char="l"/>
            </a:pPr>
            <a:r>
              <a:rPr lang="zh-CN" altLang="en-US" dirty="0" smtClean="0"/>
              <a:t>世界上最大的计算机网络是因特网，从因特网的工作方式上看，可以划分为以下的两大块：</a:t>
            </a:r>
            <a:endParaRPr lang="en-US" altLang="zh-CN" dirty="0" smtClean="0"/>
          </a:p>
          <a:p>
            <a:pPr>
              <a:buFont typeface="Wingdings" pitchFamily="2" charset="2"/>
              <a:buChar char="l"/>
            </a:pPr>
            <a:endParaRPr lang="zh-CN" altLang="en-US" dirty="0" smtClean="0"/>
          </a:p>
          <a:p>
            <a:pPr lvl="1">
              <a:buFont typeface="Wingdings" pitchFamily="2" charset="2"/>
              <a:buChar char="l"/>
            </a:pPr>
            <a:r>
              <a:rPr lang="zh-CN" altLang="en-US" dirty="0" smtClean="0">
                <a:solidFill>
                  <a:srgbClr val="CC0000"/>
                </a:solidFill>
              </a:rPr>
              <a:t>边缘部分</a:t>
            </a:r>
            <a:r>
              <a:rPr lang="zh-CN" altLang="en-US" dirty="0" smtClean="0"/>
              <a:t>  由所有连接在因特网上的主机组成。这部分是用户直接使用的，用来进行通信（传送数据、音频或视频）和资源共享。</a:t>
            </a:r>
            <a:endParaRPr lang="en-US" altLang="zh-CN" dirty="0" smtClean="0"/>
          </a:p>
          <a:p>
            <a:pPr lvl="1">
              <a:buFont typeface="Wingdings" pitchFamily="2" charset="2"/>
              <a:buChar char="l"/>
            </a:pPr>
            <a:endParaRPr lang="zh-CN" altLang="en-US" dirty="0" smtClean="0"/>
          </a:p>
          <a:p>
            <a:pPr lvl="1">
              <a:buFont typeface="Wingdings" pitchFamily="2" charset="2"/>
              <a:buChar char="l"/>
            </a:pPr>
            <a:r>
              <a:rPr lang="zh-CN" altLang="en-US" dirty="0" smtClean="0">
                <a:solidFill>
                  <a:srgbClr val="CC0000"/>
                </a:solidFill>
              </a:rPr>
              <a:t>核心部分</a:t>
            </a:r>
            <a:r>
              <a:rPr lang="zh-CN" altLang="en-US" dirty="0" smtClean="0"/>
              <a:t>  由大量网络和连接这些网络的路由器组成。这部分是为边缘部分提供服务的（提供连通性和交换）。</a:t>
            </a:r>
          </a:p>
          <a:p>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8" name="Oval 4"/>
          <p:cNvSpPr>
            <a:spLocks noChangeArrowheads="1"/>
          </p:cNvSpPr>
          <p:nvPr/>
        </p:nvSpPr>
        <p:spPr bwMode="auto">
          <a:xfrm>
            <a:off x="217488" y="1773238"/>
            <a:ext cx="8675687" cy="4248150"/>
          </a:xfrm>
          <a:prstGeom prst="ellipse">
            <a:avLst/>
          </a:prstGeom>
          <a:solidFill>
            <a:srgbClr val="99CCFF"/>
          </a:solidFill>
          <a:ln w="9525">
            <a:solidFill>
              <a:schemeClr val="tx1"/>
            </a:solidFill>
            <a:prstDash val="dash"/>
            <a:round/>
            <a:headEnd/>
            <a:tailEnd/>
          </a:ln>
          <a:effectLst/>
        </p:spPr>
        <p:txBody>
          <a:bodyPr wrap="none" anchor="ctr"/>
          <a:lstStyle/>
          <a:p>
            <a:endParaRPr lang="zh-CN" altLang="en-US"/>
          </a:p>
        </p:txBody>
      </p:sp>
      <p:sp>
        <p:nvSpPr>
          <p:cNvPr id="328709" name="Oval 5"/>
          <p:cNvSpPr>
            <a:spLocks noChangeArrowheads="1"/>
          </p:cNvSpPr>
          <p:nvPr/>
        </p:nvSpPr>
        <p:spPr bwMode="auto">
          <a:xfrm>
            <a:off x="1865313" y="2762250"/>
            <a:ext cx="5381625" cy="2270125"/>
          </a:xfrm>
          <a:prstGeom prst="ellipse">
            <a:avLst/>
          </a:prstGeom>
          <a:solidFill>
            <a:schemeClr val="bg1"/>
          </a:solidFill>
          <a:ln w="9525">
            <a:solidFill>
              <a:schemeClr val="tx1"/>
            </a:solidFill>
            <a:prstDash val="dash"/>
            <a:round/>
            <a:headEnd/>
            <a:tailEnd/>
          </a:ln>
          <a:effectLst/>
        </p:spPr>
        <p:txBody>
          <a:bodyPr wrap="none" anchor="ctr"/>
          <a:lstStyle/>
          <a:p>
            <a:endParaRPr lang="zh-CN" altLang="en-US"/>
          </a:p>
        </p:txBody>
      </p:sp>
      <p:pic>
        <p:nvPicPr>
          <p:cNvPr id="328710" name="Picture 6"/>
          <p:cNvPicPr>
            <a:picLocks noChangeArrowheads="1"/>
          </p:cNvPicPr>
          <p:nvPr/>
        </p:nvPicPr>
        <p:blipFill>
          <a:blip r:embed="rId3" cstate="print"/>
          <a:srcRect/>
          <a:stretch>
            <a:fillRect/>
          </a:stretch>
        </p:blipFill>
        <p:spPr bwMode="auto">
          <a:xfrm>
            <a:off x="1582738" y="2662238"/>
            <a:ext cx="468312" cy="466725"/>
          </a:xfrm>
          <a:prstGeom prst="rect">
            <a:avLst/>
          </a:prstGeom>
          <a:noFill/>
          <a:ln w="9525">
            <a:noFill/>
            <a:miter lim="800000"/>
            <a:headEnd/>
            <a:tailEnd/>
          </a:ln>
          <a:effectLst/>
        </p:spPr>
      </p:pic>
      <p:pic>
        <p:nvPicPr>
          <p:cNvPr id="328711" name="Picture 7"/>
          <p:cNvPicPr>
            <a:picLocks noChangeArrowheads="1"/>
          </p:cNvPicPr>
          <p:nvPr/>
        </p:nvPicPr>
        <p:blipFill>
          <a:blip r:embed="rId4" cstate="print"/>
          <a:srcRect/>
          <a:stretch>
            <a:fillRect/>
          </a:stretch>
        </p:blipFill>
        <p:spPr bwMode="auto">
          <a:xfrm>
            <a:off x="3189288" y="3348038"/>
            <a:ext cx="495300" cy="347662"/>
          </a:xfrm>
          <a:prstGeom prst="rect">
            <a:avLst/>
          </a:prstGeom>
          <a:noFill/>
          <a:ln w="12699">
            <a:noFill/>
            <a:miter lim="800000"/>
            <a:headEnd/>
            <a:tailEnd/>
          </a:ln>
          <a:effectLst/>
        </p:spPr>
      </p:pic>
      <p:grpSp>
        <p:nvGrpSpPr>
          <p:cNvPr id="2" name="Group 8"/>
          <p:cNvGrpSpPr>
            <a:grpSpLocks/>
          </p:cNvGrpSpPr>
          <p:nvPr/>
        </p:nvGrpSpPr>
        <p:grpSpPr bwMode="auto">
          <a:xfrm rot="-448665">
            <a:off x="2144713" y="3692525"/>
            <a:ext cx="722312" cy="487363"/>
            <a:chOff x="2949" y="196"/>
            <a:chExt cx="941" cy="598"/>
          </a:xfrm>
        </p:grpSpPr>
        <p:sp>
          <p:nvSpPr>
            <p:cNvPr id="328713" name="Oval 9"/>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14" name="Oval 10"/>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15" name="Oval 11"/>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16" name="Oval 12"/>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17" name="Oval 13"/>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18" name="Oval 14"/>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19" name="Oval 15"/>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20" name="Oval 16"/>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21" name="Freeform 17"/>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22" name="Freeform 18"/>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23" name="Freeform 19"/>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3" name="Group 20"/>
          <p:cNvGrpSpPr>
            <a:grpSpLocks/>
          </p:cNvGrpSpPr>
          <p:nvPr/>
        </p:nvGrpSpPr>
        <p:grpSpPr bwMode="auto">
          <a:xfrm rot="-448665">
            <a:off x="6403975" y="3530600"/>
            <a:ext cx="723900" cy="487363"/>
            <a:chOff x="2949" y="196"/>
            <a:chExt cx="941" cy="598"/>
          </a:xfrm>
        </p:grpSpPr>
        <p:sp>
          <p:nvSpPr>
            <p:cNvPr id="328725" name="Oval 21"/>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26" name="Oval 22"/>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27" name="Oval 23"/>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28" name="Oval 24"/>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29" name="Oval 25"/>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30" name="Oval 26"/>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31" name="Oval 27"/>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32" name="Oval 28"/>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33" name="Freeform 29"/>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34" name="Freeform 30"/>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35" name="Freeform 31"/>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4" name="Group 32"/>
          <p:cNvGrpSpPr>
            <a:grpSpLocks/>
          </p:cNvGrpSpPr>
          <p:nvPr/>
        </p:nvGrpSpPr>
        <p:grpSpPr bwMode="auto">
          <a:xfrm rot="-448665">
            <a:off x="3511550" y="4340225"/>
            <a:ext cx="723900" cy="487363"/>
            <a:chOff x="2949" y="196"/>
            <a:chExt cx="941" cy="598"/>
          </a:xfrm>
        </p:grpSpPr>
        <p:sp>
          <p:nvSpPr>
            <p:cNvPr id="328737" name="Oval 33"/>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38" name="Oval 34"/>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39" name="Oval 35"/>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40" name="Oval 36"/>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41" name="Oval 37"/>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42" name="Oval 38"/>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43" name="Oval 39"/>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44" name="Oval 40"/>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45" name="Freeform 41"/>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46" name="Freeform 42"/>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47" name="Freeform 43"/>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5" name="Group 44"/>
          <p:cNvGrpSpPr>
            <a:grpSpLocks/>
          </p:cNvGrpSpPr>
          <p:nvPr/>
        </p:nvGrpSpPr>
        <p:grpSpPr bwMode="auto">
          <a:xfrm rot="-448665">
            <a:off x="5359400" y="4340225"/>
            <a:ext cx="722313" cy="487363"/>
            <a:chOff x="2949" y="196"/>
            <a:chExt cx="941" cy="598"/>
          </a:xfrm>
        </p:grpSpPr>
        <p:sp>
          <p:nvSpPr>
            <p:cNvPr id="328749" name="Oval 45"/>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50" name="Oval 46"/>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51" name="Oval 47"/>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52" name="Oval 48"/>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53" name="Oval 49"/>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54" name="Oval 50"/>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55" name="Oval 51"/>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56" name="Oval 52"/>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57" name="Freeform 53"/>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58" name="Freeform 54"/>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59" name="Freeform 55"/>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6" name="Group 56"/>
          <p:cNvGrpSpPr>
            <a:grpSpLocks/>
          </p:cNvGrpSpPr>
          <p:nvPr/>
        </p:nvGrpSpPr>
        <p:grpSpPr bwMode="auto">
          <a:xfrm rot="-448665">
            <a:off x="4314825" y="3046413"/>
            <a:ext cx="722313" cy="485775"/>
            <a:chOff x="2949" y="196"/>
            <a:chExt cx="941" cy="598"/>
          </a:xfrm>
        </p:grpSpPr>
        <p:sp>
          <p:nvSpPr>
            <p:cNvPr id="328761" name="Oval 57"/>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62" name="Oval 58"/>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63" name="Oval 59"/>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64" name="Oval 60"/>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65" name="Oval 61"/>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66" name="Oval 62"/>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67" name="Oval 63"/>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68" name="Oval 64"/>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28769" name="Freeform 65"/>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70" name="Freeform 66"/>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28771" name="Freeform 67"/>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pic>
        <p:nvPicPr>
          <p:cNvPr id="328772" name="Picture 68"/>
          <p:cNvPicPr>
            <a:picLocks noChangeArrowheads="1"/>
          </p:cNvPicPr>
          <p:nvPr/>
        </p:nvPicPr>
        <p:blipFill>
          <a:blip r:embed="rId4" cstate="print"/>
          <a:srcRect/>
          <a:stretch>
            <a:fillRect/>
          </a:stretch>
        </p:blipFill>
        <p:spPr bwMode="auto">
          <a:xfrm>
            <a:off x="2774950" y="4179888"/>
            <a:ext cx="493713" cy="347662"/>
          </a:xfrm>
          <a:prstGeom prst="rect">
            <a:avLst/>
          </a:prstGeom>
          <a:noFill/>
          <a:ln w="12699">
            <a:noFill/>
            <a:miter lim="800000"/>
            <a:headEnd/>
            <a:tailEnd/>
          </a:ln>
          <a:effectLst/>
        </p:spPr>
      </p:pic>
      <p:pic>
        <p:nvPicPr>
          <p:cNvPr id="328773" name="Picture 69"/>
          <p:cNvPicPr>
            <a:picLocks noChangeArrowheads="1"/>
          </p:cNvPicPr>
          <p:nvPr/>
        </p:nvPicPr>
        <p:blipFill>
          <a:blip r:embed="rId4" cstate="print"/>
          <a:srcRect/>
          <a:stretch>
            <a:fillRect/>
          </a:stretch>
        </p:blipFill>
        <p:spPr bwMode="auto">
          <a:xfrm>
            <a:off x="4624388" y="4502150"/>
            <a:ext cx="493712" cy="347663"/>
          </a:xfrm>
          <a:prstGeom prst="rect">
            <a:avLst/>
          </a:prstGeom>
          <a:noFill/>
          <a:ln w="12699">
            <a:noFill/>
            <a:miter lim="800000"/>
            <a:headEnd/>
            <a:tailEnd/>
          </a:ln>
          <a:effectLst/>
        </p:spPr>
      </p:pic>
      <p:pic>
        <p:nvPicPr>
          <p:cNvPr id="328774" name="Picture 70"/>
          <p:cNvPicPr>
            <a:picLocks noChangeArrowheads="1"/>
          </p:cNvPicPr>
          <p:nvPr/>
        </p:nvPicPr>
        <p:blipFill>
          <a:blip r:embed="rId4" cstate="print"/>
          <a:srcRect/>
          <a:stretch>
            <a:fillRect/>
          </a:stretch>
        </p:blipFill>
        <p:spPr bwMode="auto">
          <a:xfrm>
            <a:off x="6323013" y="4154488"/>
            <a:ext cx="493712" cy="347662"/>
          </a:xfrm>
          <a:prstGeom prst="rect">
            <a:avLst/>
          </a:prstGeom>
          <a:noFill/>
          <a:ln w="12699">
            <a:noFill/>
            <a:miter lim="800000"/>
            <a:headEnd/>
            <a:tailEnd/>
          </a:ln>
          <a:effectLst/>
        </p:spPr>
      </p:pic>
      <p:pic>
        <p:nvPicPr>
          <p:cNvPr id="328775" name="Picture 71"/>
          <p:cNvPicPr>
            <a:picLocks noChangeArrowheads="1"/>
          </p:cNvPicPr>
          <p:nvPr/>
        </p:nvPicPr>
        <p:blipFill>
          <a:blip r:embed="rId4" cstate="print"/>
          <a:srcRect/>
          <a:stretch>
            <a:fillRect/>
          </a:stretch>
        </p:blipFill>
        <p:spPr bwMode="auto">
          <a:xfrm>
            <a:off x="5508625" y="3184525"/>
            <a:ext cx="493713" cy="347663"/>
          </a:xfrm>
          <a:prstGeom prst="rect">
            <a:avLst/>
          </a:prstGeom>
          <a:noFill/>
          <a:ln w="12699">
            <a:noFill/>
            <a:miter lim="800000"/>
            <a:headEnd/>
            <a:tailEnd/>
          </a:ln>
          <a:effectLst/>
        </p:spPr>
      </p:pic>
      <p:pic>
        <p:nvPicPr>
          <p:cNvPr id="328776" name="Picture 72"/>
          <p:cNvPicPr>
            <a:picLocks noChangeArrowheads="1"/>
          </p:cNvPicPr>
          <p:nvPr/>
        </p:nvPicPr>
        <p:blipFill>
          <a:blip r:embed="rId3" cstate="print"/>
          <a:srcRect/>
          <a:stretch>
            <a:fillRect/>
          </a:stretch>
        </p:blipFill>
        <p:spPr bwMode="auto">
          <a:xfrm>
            <a:off x="6805613" y="4745038"/>
            <a:ext cx="466725" cy="465137"/>
          </a:xfrm>
          <a:prstGeom prst="rect">
            <a:avLst/>
          </a:prstGeom>
          <a:noFill/>
          <a:ln w="9525">
            <a:noFill/>
            <a:miter lim="800000"/>
            <a:headEnd/>
            <a:tailEnd/>
          </a:ln>
          <a:effectLst/>
        </p:spPr>
      </p:pic>
      <p:pic>
        <p:nvPicPr>
          <p:cNvPr id="328777" name="Picture 73"/>
          <p:cNvPicPr>
            <a:picLocks noChangeArrowheads="1"/>
          </p:cNvPicPr>
          <p:nvPr/>
        </p:nvPicPr>
        <p:blipFill>
          <a:blip r:embed="rId3" cstate="print"/>
          <a:srcRect/>
          <a:stretch>
            <a:fillRect/>
          </a:stretch>
        </p:blipFill>
        <p:spPr bwMode="auto">
          <a:xfrm>
            <a:off x="7767638" y="3632200"/>
            <a:ext cx="468312" cy="465138"/>
          </a:xfrm>
          <a:prstGeom prst="rect">
            <a:avLst/>
          </a:prstGeom>
          <a:noFill/>
          <a:ln w="9525">
            <a:noFill/>
            <a:miter lim="800000"/>
            <a:headEnd/>
            <a:tailEnd/>
          </a:ln>
          <a:effectLst/>
        </p:spPr>
      </p:pic>
      <p:pic>
        <p:nvPicPr>
          <p:cNvPr id="328778" name="Picture 74"/>
          <p:cNvPicPr>
            <a:picLocks noChangeArrowheads="1"/>
          </p:cNvPicPr>
          <p:nvPr/>
        </p:nvPicPr>
        <p:blipFill>
          <a:blip r:embed="rId3" cstate="print"/>
          <a:srcRect/>
          <a:stretch>
            <a:fillRect/>
          </a:stretch>
        </p:blipFill>
        <p:spPr bwMode="auto">
          <a:xfrm>
            <a:off x="6818313" y="2481263"/>
            <a:ext cx="468312" cy="465137"/>
          </a:xfrm>
          <a:prstGeom prst="rect">
            <a:avLst/>
          </a:prstGeom>
          <a:noFill/>
          <a:ln w="9525">
            <a:noFill/>
            <a:miter lim="800000"/>
            <a:headEnd/>
            <a:tailEnd/>
          </a:ln>
          <a:effectLst/>
        </p:spPr>
      </p:pic>
      <p:pic>
        <p:nvPicPr>
          <p:cNvPr id="328779" name="Picture 75"/>
          <p:cNvPicPr>
            <a:picLocks noChangeArrowheads="1"/>
          </p:cNvPicPr>
          <p:nvPr/>
        </p:nvPicPr>
        <p:blipFill>
          <a:blip r:embed="rId3" cstate="print"/>
          <a:srcRect/>
          <a:stretch>
            <a:fillRect/>
          </a:stretch>
        </p:blipFill>
        <p:spPr bwMode="auto">
          <a:xfrm>
            <a:off x="4008438" y="5251450"/>
            <a:ext cx="466725" cy="465138"/>
          </a:xfrm>
          <a:prstGeom prst="rect">
            <a:avLst/>
          </a:prstGeom>
          <a:noFill/>
          <a:ln w="9525">
            <a:noFill/>
            <a:miter lim="800000"/>
            <a:headEnd/>
            <a:tailEnd/>
          </a:ln>
          <a:effectLst/>
        </p:spPr>
      </p:pic>
      <p:pic>
        <p:nvPicPr>
          <p:cNvPr id="328780" name="Picture 76"/>
          <p:cNvPicPr>
            <a:picLocks noChangeArrowheads="1"/>
          </p:cNvPicPr>
          <p:nvPr/>
        </p:nvPicPr>
        <p:blipFill>
          <a:blip r:embed="rId3" cstate="print"/>
          <a:srcRect/>
          <a:stretch>
            <a:fillRect/>
          </a:stretch>
        </p:blipFill>
        <p:spPr bwMode="auto">
          <a:xfrm>
            <a:off x="1903413" y="4664075"/>
            <a:ext cx="468312" cy="466725"/>
          </a:xfrm>
          <a:prstGeom prst="rect">
            <a:avLst/>
          </a:prstGeom>
          <a:noFill/>
          <a:ln w="9525">
            <a:noFill/>
            <a:miter lim="800000"/>
            <a:headEnd/>
            <a:tailEnd/>
          </a:ln>
          <a:effectLst/>
        </p:spPr>
      </p:pic>
      <p:pic>
        <p:nvPicPr>
          <p:cNvPr id="328781" name="Picture 77"/>
          <p:cNvPicPr>
            <a:picLocks noChangeArrowheads="1"/>
          </p:cNvPicPr>
          <p:nvPr/>
        </p:nvPicPr>
        <p:blipFill>
          <a:blip r:embed="rId3" cstate="print"/>
          <a:srcRect/>
          <a:stretch>
            <a:fillRect/>
          </a:stretch>
        </p:blipFill>
        <p:spPr bwMode="auto">
          <a:xfrm>
            <a:off x="793750" y="3471863"/>
            <a:ext cx="466725" cy="465137"/>
          </a:xfrm>
          <a:prstGeom prst="rect">
            <a:avLst/>
          </a:prstGeom>
          <a:noFill/>
          <a:ln w="9525">
            <a:noFill/>
            <a:miter lim="800000"/>
            <a:headEnd/>
            <a:tailEnd/>
          </a:ln>
          <a:effectLst/>
        </p:spPr>
      </p:pic>
      <p:sp>
        <p:nvSpPr>
          <p:cNvPr id="328782" name="Text Box 78"/>
          <p:cNvSpPr txBox="1">
            <a:spLocks noChangeArrowheads="1"/>
          </p:cNvSpPr>
          <p:nvPr/>
        </p:nvSpPr>
        <p:spPr bwMode="auto">
          <a:xfrm>
            <a:off x="3492500" y="3692525"/>
            <a:ext cx="2622550" cy="457200"/>
          </a:xfrm>
          <a:prstGeom prst="rect">
            <a:avLst/>
          </a:prstGeom>
          <a:noFill/>
          <a:ln w="9525">
            <a:noFill/>
            <a:miter lim="800000"/>
            <a:headEnd/>
            <a:tailEnd/>
          </a:ln>
          <a:effectLst/>
        </p:spPr>
        <p:txBody>
          <a:bodyPr wrap="none">
            <a:spAutoFit/>
          </a:bodyPr>
          <a:lstStyle/>
          <a:p>
            <a:r>
              <a:rPr lang="zh-CN" altLang="en-US" sz="2400" dirty="0">
                <a:solidFill>
                  <a:srgbClr val="333399"/>
                </a:solidFill>
                <a:ea typeface="黑体" pitchFamily="2" charset="-122"/>
              </a:rPr>
              <a:t>因特网的核心部分</a:t>
            </a:r>
          </a:p>
        </p:txBody>
      </p:sp>
      <p:sp>
        <p:nvSpPr>
          <p:cNvPr id="328783" name="Text Box 79"/>
          <p:cNvSpPr txBox="1">
            <a:spLocks noChangeArrowheads="1"/>
          </p:cNvSpPr>
          <p:nvPr/>
        </p:nvSpPr>
        <p:spPr bwMode="auto">
          <a:xfrm>
            <a:off x="3276600" y="2052638"/>
            <a:ext cx="2632075" cy="468312"/>
          </a:xfrm>
          <a:prstGeom prst="rect">
            <a:avLst/>
          </a:prstGeom>
          <a:solidFill>
            <a:schemeClr val="bg1"/>
          </a:solidFill>
          <a:ln w="9525">
            <a:solidFill>
              <a:schemeClr val="tx1"/>
            </a:solidFill>
            <a:miter lim="800000"/>
            <a:headEnd/>
            <a:tailEnd/>
          </a:ln>
          <a:effectLst/>
        </p:spPr>
        <p:txBody>
          <a:bodyPr wrap="none">
            <a:spAutoFit/>
          </a:bodyPr>
          <a:lstStyle/>
          <a:p>
            <a:r>
              <a:rPr lang="zh-CN" altLang="en-US" sz="2400">
                <a:solidFill>
                  <a:srgbClr val="333399"/>
                </a:solidFill>
                <a:ea typeface="黑体" pitchFamily="2" charset="-122"/>
              </a:rPr>
              <a:t>因特网的边缘部分</a:t>
            </a:r>
          </a:p>
        </p:txBody>
      </p:sp>
      <p:sp>
        <p:nvSpPr>
          <p:cNvPr id="328784" name="Text Box 80"/>
          <p:cNvSpPr txBox="1">
            <a:spLocks noChangeArrowheads="1"/>
          </p:cNvSpPr>
          <p:nvPr/>
        </p:nvSpPr>
        <p:spPr bwMode="auto">
          <a:xfrm>
            <a:off x="1903413" y="2455863"/>
            <a:ext cx="793750" cy="457200"/>
          </a:xfrm>
          <a:prstGeom prst="rect">
            <a:avLst/>
          </a:prstGeom>
          <a:noFill/>
          <a:ln w="9525">
            <a:noFill/>
            <a:miter lim="800000"/>
            <a:headEnd/>
            <a:tailEnd/>
          </a:ln>
          <a:effectLst/>
        </p:spPr>
        <p:txBody>
          <a:bodyPr wrap="none">
            <a:spAutoFit/>
          </a:bodyPr>
          <a:lstStyle/>
          <a:p>
            <a:r>
              <a:rPr lang="zh-CN" altLang="en-US" sz="2400">
                <a:solidFill>
                  <a:srgbClr val="333399"/>
                </a:solidFill>
                <a:ea typeface="黑体" pitchFamily="2" charset="-122"/>
              </a:rPr>
              <a:t>主机</a:t>
            </a:r>
          </a:p>
        </p:txBody>
      </p:sp>
      <p:sp>
        <p:nvSpPr>
          <p:cNvPr id="328785" name="Text Box 81"/>
          <p:cNvSpPr txBox="1">
            <a:spLocks noChangeArrowheads="1"/>
          </p:cNvSpPr>
          <p:nvPr/>
        </p:nvSpPr>
        <p:spPr bwMode="auto">
          <a:xfrm>
            <a:off x="2144713" y="3213100"/>
            <a:ext cx="793750" cy="457200"/>
          </a:xfrm>
          <a:prstGeom prst="rect">
            <a:avLst/>
          </a:prstGeom>
          <a:noFill/>
          <a:ln w="9525">
            <a:noFill/>
            <a:miter lim="800000"/>
            <a:headEnd/>
            <a:tailEnd/>
          </a:ln>
          <a:effectLst/>
        </p:spPr>
        <p:txBody>
          <a:bodyPr wrap="none">
            <a:spAutoFit/>
          </a:bodyPr>
          <a:lstStyle/>
          <a:p>
            <a:r>
              <a:rPr lang="zh-CN" altLang="en-US" sz="2400">
                <a:solidFill>
                  <a:srgbClr val="333399"/>
                </a:solidFill>
                <a:ea typeface="黑体" pitchFamily="2" charset="-122"/>
              </a:rPr>
              <a:t>网络</a:t>
            </a:r>
          </a:p>
        </p:txBody>
      </p:sp>
      <p:sp>
        <p:nvSpPr>
          <p:cNvPr id="328786" name="Text Box 82"/>
          <p:cNvSpPr txBox="1">
            <a:spLocks noChangeArrowheads="1"/>
          </p:cNvSpPr>
          <p:nvPr/>
        </p:nvSpPr>
        <p:spPr bwMode="auto">
          <a:xfrm>
            <a:off x="2949575" y="2860675"/>
            <a:ext cx="1098550" cy="457200"/>
          </a:xfrm>
          <a:prstGeom prst="rect">
            <a:avLst/>
          </a:prstGeom>
          <a:noFill/>
          <a:ln w="9525">
            <a:noFill/>
            <a:miter lim="800000"/>
            <a:headEnd/>
            <a:tailEnd/>
          </a:ln>
          <a:effectLst/>
        </p:spPr>
        <p:txBody>
          <a:bodyPr wrap="none">
            <a:spAutoFit/>
          </a:bodyPr>
          <a:lstStyle/>
          <a:p>
            <a:r>
              <a:rPr lang="zh-CN" altLang="en-US" sz="2400">
                <a:solidFill>
                  <a:srgbClr val="333399"/>
                </a:solidFill>
                <a:ea typeface="黑体" pitchFamily="2" charset="-122"/>
              </a:rPr>
              <a:t>路由器</a:t>
            </a:r>
          </a:p>
        </p:txBody>
      </p:sp>
      <p:sp>
        <p:nvSpPr>
          <p:cNvPr id="328788" name="Text Box 84"/>
          <p:cNvSpPr txBox="1">
            <a:spLocks noChangeArrowheads="1"/>
          </p:cNvSpPr>
          <p:nvPr/>
        </p:nvSpPr>
        <p:spPr bwMode="auto">
          <a:xfrm>
            <a:off x="1403350" y="457200"/>
            <a:ext cx="6127750" cy="641350"/>
          </a:xfrm>
          <a:prstGeom prst="rect">
            <a:avLst/>
          </a:prstGeom>
          <a:noFill/>
          <a:ln w="9525">
            <a:noFill/>
            <a:miter lim="800000"/>
            <a:headEnd/>
            <a:tailEnd/>
          </a:ln>
          <a:effectLst/>
        </p:spPr>
        <p:txBody>
          <a:bodyPr wrap="none">
            <a:spAutoFit/>
          </a:bodyPr>
          <a:lstStyle/>
          <a:p>
            <a:r>
              <a:rPr lang="zh-CN" altLang="en-US" sz="3600">
                <a:solidFill>
                  <a:srgbClr val="333399"/>
                </a:solidFill>
                <a:ea typeface="黑体" pitchFamily="2" charset="-122"/>
              </a:rPr>
              <a:t>因特网的边缘部分与核心部分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 </a:t>
            </a:r>
            <a:r>
              <a:rPr lang="zh-CN" altLang="en-US" dirty="0" smtClean="0"/>
              <a:t>因特网的边缘部分</a:t>
            </a:r>
            <a:endParaRPr lang="zh-CN" altLang="en-US" dirty="0"/>
          </a:p>
        </p:txBody>
      </p:sp>
      <p:sp>
        <p:nvSpPr>
          <p:cNvPr id="3" name="内容占位符 2"/>
          <p:cNvSpPr>
            <a:spLocks noGrp="1"/>
          </p:cNvSpPr>
          <p:nvPr>
            <p:ph sz="quarter" idx="1"/>
          </p:nvPr>
        </p:nvSpPr>
        <p:spPr/>
        <p:txBody>
          <a:bodyPr/>
          <a:lstStyle/>
          <a:p>
            <a:r>
              <a:rPr lang="zh-CN" altLang="en-US" dirty="0" smtClean="0"/>
              <a:t>处在因特网边缘的部分就是连接在因特网上的所有的主机。这些主机又称为</a:t>
            </a:r>
            <a:r>
              <a:rPr lang="zh-CN" altLang="en-US" dirty="0" smtClean="0">
                <a:solidFill>
                  <a:srgbClr val="CC0000"/>
                </a:solidFill>
              </a:rPr>
              <a:t>端系统</a:t>
            </a:r>
            <a:r>
              <a:rPr lang="en-US" altLang="zh-CN" dirty="0" smtClean="0"/>
              <a:t>(end system)</a:t>
            </a:r>
            <a:r>
              <a:rPr lang="zh-CN" altLang="en-US" dirty="0" smtClean="0"/>
              <a:t>。</a:t>
            </a:r>
            <a:endParaRPr lang="en-US" altLang="zh-CN" dirty="0" smtClean="0"/>
          </a:p>
          <a:p>
            <a:r>
              <a:rPr lang="zh-CN" altLang="en-US" dirty="0" smtClean="0"/>
              <a:t>计算机之间的通信</a:t>
            </a:r>
          </a:p>
          <a:p>
            <a:pPr lvl="1"/>
            <a:r>
              <a:rPr lang="zh-CN" altLang="en-US" dirty="0" smtClean="0"/>
              <a:t>实际上是指：“运行在主机 </a:t>
            </a:r>
            <a:r>
              <a:rPr lang="en-US" altLang="zh-CN" dirty="0" smtClean="0"/>
              <a:t>A </a:t>
            </a:r>
            <a:r>
              <a:rPr lang="zh-CN" altLang="en-US" dirty="0" smtClean="0"/>
              <a:t>上的某个程序和运行在主机 </a:t>
            </a:r>
            <a:r>
              <a:rPr lang="en-US" altLang="zh-CN" dirty="0" smtClean="0"/>
              <a:t>B </a:t>
            </a:r>
            <a:r>
              <a:rPr lang="zh-CN" altLang="en-US" dirty="0" smtClean="0"/>
              <a:t>上的另一个程序进行通信”。</a:t>
            </a:r>
          </a:p>
          <a:p>
            <a:pPr lvl="1"/>
            <a:r>
              <a:rPr lang="zh-CN" altLang="en-US" dirty="0" smtClean="0"/>
              <a:t>或者“主机 </a:t>
            </a:r>
            <a:r>
              <a:rPr lang="en-US" altLang="zh-CN" b="1" dirty="0" smtClean="0"/>
              <a:t>A </a:t>
            </a:r>
            <a:r>
              <a:rPr lang="zh-CN" altLang="en-US" dirty="0" smtClean="0"/>
              <a:t>的某个进程和主机 </a:t>
            </a:r>
            <a:r>
              <a:rPr lang="en-US" altLang="zh-CN" dirty="0" smtClean="0"/>
              <a:t>B </a:t>
            </a:r>
            <a:r>
              <a:rPr lang="zh-CN" altLang="en-US" dirty="0" smtClean="0"/>
              <a:t>上的另一个进程进行通信”。</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参考教材</a:t>
            </a:r>
            <a:endParaRPr lang="zh-CN" altLang="en-US" dirty="0"/>
          </a:p>
        </p:txBody>
      </p:sp>
      <p:sp>
        <p:nvSpPr>
          <p:cNvPr id="3" name="内容占位符 2"/>
          <p:cNvSpPr>
            <a:spLocks noGrp="1"/>
          </p:cNvSpPr>
          <p:nvPr>
            <p:ph sz="quarter" idx="1"/>
          </p:nvPr>
        </p:nvSpPr>
        <p:spPr/>
        <p:txBody>
          <a:bodyPr/>
          <a:lstStyle/>
          <a:p>
            <a:r>
              <a:rPr lang="zh-CN" altLang="en-US" dirty="0" smtClean="0"/>
              <a:t>中文版：“计算机网络”（第</a:t>
            </a:r>
            <a:r>
              <a:rPr lang="en-US" altLang="zh-CN" dirty="0" smtClean="0"/>
              <a:t>4</a:t>
            </a:r>
            <a:r>
              <a:rPr lang="zh-CN" altLang="en-US" dirty="0" smtClean="0"/>
              <a:t>版），潘爱民译，清华大学出版社。</a:t>
            </a:r>
            <a:endParaRPr lang="en-US" altLang="zh-CN" dirty="0" smtClean="0"/>
          </a:p>
          <a:p>
            <a:r>
              <a:rPr lang="en-US" altLang="zh-CN" dirty="0" smtClean="0"/>
              <a:t>Andrew S. </a:t>
            </a:r>
            <a:r>
              <a:rPr lang="en-US" altLang="zh-CN" dirty="0" err="1" smtClean="0"/>
              <a:t>Tanenbaum</a:t>
            </a:r>
            <a:r>
              <a:rPr lang="en-US" altLang="zh-CN" dirty="0" smtClean="0"/>
              <a:t>, Computer Networks, 4</a:t>
            </a:r>
            <a:r>
              <a:rPr lang="en-US" altLang="zh-CN" baseline="30000" dirty="0" smtClean="0"/>
              <a:t>th</a:t>
            </a:r>
            <a:r>
              <a:rPr lang="en-US" altLang="zh-CN" dirty="0" smtClean="0"/>
              <a:t> </a:t>
            </a:r>
            <a:r>
              <a:rPr lang="en-US" altLang="zh-CN" dirty="0" err="1" smtClean="0"/>
              <a:t>ed</a:t>
            </a:r>
            <a:r>
              <a:rPr lang="en-US" altLang="zh-CN" dirty="0" smtClean="0"/>
              <a:t>, Prentice Hall, 2003</a:t>
            </a:r>
          </a:p>
          <a:p>
            <a:r>
              <a:rPr lang="en-US" altLang="zh-CN" dirty="0" smtClean="0"/>
              <a:t>Andrew S. </a:t>
            </a:r>
            <a:r>
              <a:rPr lang="en-US" altLang="zh-CN" dirty="0" err="1" smtClean="0"/>
              <a:t>Tanenbaum</a:t>
            </a:r>
            <a:r>
              <a:rPr lang="en-US" altLang="zh-CN" dirty="0" smtClean="0"/>
              <a:t>, Computer Networks, 5</a:t>
            </a:r>
            <a:r>
              <a:rPr lang="en-US" altLang="zh-CN" baseline="30000" dirty="0" smtClean="0"/>
              <a:t>th</a:t>
            </a:r>
            <a:r>
              <a:rPr lang="en-US" altLang="zh-CN" dirty="0" smtClean="0"/>
              <a:t> </a:t>
            </a:r>
            <a:r>
              <a:rPr lang="en-US" altLang="zh-CN" dirty="0" err="1" smtClean="0"/>
              <a:t>ed</a:t>
            </a:r>
            <a:r>
              <a:rPr lang="en-US" altLang="zh-CN" dirty="0" smtClean="0"/>
              <a:t>, Prentice Hall, 2011</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计算机通信的两种方式</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CC0000"/>
                </a:solidFill>
              </a:rPr>
              <a:t>客户</a:t>
            </a:r>
            <a:r>
              <a:rPr lang="zh-CN" altLang="en-US" dirty="0" smtClean="0">
                <a:solidFill>
                  <a:srgbClr val="CC0000"/>
                </a:solidFill>
                <a:sym typeface="Symbol" pitchFamily="18" charset="2"/>
              </a:rPr>
              <a:t></a:t>
            </a:r>
            <a:r>
              <a:rPr lang="zh-CN" altLang="en-US" dirty="0" smtClean="0">
                <a:solidFill>
                  <a:srgbClr val="CC0000"/>
                </a:solidFill>
              </a:rPr>
              <a:t>服务器通信方式</a:t>
            </a:r>
            <a:r>
              <a:rPr lang="zh-CN" altLang="en-US" dirty="0" smtClean="0"/>
              <a:t>（</a:t>
            </a:r>
            <a:r>
              <a:rPr lang="en-US" altLang="zh-CN" dirty="0" smtClean="0"/>
              <a:t>C/S </a:t>
            </a:r>
            <a:r>
              <a:rPr lang="zh-CN" altLang="en-US" dirty="0" smtClean="0"/>
              <a:t>方式）</a:t>
            </a:r>
          </a:p>
          <a:p>
            <a:pPr>
              <a:buFont typeface="Wingdings" pitchFamily="2" charset="2"/>
              <a:buNone/>
            </a:pPr>
            <a:r>
              <a:rPr lang="zh-CN" altLang="en-US" dirty="0" smtClean="0"/>
              <a:t>   即</a:t>
            </a:r>
            <a:r>
              <a:rPr lang="en-US" altLang="zh-CN" dirty="0" smtClean="0"/>
              <a:t>Client/Server</a:t>
            </a:r>
            <a:r>
              <a:rPr lang="zh-CN" altLang="en-US" dirty="0" smtClean="0"/>
              <a:t>方式 </a:t>
            </a:r>
            <a:endParaRPr lang="en-US" altLang="zh-CN" dirty="0" smtClean="0"/>
          </a:p>
          <a:p>
            <a:pPr>
              <a:buFont typeface="Wingdings" pitchFamily="2" charset="2"/>
              <a:buNone/>
            </a:pPr>
            <a:endParaRPr lang="zh-CN" altLang="en-US" dirty="0" smtClean="0"/>
          </a:p>
          <a:p>
            <a:r>
              <a:rPr lang="zh-CN" altLang="en-US" dirty="0" smtClean="0">
                <a:solidFill>
                  <a:srgbClr val="CC0000"/>
                </a:solidFill>
              </a:rPr>
              <a:t>对等通信方式</a:t>
            </a:r>
            <a:r>
              <a:rPr lang="zh-CN" altLang="en-US" dirty="0" smtClean="0"/>
              <a:t>（</a:t>
            </a:r>
            <a:r>
              <a:rPr lang="en-US" altLang="zh-CN" dirty="0" smtClean="0"/>
              <a:t>P2P </a:t>
            </a:r>
            <a:r>
              <a:rPr lang="zh-CN" altLang="en-US" dirty="0" smtClean="0"/>
              <a:t>方式）</a:t>
            </a:r>
          </a:p>
          <a:p>
            <a:pPr>
              <a:buFont typeface="Wingdings" pitchFamily="2" charset="2"/>
              <a:buNone/>
            </a:pPr>
            <a:r>
              <a:rPr lang="zh-CN" altLang="en-US" dirty="0" smtClean="0"/>
              <a:t>   即 </a:t>
            </a:r>
            <a:r>
              <a:rPr lang="en-US" altLang="zh-CN" dirty="0" smtClean="0"/>
              <a:t>Peer-to-Peer</a:t>
            </a:r>
            <a:r>
              <a:rPr lang="zh-CN" altLang="en-US" dirty="0" smtClean="0"/>
              <a:t>方式</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1.2.1.1 </a:t>
            </a:r>
            <a:r>
              <a:rPr lang="zh-CN" altLang="en-US" dirty="0" smtClean="0"/>
              <a:t>客户</a:t>
            </a:r>
            <a:r>
              <a:rPr lang="en-US" altLang="zh-CN" dirty="0" smtClean="0"/>
              <a:t>——</a:t>
            </a:r>
            <a:r>
              <a:rPr lang="zh-CN" altLang="en-US" dirty="0" smtClean="0"/>
              <a:t>服务器通信方式</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CC0000"/>
                </a:solidFill>
              </a:rPr>
              <a:t>客户</a:t>
            </a:r>
            <a:r>
              <a:rPr lang="en-US" altLang="zh-CN" dirty="0" smtClean="0"/>
              <a:t>(client)</a:t>
            </a:r>
            <a:r>
              <a:rPr lang="zh-CN" altLang="en-US" dirty="0" smtClean="0"/>
              <a:t>和</a:t>
            </a:r>
            <a:r>
              <a:rPr lang="zh-CN" altLang="en-US" dirty="0" smtClean="0">
                <a:solidFill>
                  <a:srgbClr val="CC0000"/>
                </a:solidFill>
              </a:rPr>
              <a:t>服务器</a:t>
            </a:r>
            <a:r>
              <a:rPr lang="en-US" altLang="zh-CN" dirty="0" smtClean="0"/>
              <a:t>(server)</a:t>
            </a:r>
            <a:r>
              <a:rPr lang="zh-CN" altLang="en-US" dirty="0" smtClean="0"/>
              <a:t>通信是指两个应用程序的通信。</a:t>
            </a:r>
          </a:p>
          <a:p>
            <a:r>
              <a:rPr lang="zh-CN" altLang="en-US" dirty="0" smtClean="0"/>
              <a:t>客户程序是</a:t>
            </a:r>
            <a:r>
              <a:rPr lang="zh-CN" altLang="en-US" dirty="0" smtClean="0">
                <a:solidFill>
                  <a:srgbClr val="FF0000"/>
                </a:solidFill>
              </a:rPr>
              <a:t>服务的请求方</a:t>
            </a:r>
            <a:r>
              <a:rPr lang="zh-CN" altLang="en-US" dirty="0" smtClean="0"/>
              <a:t>，服务器程序是</a:t>
            </a:r>
            <a:r>
              <a:rPr lang="zh-CN" altLang="en-US" dirty="0" smtClean="0">
                <a:solidFill>
                  <a:srgbClr val="FF0000"/>
                </a:solidFill>
              </a:rPr>
              <a:t>服务的提供方</a:t>
            </a:r>
            <a:r>
              <a:rPr lang="zh-CN" altLang="en-US" dirty="0" smtClean="0"/>
              <a:t>。</a:t>
            </a:r>
            <a:endParaRPr lang="en-US" altLang="zh-CN" dirty="0" smtClean="0"/>
          </a:p>
          <a:p>
            <a:r>
              <a:rPr lang="zh-CN" altLang="en-US" dirty="0" smtClean="0"/>
              <a:t>客户</a:t>
            </a:r>
            <a:r>
              <a:rPr lang="zh-CN" altLang="en-US" dirty="0" smtClean="0">
                <a:solidFill>
                  <a:schemeClr val="tx2"/>
                </a:solidFill>
                <a:sym typeface="Symbol" pitchFamily="18" charset="2"/>
              </a:rPr>
              <a:t></a:t>
            </a:r>
            <a:r>
              <a:rPr lang="zh-CN" altLang="en-US" dirty="0" smtClean="0"/>
              <a:t>服务器通信方式所描述的是程序之间服务和被服务的关系。</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Oval 4"/>
          <p:cNvSpPr>
            <a:spLocks noChangeArrowheads="1"/>
          </p:cNvSpPr>
          <p:nvPr/>
        </p:nvSpPr>
        <p:spPr bwMode="auto">
          <a:xfrm>
            <a:off x="611188" y="193675"/>
            <a:ext cx="7015162" cy="5184775"/>
          </a:xfrm>
          <a:prstGeom prst="ellipse">
            <a:avLst/>
          </a:prstGeom>
          <a:solidFill>
            <a:srgbClr val="FFCCCC"/>
          </a:solidFill>
          <a:ln w="9525">
            <a:solidFill>
              <a:schemeClr val="tx1"/>
            </a:solidFill>
            <a:prstDash val="dash"/>
            <a:round/>
            <a:headEnd/>
            <a:tailEnd/>
          </a:ln>
          <a:effectLst/>
        </p:spPr>
        <p:txBody>
          <a:bodyPr wrap="none" anchor="ctr"/>
          <a:lstStyle/>
          <a:p>
            <a:endParaRPr lang="zh-CN" altLang="en-US"/>
          </a:p>
        </p:txBody>
      </p:sp>
      <p:sp>
        <p:nvSpPr>
          <p:cNvPr id="344069" name="Line 5"/>
          <p:cNvSpPr>
            <a:spLocks noChangeShapeType="1"/>
          </p:cNvSpPr>
          <p:nvPr/>
        </p:nvSpPr>
        <p:spPr bwMode="auto">
          <a:xfrm flipV="1">
            <a:off x="2106613" y="3417888"/>
            <a:ext cx="787400" cy="466725"/>
          </a:xfrm>
          <a:prstGeom prst="line">
            <a:avLst/>
          </a:prstGeom>
          <a:noFill/>
          <a:ln w="28575">
            <a:solidFill>
              <a:schemeClr val="tx1"/>
            </a:solidFill>
            <a:round/>
            <a:headEnd/>
            <a:tailEnd/>
          </a:ln>
          <a:effectLst/>
        </p:spPr>
        <p:txBody>
          <a:bodyPr wrap="none" anchor="ctr"/>
          <a:lstStyle/>
          <a:p>
            <a:endParaRPr lang="zh-CN" altLang="en-US"/>
          </a:p>
        </p:txBody>
      </p:sp>
      <p:sp>
        <p:nvSpPr>
          <p:cNvPr id="344070" name="Line 6"/>
          <p:cNvSpPr>
            <a:spLocks noChangeShapeType="1"/>
          </p:cNvSpPr>
          <p:nvPr/>
        </p:nvSpPr>
        <p:spPr bwMode="auto">
          <a:xfrm flipH="1" flipV="1">
            <a:off x="1731963" y="2360613"/>
            <a:ext cx="850900" cy="220662"/>
          </a:xfrm>
          <a:prstGeom prst="line">
            <a:avLst/>
          </a:prstGeom>
          <a:noFill/>
          <a:ln w="28575">
            <a:solidFill>
              <a:schemeClr val="tx1"/>
            </a:solidFill>
            <a:round/>
            <a:headEnd/>
            <a:tailEnd/>
          </a:ln>
          <a:effectLst/>
        </p:spPr>
        <p:txBody>
          <a:bodyPr wrap="none" anchor="ctr"/>
          <a:lstStyle/>
          <a:p>
            <a:endParaRPr lang="zh-CN" altLang="en-US"/>
          </a:p>
        </p:txBody>
      </p:sp>
      <p:sp>
        <p:nvSpPr>
          <p:cNvPr id="344071" name="Line 7"/>
          <p:cNvSpPr>
            <a:spLocks noChangeShapeType="1"/>
          </p:cNvSpPr>
          <p:nvPr/>
        </p:nvSpPr>
        <p:spPr bwMode="auto">
          <a:xfrm flipH="1">
            <a:off x="5667375" y="2913063"/>
            <a:ext cx="1011238" cy="0"/>
          </a:xfrm>
          <a:prstGeom prst="line">
            <a:avLst/>
          </a:prstGeom>
          <a:noFill/>
          <a:ln w="28575">
            <a:solidFill>
              <a:schemeClr val="tx1"/>
            </a:solidFill>
            <a:round/>
            <a:headEnd/>
            <a:tailEnd/>
          </a:ln>
          <a:effectLst/>
        </p:spPr>
        <p:txBody>
          <a:bodyPr wrap="none" anchor="ctr"/>
          <a:lstStyle/>
          <a:p>
            <a:endParaRPr lang="zh-CN" altLang="en-US"/>
          </a:p>
        </p:txBody>
      </p:sp>
      <p:sp>
        <p:nvSpPr>
          <p:cNvPr id="344072" name="Line 8"/>
          <p:cNvSpPr>
            <a:spLocks noChangeShapeType="1"/>
          </p:cNvSpPr>
          <p:nvPr/>
        </p:nvSpPr>
        <p:spPr bwMode="auto">
          <a:xfrm flipH="1">
            <a:off x="4921250" y="1258888"/>
            <a:ext cx="746125" cy="1101725"/>
          </a:xfrm>
          <a:prstGeom prst="line">
            <a:avLst/>
          </a:prstGeom>
          <a:noFill/>
          <a:ln w="28575">
            <a:solidFill>
              <a:schemeClr val="tx1"/>
            </a:solidFill>
            <a:round/>
            <a:headEnd/>
            <a:tailEnd/>
          </a:ln>
          <a:effectLst/>
        </p:spPr>
        <p:txBody>
          <a:bodyPr wrap="none" anchor="ctr"/>
          <a:lstStyle/>
          <a:p>
            <a:endParaRPr lang="zh-CN" altLang="en-US"/>
          </a:p>
        </p:txBody>
      </p:sp>
      <p:sp>
        <p:nvSpPr>
          <p:cNvPr id="344073" name="Line 9"/>
          <p:cNvSpPr>
            <a:spLocks noChangeShapeType="1"/>
          </p:cNvSpPr>
          <p:nvPr/>
        </p:nvSpPr>
        <p:spPr bwMode="auto">
          <a:xfrm flipH="1" flipV="1">
            <a:off x="4816475" y="3795713"/>
            <a:ext cx="561975" cy="700087"/>
          </a:xfrm>
          <a:prstGeom prst="line">
            <a:avLst/>
          </a:prstGeom>
          <a:noFill/>
          <a:ln w="28575">
            <a:solidFill>
              <a:schemeClr val="tx1"/>
            </a:solidFill>
            <a:round/>
            <a:headEnd/>
            <a:tailEnd/>
          </a:ln>
          <a:effectLst/>
        </p:spPr>
        <p:txBody>
          <a:bodyPr wrap="none" anchor="ctr"/>
          <a:lstStyle/>
          <a:p>
            <a:endParaRPr lang="zh-CN" altLang="en-US"/>
          </a:p>
        </p:txBody>
      </p:sp>
      <p:sp>
        <p:nvSpPr>
          <p:cNvPr id="344074" name="Line 10"/>
          <p:cNvSpPr>
            <a:spLocks noChangeShapeType="1"/>
          </p:cNvSpPr>
          <p:nvPr/>
        </p:nvSpPr>
        <p:spPr bwMode="auto">
          <a:xfrm>
            <a:off x="2900363" y="1368425"/>
            <a:ext cx="476250" cy="804863"/>
          </a:xfrm>
          <a:prstGeom prst="line">
            <a:avLst/>
          </a:prstGeom>
          <a:noFill/>
          <a:ln w="28575">
            <a:solidFill>
              <a:schemeClr val="tx1"/>
            </a:solidFill>
            <a:round/>
            <a:headEnd/>
            <a:tailEnd/>
          </a:ln>
          <a:effectLst/>
        </p:spPr>
        <p:txBody>
          <a:bodyPr wrap="none" anchor="ctr"/>
          <a:lstStyle/>
          <a:p>
            <a:endParaRPr lang="zh-CN" altLang="en-US"/>
          </a:p>
        </p:txBody>
      </p:sp>
      <p:sp>
        <p:nvSpPr>
          <p:cNvPr id="344075" name="Line 11"/>
          <p:cNvSpPr>
            <a:spLocks noChangeShapeType="1"/>
          </p:cNvSpPr>
          <p:nvPr/>
        </p:nvSpPr>
        <p:spPr bwMode="auto">
          <a:xfrm flipV="1">
            <a:off x="3219450" y="3686175"/>
            <a:ext cx="212725" cy="809625"/>
          </a:xfrm>
          <a:prstGeom prst="line">
            <a:avLst/>
          </a:prstGeom>
          <a:noFill/>
          <a:ln w="28575">
            <a:solidFill>
              <a:schemeClr val="tx1"/>
            </a:solidFill>
            <a:round/>
            <a:headEnd/>
            <a:tailEnd/>
          </a:ln>
          <a:effectLst/>
        </p:spPr>
        <p:txBody>
          <a:bodyPr wrap="none" anchor="ctr"/>
          <a:lstStyle/>
          <a:p>
            <a:endParaRPr lang="zh-CN" altLang="en-US"/>
          </a:p>
        </p:txBody>
      </p:sp>
      <p:pic>
        <p:nvPicPr>
          <p:cNvPr id="344076" name="Picture 12"/>
          <p:cNvPicPr>
            <a:picLocks noChangeArrowheads="1"/>
          </p:cNvPicPr>
          <p:nvPr/>
        </p:nvPicPr>
        <p:blipFill>
          <a:blip r:embed="rId4" cstate="print"/>
          <a:srcRect/>
          <a:stretch>
            <a:fillRect/>
          </a:stretch>
        </p:blipFill>
        <p:spPr bwMode="auto">
          <a:xfrm>
            <a:off x="5240338" y="815975"/>
            <a:ext cx="644525" cy="690563"/>
          </a:xfrm>
          <a:prstGeom prst="rect">
            <a:avLst/>
          </a:prstGeom>
          <a:noFill/>
          <a:ln w="9525">
            <a:noFill/>
            <a:miter lim="800000"/>
            <a:headEnd/>
            <a:tailEnd/>
          </a:ln>
          <a:effectLst/>
        </p:spPr>
      </p:pic>
      <p:pic>
        <p:nvPicPr>
          <p:cNvPr id="344077" name="Picture 13"/>
          <p:cNvPicPr>
            <a:picLocks noChangeArrowheads="1"/>
          </p:cNvPicPr>
          <p:nvPr/>
        </p:nvPicPr>
        <p:blipFill>
          <a:blip r:embed="rId4" cstate="print"/>
          <a:srcRect/>
          <a:stretch>
            <a:fillRect/>
          </a:stretch>
        </p:blipFill>
        <p:spPr bwMode="auto">
          <a:xfrm>
            <a:off x="2582863" y="815975"/>
            <a:ext cx="644525" cy="690563"/>
          </a:xfrm>
          <a:prstGeom prst="rect">
            <a:avLst/>
          </a:prstGeom>
          <a:noFill/>
          <a:ln w="9525">
            <a:noFill/>
            <a:miter lim="800000"/>
            <a:headEnd/>
            <a:tailEnd/>
          </a:ln>
          <a:effectLst/>
        </p:spPr>
      </p:pic>
      <p:pic>
        <p:nvPicPr>
          <p:cNvPr id="344078" name="Picture 14"/>
          <p:cNvPicPr>
            <a:picLocks noChangeArrowheads="1"/>
          </p:cNvPicPr>
          <p:nvPr/>
        </p:nvPicPr>
        <p:blipFill>
          <a:blip r:embed="rId4" cstate="print"/>
          <a:srcRect/>
          <a:stretch>
            <a:fillRect/>
          </a:stretch>
        </p:blipFill>
        <p:spPr bwMode="auto">
          <a:xfrm>
            <a:off x="5133975" y="4348163"/>
            <a:ext cx="644525" cy="690562"/>
          </a:xfrm>
          <a:prstGeom prst="rect">
            <a:avLst/>
          </a:prstGeom>
          <a:noFill/>
          <a:ln w="9525">
            <a:noFill/>
            <a:miter lim="800000"/>
            <a:headEnd/>
            <a:tailEnd/>
          </a:ln>
          <a:effectLst/>
        </p:spPr>
      </p:pic>
      <p:pic>
        <p:nvPicPr>
          <p:cNvPr id="344079" name="Picture 15"/>
          <p:cNvPicPr>
            <a:picLocks noChangeArrowheads="1"/>
          </p:cNvPicPr>
          <p:nvPr/>
        </p:nvPicPr>
        <p:blipFill>
          <a:blip r:embed="rId4" cstate="print"/>
          <a:srcRect/>
          <a:stretch>
            <a:fillRect/>
          </a:stretch>
        </p:blipFill>
        <p:spPr bwMode="auto">
          <a:xfrm>
            <a:off x="2900363" y="4348163"/>
            <a:ext cx="644525" cy="690562"/>
          </a:xfrm>
          <a:prstGeom prst="rect">
            <a:avLst/>
          </a:prstGeom>
          <a:noFill/>
          <a:ln w="9525">
            <a:noFill/>
            <a:miter lim="800000"/>
            <a:headEnd/>
            <a:tailEnd/>
          </a:ln>
          <a:effectLst/>
        </p:spPr>
      </p:pic>
      <p:sp>
        <p:nvSpPr>
          <p:cNvPr id="344080" name="Text Box 16"/>
          <p:cNvSpPr txBox="1">
            <a:spLocks noChangeArrowheads="1"/>
          </p:cNvSpPr>
          <p:nvPr/>
        </p:nvSpPr>
        <p:spPr bwMode="auto">
          <a:xfrm>
            <a:off x="220663" y="39688"/>
            <a:ext cx="895350" cy="1373187"/>
          </a:xfrm>
          <a:prstGeom prst="rect">
            <a:avLst/>
          </a:prstGeom>
          <a:noFill/>
          <a:ln w="9525">
            <a:noFill/>
            <a:miter lim="800000"/>
            <a:headEnd/>
            <a:tailEnd/>
          </a:ln>
          <a:effectLst/>
        </p:spPr>
        <p:txBody>
          <a:bodyPr wrap="none">
            <a:spAutoFit/>
          </a:bodyPr>
          <a:lstStyle/>
          <a:p>
            <a:r>
              <a:rPr kumimoji="1" lang="zh-CN" altLang="en-US" sz="2800">
                <a:solidFill>
                  <a:schemeClr val="folHlink"/>
                </a:solidFill>
                <a:latin typeface="黑体" pitchFamily="2" charset="-122"/>
                <a:ea typeface="黑体" pitchFamily="2" charset="-122"/>
              </a:rPr>
              <a:t>运行</a:t>
            </a:r>
          </a:p>
          <a:p>
            <a:r>
              <a:rPr kumimoji="1" lang="zh-CN" altLang="en-US" sz="2800">
                <a:solidFill>
                  <a:schemeClr val="folHlink"/>
                </a:solidFill>
                <a:latin typeface="黑体" pitchFamily="2" charset="-122"/>
                <a:ea typeface="黑体" pitchFamily="2" charset="-122"/>
              </a:rPr>
              <a:t>客户</a:t>
            </a:r>
          </a:p>
          <a:p>
            <a:r>
              <a:rPr kumimoji="1" lang="zh-CN" altLang="en-US" sz="2800">
                <a:solidFill>
                  <a:schemeClr val="folHlink"/>
                </a:solidFill>
                <a:latin typeface="黑体" pitchFamily="2" charset="-122"/>
                <a:ea typeface="黑体" pitchFamily="2" charset="-122"/>
              </a:rPr>
              <a:t>程序</a:t>
            </a:r>
          </a:p>
        </p:txBody>
      </p:sp>
      <p:pic>
        <p:nvPicPr>
          <p:cNvPr id="344081" name="Picture 17"/>
          <p:cNvPicPr>
            <a:picLocks noChangeArrowheads="1"/>
          </p:cNvPicPr>
          <p:nvPr/>
        </p:nvPicPr>
        <p:blipFill>
          <a:blip r:embed="rId4" cstate="print"/>
          <a:srcRect/>
          <a:stretch>
            <a:fillRect/>
          </a:stretch>
        </p:blipFill>
        <p:spPr bwMode="auto">
          <a:xfrm>
            <a:off x="1198563" y="1698625"/>
            <a:ext cx="644525" cy="690563"/>
          </a:xfrm>
          <a:prstGeom prst="rect">
            <a:avLst/>
          </a:prstGeom>
          <a:noFill/>
          <a:ln w="9525">
            <a:noFill/>
            <a:miter lim="800000"/>
            <a:headEnd/>
            <a:tailEnd/>
          </a:ln>
          <a:effectLst/>
        </p:spPr>
      </p:pic>
      <p:grpSp>
        <p:nvGrpSpPr>
          <p:cNvPr id="2" name="Group 18"/>
          <p:cNvGrpSpPr>
            <a:grpSpLocks/>
          </p:cNvGrpSpPr>
          <p:nvPr/>
        </p:nvGrpSpPr>
        <p:grpSpPr bwMode="auto">
          <a:xfrm>
            <a:off x="2157413" y="1368425"/>
            <a:ext cx="4048125" cy="3046413"/>
            <a:chOff x="1680" y="240"/>
            <a:chExt cx="2529" cy="1270"/>
          </a:xfrm>
        </p:grpSpPr>
        <p:sp>
          <p:nvSpPr>
            <p:cNvPr id="344083" name="Oval 19"/>
            <p:cNvSpPr>
              <a:spLocks noChangeArrowheads="1"/>
            </p:cNvSpPr>
            <p:nvPr/>
          </p:nvSpPr>
          <p:spPr bwMode="auto">
            <a:xfrm>
              <a:off x="2554" y="240"/>
              <a:ext cx="1088" cy="513"/>
            </a:xfrm>
            <a:prstGeom prst="ellipse">
              <a:avLst/>
            </a:prstGeom>
            <a:solidFill>
              <a:srgbClr val="DDDDDD"/>
            </a:solidFill>
            <a:ln w="9525">
              <a:noFill/>
              <a:round/>
              <a:headEnd/>
              <a:tailEnd/>
            </a:ln>
            <a:effectLst/>
          </p:spPr>
          <p:txBody>
            <a:bodyPr/>
            <a:lstStyle/>
            <a:p>
              <a:endParaRPr lang="zh-CN" altLang="en-US"/>
            </a:p>
          </p:txBody>
        </p:sp>
        <p:sp>
          <p:nvSpPr>
            <p:cNvPr id="344084" name="Oval 20"/>
            <p:cNvSpPr>
              <a:spLocks noChangeArrowheads="1"/>
            </p:cNvSpPr>
            <p:nvPr/>
          </p:nvSpPr>
          <p:spPr bwMode="auto">
            <a:xfrm>
              <a:off x="1941" y="381"/>
              <a:ext cx="827" cy="513"/>
            </a:xfrm>
            <a:prstGeom prst="ellipse">
              <a:avLst/>
            </a:prstGeom>
            <a:solidFill>
              <a:srgbClr val="DDDDDD"/>
            </a:solidFill>
            <a:ln w="9525">
              <a:noFill/>
              <a:round/>
              <a:headEnd/>
              <a:tailEnd/>
            </a:ln>
            <a:effectLst/>
          </p:spPr>
          <p:txBody>
            <a:bodyPr/>
            <a:lstStyle/>
            <a:p>
              <a:endParaRPr lang="zh-CN" altLang="en-US"/>
            </a:p>
          </p:txBody>
        </p:sp>
        <p:sp>
          <p:nvSpPr>
            <p:cNvPr id="344085" name="Oval 21"/>
            <p:cNvSpPr>
              <a:spLocks noChangeArrowheads="1"/>
            </p:cNvSpPr>
            <p:nvPr/>
          </p:nvSpPr>
          <p:spPr bwMode="auto">
            <a:xfrm>
              <a:off x="1680" y="702"/>
              <a:ext cx="552" cy="411"/>
            </a:xfrm>
            <a:prstGeom prst="ellipse">
              <a:avLst/>
            </a:prstGeom>
            <a:solidFill>
              <a:srgbClr val="DDDDDD"/>
            </a:solidFill>
            <a:ln w="9525">
              <a:noFill/>
              <a:round/>
              <a:headEnd/>
              <a:tailEnd/>
            </a:ln>
            <a:effectLst/>
          </p:spPr>
          <p:txBody>
            <a:bodyPr/>
            <a:lstStyle/>
            <a:p>
              <a:endParaRPr lang="zh-CN" altLang="en-US"/>
            </a:p>
          </p:txBody>
        </p:sp>
        <p:sp>
          <p:nvSpPr>
            <p:cNvPr id="344086" name="Oval 22"/>
            <p:cNvSpPr>
              <a:spLocks noChangeArrowheads="1"/>
            </p:cNvSpPr>
            <p:nvPr/>
          </p:nvSpPr>
          <p:spPr bwMode="auto">
            <a:xfrm>
              <a:off x="1849" y="894"/>
              <a:ext cx="842" cy="450"/>
            </a:xfrm>
            <a:prstGeom prst="ellipse">
              <a:avLst/>
            </a:prstGeom>
            <a:solidFill>
              <a:srgbClr val="DDDDDD"/>
            </a:solidFill>
            <a:ln w="9525">
              <a:noFill/>
              <a:round/>
              <a:headEnd/>
              <a:tailEnd/>
            </a:ln>
            <a:effectLst/>
          </p:spPr>
          <p:txBody>
            <a:bodyPr/>
            <a:lstStyle/>
            <a:p>
              <a:endParaRPr lang="zh-CN" altLang="en-US"/>
            </a:p>
          </p:txBody>
        </p:sp>
        <p:sp>
          <p:nvSpPr>
            <p:cNvPr id="344087" name="Oval 23"/>
            <p:cNvSpPr>
              <a:spLocks noChangeArrowheads="1"/>
            </p:cNvSpPr>
            <p:nvPr/>
          </p:nvSpPr>
          <p:spPr bwMode="auto">
            <a:xfrm>
              <a:off x="2462" y="971"/>
              <a:ext cx="1272" cy="539"/>
            </a:xfrm>
            <a:prstGeom prst="ellipse">
              <a:avLst/>
            </a:prstGeom>
            <a:solidFill>
              <a:srgbClr val="DDDDDD"/>
            </a:solidFill>
            <a:ln w="9525">
              <a:noFill/>
              <a:round/>
              <a:headEnd/>
              <a:tailEnd/>
            </a:ln>
            <a:effectLst/>
          </p:spPr>
          <p:txBody>
            <a:bodyPr/>
            <a:lstStyle/>
            <a:p>
              <a:endParaRPr lang="zh-CN" altLang="en-US"/>
            </a:p>
          </p:txBody>
        </p:sp>
        <p:sp>
          <p:nvSpPr>
            <p:cNvPr id="344088" name="Oval 24"/>
            <p:cNvSpPr>
              <a:spLocks noChangeArrowheads="1"/>
            </p:cNvSpPr>
            <p:nvPr/>
          </p:nvSpPr>
          <p:spPr bwMode="auto">
            <a:xfrm>
              <a:off x="3289" y="394"/>
              <a:ext cx="797" cy="398"/>
            </a:xfrm>
            <a:prstGeom prst="ellipse">
              <a:avLst/>
            </a:prstGeom>
            <a:solidFill>
              <a:srgbClr val="DDDDDD"/>
            </a:solidFill>
            <a:ln w="9525">
              <a:noFill/>
              <a:round/>
              <a:headEnd/>
              <a:tailEnd/>
            </a:ln>
            <a:effectLst/>
          </p:spPr>
          <p:txBody>
            <a:bodyPr/>
            <a:lstStyle/>
            <a:p>
              <a:endParaRPr lang="zh-CN" altLang="en-US"/>
            </a:p>
          </p:txBody>
        </p:sp>
        <p:sp>
          <p:nvSpPr>
            <p:cNvPr id="344089" name="Oval 25"/>
            <p:cNvSpPr>
              <a:spLocks noChangeArrowheads="1"/>
            </p:cNvSpPr>
            <p:nvPr/>
          </p:nvSpPr>
          <p:spPr bwMode="auto">
            <a:xfrm>
              <a:off x="3412" y="663"/>
              <a:ext cx="797" cy="398"/>
            </a:xfrm>
            <a:prstGeom prst="ellipse">
              <a:avLst/>
            </a:prstGeom>
            <a:solidFill>
              <a:srgbClr val="DDDDDD"/>
            </a:solidFill>
            <a:ln w="9525">
              <a:noFill/>
              <a:round/>
              <a:headEnd/>
              <a:tailEnd/>
            </a:ln>
            <a:effectLst/>
          </p:spPr>
          <p:txBody>
            <a:bodyPr/>
            <a:lstStyle/>
            <a:p>
              <a:endParaRPr lang="zh-CN" altLang="en-US"/>
            </a:p>
          </p:txBody>
        </p:sp>
        <p:sp>
          <p:nvSpPr>
            <p:cNvPr id="344090" name="Oval 26"/>
            <p:cNvSpPr>
              <a:spLocks noChangeArrowheads="1"/>
            </p:cNvSpPr>
            <p:nvPr/>
          </p:nvSpPr>
          <p:spPr bwMode="auto">
            <a:xfrm>
              <a:off x="3335" y="753"/>
              <a:ext cx="797" cy="668"/>
            </a:xfrm>
            <a:prstGeom prst="ellipse">
              <a:avLst/>
            </a:prstGeom>
            <a:solidFill>
              <a:srgbClr val="DDDDDD"/>
            </a:solidFill>
            <a:ln w="9525">
              <a:noFill/>
              <a:round/>
              <a:headEnd/>
              <a:tailEnd/>
            </a:ln>
            <a:effectLst/>
          </p:spPr>
          <p:txBody>
            <a:bodyPr/>
            <a:lstStyle/>
            <a:p>
              <a:endParaRPr lang="zh-CN" altLang="en-US"/>
            </a:p>
          </p:txBody>
        </p:sp>
        <p:sp>
          <p:nvSpPr>
            <p:cNvPr id="344091" name="Oval 27"/>
            <p:cNvSpPr>
              <a:spLocks noChangeArrowheads="1"/>
            </p:cNvSpPr>
            <p:nvPr/>
          </p:nvSpPr>
          <p:spPr bwMode="auto">
            <a:xfrm>
              <a:off x="2140" y="548"/>
              <a:ext cx="1640" cy="667"/>
            </a:xfrm>
            <a:prstGeom prst="ellipse">
              <a:avLst/>
            </a:prstGeom>
            <a:solidFill>
              <a:srgbClr val="DDDDDD"/>
            </a:solidFill>
            <a:ln w="9525">
              <a:noFill/>
              <a:round/>
              <a:headEnd/>
              <a:tailEnd/>
            </a:ln>
            <a:effectLst/>
          </p:spPr>
          <p:txBody>
            <a:bodyPr/>
            <a:lstStyle/>
            <a:p>
              <a:endParaRPr lang="zh-CN" altLang="en-US"/>
            </a:p>
          </p:txBody>
        </p:sp>
      </p:grpSp>
      <p:sp>
        <p:nvSpPr>
          <p:cNvPr id="344092" name="Text Box 28"/>
          <p:cNvSpPr txBox="1">
            <a:spLocks noChangeArrowheads="1"/>
          </p:cNvSpPr>
          <p:nvPr/>
        </p:nvSpPr>
        <p:spPr bwMode="auto">
          <a:xfrm>
            <a:off x="3432175" y="327025"/>
            <a:ext cx="1616075" cy="530225"/>
          </a:xfrm>
          <a:prstGeom prst="rect">
            <a:avLst/>
          </a:prstGeom>
          <a:solidFill>
            <a:schemeClr val="bg1"/>
          </a:solidFill>
          <a:ln w="9525">
            <a:solidFill>
              <a:srgbClr val="000000"/>
            </a:solidFill>
            <a:miter lim="800000"/>
            <a:headEnd/>
            <a:tailEnd/>
          </a:ln>
          <a:effectLst/>
        </p:spPr>
        <p:txBody>
          <a:bodyPr wrap="none">
            <a:spAutoFit/>
          </a:bodyPr>
          <a:lstStyle/>
          <a:p>
            <a:r>
              <a:rPr kumimoji="1" lang="zh-CN" altLang="en-US" sz="2800">
                <a:solidFill>
                  <a:schemeClr val="folHlink"/>
                </a:solidFill>
                <a:latin typeface="黑体" pitchFamily="2" charset="-122"/>
                <a:ea typeface="黑体" pitchFamily="2" charset="-122"/>
              </a:rPr>
              <a:t>网络边缘</a:t>
            </a:r>
          </a:p>
        </p:txBody>
      </p:sp>
      <p:sp>
        <p:nvSpPr>
          <p:cNvPr id="344093" name="Text Box 29"/>
          <p:cNvSpPr txBox="1">
            <a:spLocks noChangeArrowheads="1"/>
          </p:cNvSpPr>
          <p:nvPr/>
        </p:nvSpPr>
        <p:spPr bwMode="auto">
          <a:xfrm>
            <a:off x="3538538" y="3263900"/>
            <a:ext cx="1614487" cy="530225"/>
          </a:xfrm>
          <a:prstGeom prst="rect">
            <a:avLst/>
          </a:prstGeom>
          <a:solidFill>
            <a:schemeClr val="bg1"/>
          </a:solidFill>
          <a:ln w="9525">
            <a:solidFill>
              <a:srgbClr val="000000"/>
            </a:solidFill>
            <a:miter lim="800000"/>
            <a:headEnd/>
            <a:tailEnd/>
          </a:ln>
          <a:effectLst/>
        </p:spPr>
        <p:txBody>
          <a:bodyPr wrap="none">
            <a:spAutoFit/>
          </a:bodyPr>
          <a:lstStyle/>
          <a:p>
            <a:r>
              <a:rPr kumimoji="1" lang="zh-CN" altLang="en-US" sz="2800">
                <a:solidFill>
                  <a:schemeClr val="folHlink"/>
                </a:solidFill>
                <a:latin typeface="黑体" pitchFamily="2" charset="-122"/>
                <a:ea typeface="黑体" pitchFamily="2" charset="-122"/>
              </a:rPr>
              <a:t>网络核心</a:t>
            </a:r>
          </a:p>
        </p:txBody>
      </p:sp>
      <p:graphicFrame>
        <p:nvGraphicFramePr>
          <p:cNvPr id="344094" name="Object 30">
            <a:hlinkClick r:id="" action="ppaction://ole?verb=0"/>
          </p:cNvPr>
          <p:cNvGraphicFramePr>
            <a:graphicFrameLocks/>
          </p:cNvGraphicFramePr>
          <p:nvPr/>
        </p:nvGraphicFramePr>
        <p:xfrm>
          <a:off x="6515100" y="2362200"/>
          <a:ext cx="749300" cy="1049338"/>
        </p:xfrm>
        <a:graphic>
          <a:graphicData uri="http://schemas.openxmlformats.org/presentationml/2006/ole">
            <p:oleObj spid="_x0000_s3074" name="Microsoft ClipArt Gallery" r:id="rId5" imgW="2733480" imgH="3824280" progId="">
              <p:embed/>
            </p:oleObj>
          </a:graphicData>
        </a:graphic>
      </p:graphicFrame>
      <p:sp>
        <p:nvSpPr>
          <p:cNvPr id="344095" name="Text Box 31"/>
          <p:cNvSpPr txBox="1">
            <a:spLocks noChangeArrowheads="1"/>
          </p:cNvSpPr>
          <p:nvPr/>
        </p:nvSpPr>
        <p:spPr bwMode="auto">
          <a:xfrm>
            <a:off x="7893050" y="482600"/>
            <a:ext cx="1250950" cy="1373188"/>
          </a:xfrm>
          <a:prstGeom prst="rect">
            <a:avLst/>
          </a:prstGeom>
          <a:noFill/>
          <a:ln w="9525">
            <a:noFill/>
            <a:miter lim="800000"/>
            <a:headEnd/>
            <a:tailEnd/>
          </a:ln>
          <a:effectLst/>
        </p:spPr>
        <p:txBody>
          <a:bodyPr wrap="none">
            <a:spAutoFit/>
          </a:bodyPr>
          <a:lstStyle/>
          <a:p>
            <a:pPr algn="ctr"/>
            <a:r>
              <a:rPr kumimoji="1" lang="zh-CN" altLang="en-US" sz="2800">
                <a:solidFill>
                  <a:schemeClr val="folHlink"/>
                </a:solidFill>
                <a:latin typeface="黑体" pitchFamily="2" charset="-122"/>
                <a:ea typeface="黑体" pitchFamily="2" charset="-122"/>
              </a:rPr>
              <a:t>运行</a:t>
            </a:r>
          </a:p>
          <a:p>
            <a:pPr algn="ctr"/>
            <a:r>
              <a:rPr kumimoji="1" lang="zh-CN" altLang="en-US" sz="2800">
                <a:solidFill>
                  <a:schemeClr val="folHlink"/>
                </a:solidFill>
                <a:latin typeface="黑体" pitchFamily="2" charset="-122"/>
                <a:ea typeface="黑体" pitchFamily="2" charset="-122"/>
              </a:rPr>
              <a:t>服务器</a:t>
            </a:r>
          </a:p>
          <a:p>
            <a:pPr algn="ctr"/>
            <a:r>
              <a:rPr kumimoji="1" lang="zh-CN" altLang="en-US" sz="2800">
                <a:solidFill>
                  <a:schemeClr val="folHlink"/>
                </a:solidFill>
                <a:latin typeface="黑体" pitchFamily="2" charset="-122"/>
                <a:ea typeface="黑体" pitchFamily="2" charset="-122"/>
              </a:rPr>
              <a:t>程序</a:t>
            </a:r>
          </a:p>
        </p:txBody>
      </p:sp>
      <p:sp>
        <p:nvSpPr>
          <p:cNvPr id="344097" name="Line 33"/>
          <p:cNvSpPr>
            <a:spLocks noChangeShapeType="1"/>
          </p:cNvSpPr>
          <p:nvPr/>
        </p:nvSpPr>
        <p:spPr bwMode="auto">
          <a:xfrm>
            <a:off x="827088" y="1412875"/>
            <a:ext cx="576262" cy="576263"/>
          </a:xfrm>
          <a:prstGeom prst="line">
            <a:avLst/>
          </a:prstGeom>
          <a:noFill/>
          <a:ln w="9525">
            <a:solidFill>
              <a:schemeClr val="tx1"/>
            </a:solidFill>
            <a:round/>
            <a:headEnd/>
            <a:tailEnd/>
          </a:ln>
          <a:effectLst/>
        </p:spPr>
        <p:txBody>
          <a:bodyPr/>
          <a:lstStyle/>
          <a:p>
            <a:endParaRPr lang="zh-CN" altLang="en-US"/>
          </a:p>
        </p:txBody>
      </p:sp>
      <p:sp>
        <p:nvSpPr>
          <p:cNvPr id="344098" name="Line 34"/>
          <p:cNvSpPr>
            <a:spLocks noChangeShapeType="1"/>
          </p:cNvSpPr>
          <p:nvPr/>
        </p:nvSpPr>
        <p:spPr bwMode="auto">
          <a:xfrm flipH="1">
            <a:off x="7258050" y="1633538"/>
            <a:ext cx="914400" cy="1169987"/>
          </a:xfrm>
          <a:prstGeom prst="line">
            <a:avLst/>
          </a:prstGeom>
          <a:noFill/>
          <a:ln w="9525">
            <a:solidFill>
              <a:schemeClr val="tx1"/>
            </a:solidFill>
            <a:round/>
            <a:headEnd/>
            <a:tailEnd/>
          </a:ln>
          <a:effectLst/>
        </p:spPr>
        <p:txBody>
          <a:bodyPr/>
          <a:lstStyle/>
          <a:p>
            <a:endParaRPr lang="zh-CN" altLang="en-US"/>
          </a:p>
        </p:txBody>
      </p:sp>
      <p:sp>
        <p:nvSpPr>
          <p:cNvPr id="344099" name="Text Box 35"/>
          <p:cNvSpPr txBox="1">
            <a:spLocks noChangeArrowheads="1"/>
          </p:cNvSpPr>
          <p:nvPr/>
        </p:nvSpPr>
        <p:spPr bwMode="auto">
          <a:xfrm>
            <a:off x="1412875" y="1246188"/>
            <a:ext cx="420688" cy="519112"/>
          </a:xfrm>
          <a:prstGeom prst="rect">
            <a:avLst/>
          </a:prstGeom>
          <a:noFill/>
          <a:ln w="9525">
            <a:noFill/>
            <a:miter lim="800000"/>
            <a:headEnd/>
            <a:tailEnd/>
          </a:ln>
          <a:effectLst/>
        </p:spPr>
        <p:txBody>
          <a:bodyPr wrap="none">
            <a:spAutoFit/>
          </a:bodyPr>
          <a:lstStyle/>
          <a:p>
            <a:r>
              <a:rPr kumimoji="1" lang="en-US" altLang="zh-CN" sz="2800">
                <a:solidFill>
                  <a:schemeClr val="folHlink"/>
                </a:solidFill>
                <a:ea typeface="黑体" pitchFamily="2" charset="-122"/>
              </a:rPr>
              <a:t>A</a:t>
            </a:r>
          </a:p>
        </p:txBody>
      </p:sp>
      <p:sp>
        <p:nvSpPr>
          <p:cNvPr id="344100" name="Text Box 36"/>
          <p:cNvSpPr txBox="1">
            <a:spLocks noChangeArrowheads="1"/>
          </p:cNvSpPr>
          <p:nvPr/>
        </p:nvSpPr>
        <p:spPr bwMode="auto">
          <a:xfrm>
            <a:off x="6619875" y="1906588"/>
            <a:ext cx="420688" cy="519112"/>
          </a:xfrm>
          <a:prstGeom prst="rect">
            <a:avLst/>
          </a:prstGeom>
          <a:noFill/>
          <a:ln w="9525">
            <a:noFill/>
            <a:miter lim="800000"/>
            <a:headEnd/>
            <a:tailEnd/>
          </a:ln>
          <a:effectLst/>
        </p:spPr>
        <p:txBody>
          <a:bodyPr wrap="none">
            <a:spAutoFit/>
          </a:bodyPr>
          <a:lstStyle/>
          <a:p>
            <a:r>
              <a:rPr kumimoji="1" lang="en-US" altLang="zh-CN" sz="2800">
                <a:solidFill>
                  <a:schemeClr val="folHlink"/>
                </a:solidFill>
                <a:ea typeface="黑体" pitchFamily="2" charset="-122"/>
              </a:rPr>
              <a:t>B</a:t>
            </a:r>
          </a:p>
        </p:txBody>
      </p:sp>
      <p:pic>
        <p:nvPicPr>
          <p:cNvPr id="344101" name="Picture 37"/>
          <p:cNvPicPr>
            <a:picLocks noChangeArrowheads="1"/>
          </p:cNvPicPr>
          <p:nvPr/>
        </p:nvPicPr>
        <p:blipFill>
          <a:blip r:embed="rId4" cstate="print"/>
          <a:srcRect/>
          <a:stretch>
            <a:fillRect/>
          </a:stretch>
        </p:blipFill>
        <p:spPr bwMode="auto">
          <a:xfrm>
            <a:off x="1624013" y="3686175"/>
            <a:ext cx="644525" cy="690563"/>
          </a:xfrm>
          <a:prstGeom prst="rect">
            <a:avLst/>
          </a:prstGeom>
          <a:noFill/>
          <a:ln w="9525">
            <a:noFill/>
            <a:miter lim="800000"/>
            <a:headEnd/>
            <a:tailEnd/>
          </a:ln>
          <a:effectLst/>
        </p:spPr>
      </p:pic>
      <p:grpSp>
        <p:nvGrpSpPr>
          <p:cNvPr id="3" name="Group 44"/>
          <p:cNvGrpSpPr>
            <a:grpSpLocks/>
          </p:cNvGrpSpPr>
          <p:nvPr/>
        </p:nvGrpSpPr>
        <p:grpSpPr bwMode="auto">
          <a:xfrm>
            <a:off x="1836738" y="1620838"/>
            <a:ext cx="4678362" cy="850900"/>
            <a:chOff x="1157" y="1199"/>
            <a:chExt cx="2947" cy="536"/>
          </a:xfrm>
        </p:grpSpPr>
        <p:sp>
          <p:nvSpPr>
            <p:cNvPr id="344096" name="Freeform 32"/>
            <p:cNvSpPr>
              <a:spLocks/>
            </p:cNvSpPr>
            <p:nvPr/>
          </p:nvSpPr>
          <p:spPr bwMode="auto">
            <a:xfrm>
              <a:off x="1157" y="1319"/>
              <a:ext cx="2947" cy="416"/>
            </a:xfrm>
            <a:custGeom>
              <a:avLst/>
              <a:gdLst/>
              <a:ahLst/>
              <a:cxnLst>
                <a:cxn ang="0">
                  <a:pos x="0" y="0"/>
                </a:cxn>
                <a:cxn ang="0">
                  <a:pos x="2112" y="192"/>
                </a:cxn>
              </a:cxnLst>
              <a:rect l="0" t="0" r="r" b="b"/>
              <a:pathLst>
                <a:path w="2112" h="192">
                  <a:moveTo>
                    <a:pt x="0" y="0"/>
                  </a:moveTo>
                  <a:lnTo>
                    <a:pt x="2112" y="192"/>
                  </a:lnTo>
                </a:path>
              </a:pathLst>
            </a:custGeom>
            <a:noFill/>
            <a:ln w="57150" cap="flat" cmpd="sng">
              <a:solidFill>
                <a:schemeClr val="tx2">
                  <a:alpha val="56000"/>
                </a:schemeClr>
              </a:solidFill>
              <a:prstDash val="sysDot"/>
              <a:round/>
              <a:headEnd type="none" w="med" len="lg"/>
              <a:tailEnd type="triangle" w="med" len="med"/>
            </a:ln>
            <a:effectLst/>
          </p:spPr>
          <p:txBody>
            <a:bodyPr/>
            <a:lstStyle/>
            <a:p>
              <a:endParaRPr lang="zh-CN" altLang="en-US"/>
            </a:p>
          </p:txBody>
        </p:sp>
        <p:sp>
          <p:nvSpPr>
            <p:cNvPr id="344103" name="Text Box 39"/>
            <p:cNvSpPr txBox="1">
              <a:spLocks noChangeArrowheads="1"/>
            </p:cNvSpPr>
            <p:nvPr/>
          </p:nvSpPr>
          <p:spPr bwMode="auto">
            <a:xfrm rot="455053">
              <a:off x="2095" y="1199"/>
              <a:ext cx="1348" cy="326"/>
            </a:xfrm>
            <a:prstGeom prst="rect">
              <a:avLst/>
            </a:prstGeom>
            <a:noFill/>
            <a:ln w="9525">
              <a:noFill/>
              <a:miter lim="800000"/>
              <a:headEnd/>
              <a:tailEnd/>
            </a:ln>
            <a:effectLst/>
          </p:spPr>
          <p:txBody>
            <a:bodyPr wrap="none">
              <a:spAutoFit/>
            </a:bodyPr>
            <a:lstStyle/>
            <a:p>
              <a:r>
                <a:rPr kumimoji="1" lang="en-US" altLang="zh-CN" sz="2800">
                  <a:solidFill>
                    <a:schemeClr val="folHlink"/>
                  </a:solidFill>
                  <a:latin typeface="黑体" pitchFamily="2" charset="-122"/>
                  <a:ea typeface="黑体" pitchFamily="2" charset="-122"/>
                </a:rPr>
                <a:t>① </a:t>
              </a:r>
              <a:r>
                <a:rPr kumimoji="1" lang="zh-CN" altLang="en-US" sz="2800">
                  <a:solidFill>
                    <a:schemeClr val="folHlink"/>
                  </a:solidFill>
                  <a:latin typeface="黑体" pitchFamily="2" charset="-122"/>
                  <a:ea typeface="黑体" pitchFamily="2" charset="-122"/>
                </a:rPr>
                <a:t>请求服务</a:t>
              </a:r>
            </a:p>
          </p:txBody>
        </p:sp>
      </p:grpSp>
      <p:grpSp>
        <p:nvGrpSpPr>
          <p:cNvPr id="4" name="Group 45"/>
          <p:cNvGrpSpPr>
            <a:grpSpLocks/>
          </p:cNvGrpSpPr>
          <p:nvPr/>
        </p:nvGrpSpPr>
        <p:grpSpPr bwMode="auto">
          <a:xfrm>
            <a:off x="1731963" y="2030413"/>
            <a:ext cx="4678362" cy="828675"/>
            <a:chOff x="1091" y="1457"/>
            <a:chExt cx="2947" cy="522"/>
          </a:xfrm>
        </p:grpSpPr>
        <p:sp>
          <p:nvSpPr>
            <p:cNvPr id="344102" name="Freeform 38"/>
            <p:cNvSpPr>
              <a:spLocks/>
            </p:cNvSpPr>
            <p:nvPr/>
          </p:nvSpPr>
          <p:spPr bwMode="auto">
            <a:xfrm rot="-10800000">
              <a:off x="1091" y="1457"/>
              <a:ext cx="2947" cy="416"/>
            </a:xfrm>
            <a:custGeom>
              <a:avLst/>
              <a:gdLst/>
              <a:ahLst/>
              <a:cxnLst>
                <a:cxn ang="0">
                  <a:pos x="0" y="0"/>
                </a:cxn>
                <a:cxn ang="0">
                  <a:pos x="2112" y="192"/>
                </a:cxn>
              </a:cxnLst>
              <a:rect l="0" t="0" r="r" b="b"/>
              <a:pathLst>
                <a:path w="2112" h="192">
                  <a:moveTo>
                    <a:pt x="0" y="0"/>
                  </a:moveTo>
                  <a:lnTo>
                    <a:pt x="2112" y="192"/>
                  </a:lnTo>
                </a:path>
              </a:pathLst>
            </a:custGeom>
            <a:noFill/>
            <a:ln w="57150" cap="flat" cmpd="sng">
              <a:solidFill>
                <a:schemeClr val="tx2">
                  <a:alpha val="56000"/>
                </a:schemeClr>
              </a:solidFill>
              <a:prstDash val="sysDot"/>
              <a:round/>
              <a:headEnd type="none" w="med" len="lg"/>
              <a:tailEnd type="triangle" w="med" len="med"/>
            </a:ln>
            <a:effectLst/>
          </p:spPr>
          <p:txBody>
            <a:bodyPr/>
            <a:lstStyle/>
            <a:p>
              <a:endParaRPr lang="zh-CN" altLang="en-US"/>
            </a:p>
          </p:txBody>
        </p:sp>
        <p:sp>
          <p:nvSpPr>
            <p:cNvPr id="344104" name="Text Box 40"/>
            <p:cNvSpPr txBox="1">
              <a:spLocks noChangeArrowheads="1"/>
            </p:cNvSpPr>
            <p:nvPr/>
          </p:nvSpPr>
          <p:spPr bwMode="auto">
            <a:xfrm rot="499003">
              <a:off x="1975" y="1652"/>
              <a:ext cx="1348" cy="327"/>
            </a:xfrm>
            <a:prstGeom prst="rect">
              <a:avLst/>
            </a:prstGeom>
            <a:noFill/>
            <a:ln w="9525">
              <a:noFill/>
              <a:miter lim="800000"/>
              <a:headEnd/>
              <a:tailEnd/>
            </a:ln>
            <a:effectLst/>
          </p:spPr>
          <p:txBody>
            <a:bodyPr wrap="none">
              <a:spAutoFit/>
            </a:bodyPr>
            <a:lstStyle/>
            <a:p>
              <a:r>
                <a:rPr kumimoji="1" lang="en-US" altLang="zh-CN" sz="2800">
                  <a:solidFill>
                    <a:schemeClr val="folHlink"/>
                  </a:solidFill>
                  <a:latin typeface="黑体" pitchFamily="2" charset="-122"/>
                  <a:ea typeface="黑体" pitchFamily="2" charset="-122"/>
                </a:rPr>
                <a:t>② </a:t>
              </a:r>
              <a:r>
                <a:rPr kumimoji="1" lang="zh-CN" altLang="en-US" sz="2800">
                  <a:solidFill>
                    <a:schemeClr val="folHlink"/>
                  </a:solidFill>
                  <a:latin typeface="黑体" pitchFamily="2" charset="-122"/>
                  <a:ea typeface="黑体" pitchFamily="2" charset="-122"/>
                </a:rPr>
                <a:t>得到服务</a:t>
              </a:r>
            </a:p>
          </p:txBody>
        </p:sp>
      </p:grpSp>
      <p:sp>
        <p:nvSpPr>
          <p:cNvPr id="344105" name="Text Box 41"/>
          <p:cNvSpPr txBox="1">
            <a:spLocks noChangeArrowheads="1"/>
          </p:cNvSpPr>
          <p:nvPr/>
        </p:nvSpPr>
        <p:spPr bwMode="auto">
          <a:xfrm>
            <a:off x="1093788" y="2351088"/>
            <a:ext cx="895350" cy="520700"/>
          </a:xfrm>
          <a:prstGeom prst="rect">
            <a:avLst/>
          </a:prstGeom>
          <a:noFill/>
          <a:ln w="9525">
            <a:noFill/>
            <a:miter lim="800000"/>
            <a:headEnd/>
            <a:tailEnd/>
          </a:ln>
          <a:effectLst/>
        </p:spPr>
        <p:txBody>
          <a:bodyPr wrap="none">
            <a:spAutoFit/>
          </a:bodyPr>
          <a:lstStyle/>
          <a:p>
            <a:r>
              <a:rPr kumimoji="1" lang="zh-CN" altLang="en-US" sz="2800">
                <a:solidFill>
                  <a:schemeClr val="folHlink"/>
                </a:solidFill>
                <a:latin typeface="黑体" pitchFamily="2" charset="-122"/>
                <a:ea typeface="黑体" pitchFamily="2" charset="-122"/>
              </a:rPr>
              <a:t>客户</a:t>
            </a:r>
          </a:p>
        </p:txBody>
      </p:sp>
      <p:sp>
        <p:nvSpPr>
          <p:cNvPr id="344106" name="Text Box 42"/>
          <p:cNvSpPr txBox="1">
            <a:spLocks noChangeArrowheads="1"/>
          </p:cNvSpPr>
          <p:nvPr/>
        </p:nvSpPr>
        <p:spPr bwMode="auto">
          <a:xfrm>
            <a:off x="6302375" y="3348038"/>
            <a:ext cx="1250950" cy="519112"/>
          </a:xfrm>
          <a:prstGeom prst="rect">
            <a:avLst/>
          </a:prstGeom>
          <a:noFill/>
          <a:ln w="9525">
            <a:noFill/>
            <a:miter lim="800000"/>
            <a:headEnd/>
            <a:tailEnd/>
          </a:ln>
          <a:effectLst/>
        </p:spPr>
        <p:txBody>
          <a:bodyPr wrap="none">
            <a:spAutoFit/>
          </a:bodyPr>
          <a:lstStyle/>
          <a:p>
            <a:r>
              <a:rPr kumimoji="1" lang="zh-CN" altLang="en-US" sz="2800">
                <a:solidFill>
                  <a:schemeClr val="folHlink"/>
                </a:solidFill>
                <a:latin typeface="黑体" pitchFamily="2" charset="-122"/>
                <a:ea typeface="黑体" pitchFamily="2" charset="-122"/>
              </a:rPr>
              <a:t>服务器</a:t>
            </a:r>
          </a:p>
        </p:txBody>
      </p:sp>
      <p:sp>
        <p:nvSpPr>
          <p:cNvPr id="344110" name="Text Box 46"/>
          <p:cNvSpPr txBox="1">
            <a:spLocks noChangeArrowheads="1"/>
          </p:cNvSpPr>
          <p:nvPr/>
        </p:nvSpPr>
        <p:spPr bwMode="auto">
          <a:xfrm>
            <a:off x="1639888" y="5435600"/>
            <a:ext cx="6461125" cy="1066800"/>
          </a:xfrm>
          <a:prstGeom prst="rect">
            <a:avLst/>
          </a:prstGeom>
          <a:noFill/>
          <a:ln w="9525">
            <a:noFill/>
            <a:miter lim="800000"/>
            <a:headEnd/>
            <a:tailEnd/>
          </a:ln>
          <a:effectLst/>
        </p:spPr>
        <p:txBody>
          <a:bodyPr wrap="none">
            <a:spAutoFit/>
          </a:bodyPr>
          <a:lstStyle/>
          <a:p>
            <a:r>
              <a:rPr lang="zh-CN" altLang="en-US" sz="3200" dirty="0">
                <a:solidFill>
                  <a:srgbClr val="333399"/>
                </a:solidFill>
                <a:ea typeface="黑体" pitchFamily="2" charset="-122"/>
              </a:rPr>
              <a:t>客户 </a:t>
            </a:r>
            <a:r>
              <a:rPr lang="en-US" altLang="zh-CN" sz="3200" dirty="0">
                <a:solidFill>
                  <a:srgbClr val="333399"/>
                </a:solidFill>
                <a:ea typeface="黑体" pitchFamily="2" charset="-122"/>
              </a:rPr>
              <a:t>A </a:t>
            </a:r>
            <a:r>
              <a:rPr lang="zh-CN" altLang="en-US" sz="3200" dirty="0">
                <a:solidFill>
                  <a:srgbClr val="333399"/>
                </a:solidFill>
                <a:ea typeface="黑体" pitchFamily="2" charset="-122"/>
              </a:rPr>
              <a:t>向服务器 </a:t>
            </a:r>
            <a:r>
              <a:rPr lang="en-US" altLang="zh-CN" sz="3200" dirty="0">
                <a:solidFill>
                  <a:srgbClr val="333399"/>
                </a:solidFill>
                <a:ea typeface="黑体" pitchFamily="2" charset="-122"/>
              </a:rPr>
              <a:t>B </a:t>
            </a:r>
            <a:r>
              <a:rPr lang="zh-CN" altLang="en-US" sz="3200" dirty="0">
                <a:solidFill>
                  <a:srgbClr val="333399"/>
                </a:solidFill>
                <a:ea typeface="黑体" pitchFamily="2" charset="-122"/>
              </a:rPr>
              <a:t>发出请求服务，</a:t>
            </a:r>
          </a:p>
          <a:p>
            <a:r>
              <a:rPr lang="zh-CN" altLang="en-US" sz="3200" dirty="0">
                <a:solidFill>
                  <a:srgbClr val="333399"/>
                </a:solidFill>
                <a:ea typeface="黑体" pitchFamily="2" charset="-122"/>
              </a:rPr>
              <a:t>而服务器 </a:t>
            </a:r>
            <a:r>
              <a:rPr lang="en-US" altLang="zh-CN" sz="3200" dirty="0">
                <a:solidFill>
                  <a:srgbClr val="333399"/>
                </a:solidFill>
                <a:ea typeface="黑体" pitchFamily="2" charset="-122"/>
              </a:rPr>
              <a:t>B </a:t>
            </a:r>
            <a:r>
              <a:rPr lang="zh-CN" altLang="en-US" sz="3200" dirty="0">
                <a:solidFill>
                  <a:srgbClr val="333399"/>
                </a:solidFill>
                <a:ea typeface="黑体" pitchFamily="2" charset="-122"/>
              </a:rPr>
              <a:t>向客户 </a:t>
            </a:r>
            <a:r>
              <a:rPr lang="en-US" altLang="zh-CN" sz="3200" dirty="0">
                <a:solidFill>
                  <a:srgbClr val="333399"/>
                </a:solidFill>
                <a:ea typeface="黑体" pitchFamily="2" charset="-122"/>
              </a:rPr>
              <a:t>A </a:t>
            </a:r>
            <a:r>
              <a:rPr lang="zh-CN" altLang="en-US" sz="3200" dirty="0">
                <a:solidFill>
                  <a:srgbClr val="333399"/>
                </a:solidFill>
                <a:ea typeface="黑体" pitchFamily="2" charset="-122"/>
              </a:rPr>
              <a:t>提供服务。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客户程序的特点</a:t>
            </a:r>
            <a:endParaRPr lang="zh-CN" altLang="en-US" dirty="0"/>
          </a:p>
        </p:txBody>
      </p:sp>
      <p:sp>
        <p:nvSpPr>
          <p:cNvPr id="3" name="内容占位符 2"/>
          <p:cNvSpPr>
            <a:spLocks noGrp="1"/>
          </p:cNvSpPr>
          <p:nvPr>
            <p:ph sz="quarter" idx="1"/>
          </p:nvPr>
        </p:nvSpPr>
        <p:spPr/>
        <p:txBody>
          <a:bodyPr/>
          <a:lstStyle/>
          <a:p>
            <a:r>
              <a:rPr lang="zh-CN" altLang="en-US" dirty="0" smtClean="0"/>
              <a:t>被用户调用后运行，在打算通信时主动向远地服务器发起通信（请求服务）。因此，客户程序必须知道服务器程序的地址。</a:t>
            </a:r>
          </a:p>
          <a:p>
            <a:r>
              <a:rPr lang="zh-CN" altLang="en-US" dirty="0" smtClean="0"/>
              <a:t>不需要特殊的硬件和很复杂的操作系统。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服务器程序特点</a:t>
            </a:r>
            <a:endParaRPr lang="zh-CN" altLang="en-US" dirty="0"/>
          </a:p>
        </p:txBody>
      </p:sp>
      <p:sp>
        <p:nvSpPr>
          <p:cNvPr id="3" name="内容占位符 2"/>
          <p:cNvSpPr>
            <a:spLocks noGrp="1"/>
          </p:cNvSpPr>
          <p:nvPr>
            <p:ph sz="quarter" idx="1"/>
          </p:nvPr>
        </p:nvSpPr>
        <p:spPr/>
        <p:txBody>
          <a:bodyPr/>
          <a:lstStyle/>
          <a:p>
            <a:r>
              <a:rPr lang="zh-CN" altLang="en-US" dirty="0" smtClean="0"/>
              <a:t>一种专门用来提供某种服务的程序，可同时处理多个远地或本地客户的请求。</a:t>
            </a:r>
          </a:p>
          <a:p>
            <a:r>
              <a:rPr lang="zh-CN" altLang="en-US" dirty="0" smtClean="0"/>
              <a:t>系统启动后即自动调用并</a:t>
            </a:r>
            <a:r>
              <a:rPr lang="zh-CN" altLang="en-US" dirty="0" smtClean="0">
                <a:solidFill>
                  <a:srgbClr val="CC0000"/>
                </a:solidFill>
              </a:rPr>
              <a:t>一直不断地运行着</a:t>
            </a:r>
            <a:r>
              <a:rPr lang="zh-CN" altLang="en-US" dirty="0" smtClean="0"/>
              <a:t>，</a:t>
            </a:r>
            <a:r>
              <a:rPr lang="zh-CN" altLang="en-US" dirty="0" smtClean="0">
                <a:solidFill>
                  <a:srgbClr val="CC0000"/>
                </a:solidFill>
              </a:rPr>
              <a:t>被动地等待</a:t>
            </a:r>
            <a:r>
              <a:rPr lang="zh-CN" altLang="en-US" dirty="0" smtClean="0"/>
              <a:t>并接受来自各地的客户的通信请求。因此，服务器程序不需要知道客户程序的地址。</a:t>
            </a:r>
          </a:p>
          <a:p>
            <a:r>
              <a:rPr lang="zh-CN" altLang="en-US" dirty="0" smtClean="0"/>
              <a:t>一般需要强大的硬件和特殊的操作系统支持。</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1.2.1.2</a:t>
            </a:r>
            <a:r>
              <a:rPr lang="zh-CN" altLang="en-US" dirty="0" smtClean="0"/>
              <a:t>对等通信方式</a:t>
            </a:r>
            <a:endParaRPr lang="zh-CN" altLang="en-US" dirty="0"/>
          </a:p>
        </p:txBody>
      </p:sp>
      <p:sp>
        <p:nvSpPr>
          <p:cNvPr id="3" name="内容占位符 2"/>
          <p:cNvSpPr>
            <a:spLocks noGrp="1"/>
          </p:cNvSpPr>
          <p:nvPr>
            <p:ph sz="quarter" idx="1"/>
          </p:nvPr>
        </p:nvSpPr>
        <p:spPr/>
        <p:txBody>
          <a:bodyPr/>
          <a:lstStyle/>
          <a:p>
            <a:pPr>
              <a:lnSpc>
                <a:spcPct val="90000"/>
              </a:lnSpc>
            </a:pPr>
            <a:r>
              <a:rPr lang="zh-CN" altLang="en-US" dirty="0" smtClean="0">
                <a:solidFill>
                  <a:srgbClr val="CC0000"/>
                </a:solidFill>
              </a:rPr>
              <a:t>对等通信方式</a:t>
            </a:r>
            <a:r>
              <a:rPr lang="en-US" altLang="zh-CN" dirty="0" smtClean="0"/>
              <a:t>(peer-to-peer</a:t>
            </a:r>
            <a:r>
              <a:rPr lang="zh-CN" altLang="en-US" dirty="0" smtClean="0"/>
              <a:t>，简写为 </a:t>
            </a:r>
            <a:r>
              <a:rPr lang="en-US" altLang="zh-CN" dirty="0" smtClean="0">
                <a:solidFill>
                  <a:srgbClr val="CC0000"/>
                </a:solidFill>
              </a:rPr>
              <a:t>P2P</a:t>
            </a:r>
            <a:r>
              <a:rPr lang="en-US" altLang="zh-CN" dirty="0" smtClean="0"/>
              <a:t>)</a:t>
            </a:r>
            <a:r>
              <a:rPr lang="zh-CN" altLang="en-US" dirty="0" smtClean="0"/>
              <a:t>是指两个主机在通信时并不区分哪一个是服务请求方还是服务提供方。</a:t>
            </a:r>
          </a:p>
          <a:p>
            <a:pPr>
              <a:lnSpc>
                <a:spcPct val="90000"/>
              </a:lnSpc>
            </a:pPr>
            <a:r>
              <a:rPr lang="zh-CN" altLang="en-US" dirty="0" smtClean="0"/>
              <a:t>只要两个主机都运行了对等连接软件（</a:t>
            </a:r>
            <a:r>
              <a:rPr lang="en-US" altLang="zh-CN" dirty="0" smtClean="0"/>
              <a:t>P2P </a:t>
            </a:r>
            <a:r>
              <a:rPr lang="zh-CN" altLang="en-US" dirty="0" smtClean="0"/>
              <a:t>软件），它们就可以进行</a:t>
            </a:r>
            <a:r>
              <a:rPr lang="zh-CN" altLang="en-US" dirty="0" smtClean="0">
                <a:solidFill>
                  <a:srgbClr val="CC0000"/>
                </a:solidFill>
              </a:rPr>
              <a:t>平等的、对等连接通信</a:t>
            </a:r>
            <a:r>
              <a:rPr lang="zh-CN" altLang="en-US" dirty="0" smtClean="0"/>
              <a:t>。</a:t>
            </a:r>
          </a:p>
          <a:p>
            <a:pPr>
              <a:lnSpc>
                <a:spcPct val="90000"/>
              </a:lnSpc>
            </a:pPr>
            <a:r>
              <a:rPr lang="zh-CN" altLang="en-US" dirty="0" smtClean="0"/>
              <a:t>双方都可以下载对方已经存储在硬盘中的共享文档。 </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对等通信方式的特点</a:t>
            </a:r>
            <a:endParaRPr lang="zh-CN" altLang="en-US" dirty="0"/>
          </a:p>
        </p:txBody>
      </p:sp>
      <p:sp>
        <p:nvSpPr>
          <p:cNvPr id="3" name="内容占位符 2"/>
          <p:cNvSpPr>
            <a:spLocks noGrp="1"/>
          </p:cNvSpPr>
          <p:nvPr>
            <p:ph sz="quarter" idx="1"/>
          </p:nvPr>
        </p:nvSpPr>
        <p:spPr/>
        <p:txBody>
          <a:bodyPr/>
          <a:lstStyle/>
          <a:p>
            <a:r>
              <a:rPr lang="zh-CN" altLang="en-US" dirty="0" smtClean="0"/>
              <a:t>对等连接方式从本质上看仍然是使用客户服务器方式，只是对等连接中的每一个主机既是客户又同时是服务器。</a:t>
            </a:r>
          </a:p>
          <a:p>
            <a:r>
              <a:rPr lang="zh-CN" altLang="en-US" dirty="0" smtClean="0"/>
              <a:t>例如主机 </a:t>
            </a:r>
            <a:r>
              <a:rPr lang="en-US" altLang="zh-CN" dirty="0" smtClean="0"/>
              <a:t>C </a:t>
            </a:r>
            <a:r>
              <a:rPr lang="zh-CN" altLang="en-US" dirty="0" smtClean="0"/>
              <a:t>请求 </a:t>
            </a:r>
            <a:r>
              <a:rPr lang="en-US" altLang="zh-CN" dirty="0" smtClean="0"/>
              <a:t>D </a:t>
            </a:r>
            <a:r>
              <a:rPr lang="zh-CN" altLang="en-US" dirty="0" smtClean="0"/>
              <a:t>的服务时，</a:t>
            </a:r>
            <a:r>
              <a:rPr lang="en-US" altLang="zh-CN" dirty="0" smtClean="0"/>
              <a:t>C </a:t>
            </a:r>
            <a:r>
              <a:rPr lang="zh-CN" altLang="en-US" dirty="0" smtClean="0"/>
              <a:t>是客户，</a:t>
            </a:r>
            <a:r>
              <a:rPr lang="en-US" altLang="zh-CN" dirty="0" smtClean="0"/>
              <a:t>D </a:t>
            </a:r>
            <a:r>
              <a:rPr lang="zh-CN" altLang="en-US" dirty="0" smtClean="0"/>
              <a:t>是服务器。但如果 </a:t>
            </a:r>
            <a:r>
              <a:rPr lang="en-US" altLang="zh-CN" dirty="0" smtClean="0"/>
              <a:t>C </a:t>
            </a:r>
            <a:r>
              <a:rPr lang="zh-CN" altLang="en-US" dirty="0" smtClean="0"/>
              <a:t>又同时向 </a:t>
            </a:r>
            <a:r>
              <a:rPr lang="en-US" altLang="zh-CN" dirty="0" smtClean="0"/>
              <a:t>F</a:t>
            </a:r>
            <a:r>
              <a:rPr lang="zh-CN" altLang="en-US" dirty="0" smtClean="0"/>
              <a:t>提供服务，那么 </a:t>
            </a:r>
            <a:r>
              <a:rPr lang="en-US" altLang="zh-CN" dirty="0" smtClean="0"/>
              <a:t>C </a:t>
            </a:r>
            <a:r>
              <a:rPr lang="zh-CN" altLang="en-US" dirty="0" smtClean="0"/>
              <a:t>又同时起着服务器的作用。</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Oval 4"/>
          <p:cNvSpPr>
            <a:spLocks noChangeArrowheads="1"/>
          </p:cNvSpPr>
          <p:nvPr/>
        </p:nvSpPr>
        <p:spPr bwMode="auto">
          <a:xfrm>
            <a:off x="1279525" y="1182702"/>
            <a:ext cx="6115050" cy="4246562"/>
          </a:xfrm>
          <a:prstGeom prst="ellipse">
            <a:avLst/>
          </a:prstGeom>
          <a:solidFill>
            <a:srgbClr val="FFCCFF"/>
          </a:solidFill>
          <a:ln w="9525">
            <a:solidFill>
              <a:schemeClr val="tx1"/>
            </a:solidFill>
            <a:prstDash val="dash"/>
            <a:round/>
            <a:headEnd/>
            <a:tailEnd/>
          </a:ln>
          <a:effectLst/>
        </p:spPr>
        <p:txBody>
          <a:bodyPr wrap="none" anchor="ctr"/>
          <a:lstStyle/>
          <a:p>
            <a:endParaRPr lang="zh-CN" altLang="en-US"/>
          </a:p>
        </p:txBody>
      </p:sp>
      <p:sp>
        <p:nvSpPr>
          <p:cNvPr id="348165" name="Line 5"/>
          <p:cNvSpPr>
            <a:spLocks noChangeShapeType="1"/>
          </p:cNvSpPr>
          <p:nvPr/>
        </p:nvSpPr>
        <p:spPr bwMode="auto">
          <a:xfrm flipV="1">
            <a:off x="2625725" y="3763977"/>
            <a:ext cx="687388" cy="382587"/>
          </a:xfrm>
          <a:prstGeom prst="line">
            <a:avLst/>
          </a:prstGeom>
          <a:noFill/>
          <a:ln w="28575">
            <a:solidFill>
              <a:schemeClr val="tx1"/>
            </a:solidFill>
            <a:round/>
            <a:headEnd/>
            <a:tailEnd/>
          </a:ln>
          <a:effectLst/>
        </p:spPr>
        <p:txBody>
          <a:bodyPr wrap="none" anchor="ctr"/>
          <a:lstStyle/>
          <a:p>
            <a:endParaRPr lang="zh-CN" altLang="en-US"/>
          </a:p>
        </p:txBody>
      </p:sp>
      <p:sp>
        <p:nvSpPr>
          <p:cNvPr id="348166" name="Line 6"/>
          <p:cNvSpPr>
            <a:spLocks noChangeShapeType="1"/>
          </p:cNvSpPr>
          <p:nvPr/>
        </p:nvSpPr>
        <p:spPr bwMode="auto">
          <a:xfrm flipH="1" flipV="1">
            <a:off x="2298700" y="2897202"/>
            <a:ext cx="741363" cy="182562"/>
          </a:xfrm>
          <a:prstGeom prst="line">
            <a:avLst/>
          </a:prstGeom>
          <a:noFill/>
          <a:ln w="28575">
            <a:solidFill>
              <a:schemeClr val="tx1"/>
            </a:solidFill>
            <a:round/>
            <a:headEnd/>
            <a:tailEnd/>
          </a:ln>
          <a:effectLst/>
        </p:spPr>
        <p:txBody>
          <a:bodyPr wrap="none" anchor="ctr"/>
          <a:lstStyle/>
          <a:p>
            <a:endParaRPr lang="zh-CN" altLang="en-US"/>
          </a:p>
        </p:txBody>
      </p:sp>
      <p:sp>
        <p:nvSpPr>
          <p:cNvPr id="348167" name="Line 7"/>
          <p:cNvSpPr>
            <a:spLocks noChangeShapeType="1"/>
          </p:cNvSpPr>
          <p:nvPr/>
        </p:nvSpPr>
        <p:spPr bwMode="auto">
          <a:xfrm flipH="1">
            <a:off x="5729288" y="3349639"/>
            <a:ext cx="882650" cy="0"/>
          </a:xfrm>
          <a:prstGeom prst="line">
            <a:avLst/>
          </a:prstGeom>
          <a:noFill/>
          <a:ln w="28575">
            <a:solidFill>
              <a:schemeClr val="tx1"/>
            </a:solidFill>
            <a:round/>
            <a:headEnd/>
            <a:tailEnd/>
          </a:ln>
          <a:effectLst/>
        </p:spPr>
        <p:txBody>
          <a:bodyPr wrap="none" anchor="ctr"/>
          <a:lstStyle/>
          <a:p>
            <a:endParaRPr lang="zh-CN" altLang="en-US"/>
          </a:p>
        </p:txBody>
      </p:sp>
      <p:sp>
        <p:nvSpPr>
          <p:cNvPr id="348168" name="Line 8"/>
          <p:cNvSpPr>
            <a:spLocks noChangeShapeType="1"/>
          </p:cNvSpPr>
          <p:nvPr/>
        </p:nvSpPr>
        <p:spPr bwMode="auto">
          <a:xfrm flipH="1">
            <a:off x="4986338" y="1995502"/>
            <a:ext cx="649287" cy="901700"/>
          </a:xfrm>
          <a:prstGeom prst="line">
            <a:avLst/>
          </a:prstGeom>
          <a:noFill/>
          <a:ln w="28575">
            <a:solidFill>
              <a:schemeClr val="tx1"/>
            </a:solidFill>
            <a:round/>
            <a:headEnd/>
            <a:tailEnd/>
          </a:ln>
          <a:effectLst/>
        </p:spPr>
        <p:txBody>
          <a:bodyPr wrap="none" anchor="ctr"/>
          <a:lstStyle/>
          <a:p>
            <a:endParaRPr lang="zh-CN" altLang="en-US"/>
          </a:p>
        </p:txBody>
      </p:sp>
      <p:sp>
        <p:nvSpPr>
          <p:cNvPr id="348169" name="Line 9"/>
          <p:cNvSpPr>
            <a:spLocks noChangeShapeType="1"/>
          </p:cNvSpPr>
          <p:nvPr/>
        </p:nvSpPr>
        <p:spPr bwMode="auto">
          <a:xfrm flipH="1" flipV="1">
            <a:off x="4987925" y="4073539"/>
            <a:ext cx="490538" cy="573088"/>
          </a:xfrm>
          <a:prstGeom prst="line">
            <a:avLst/>
          </a:prstGeom>
          <a:noFill/>
          <a:ln w="28575">
            <a:solidFill>
              <a:schemeClr val="tx1"/>
            </a:solidFill>
            <a:round/>
            <a:headEnd/>
            <a:tailEnd/>
          </a:ln>
          <a:effectLst/>
        </p:spPr>
        <p:txBody>
          <a:bodyPr wrap="none" anchor="ctr"/>
          <a:lstStyle/>
          <a:p>
            <a:endParaRPr lang="zh-CN" altLang="en-US"/>
          </a:p>
        </p:txBody>
      </p:sp>
      <p:sp>
        <p:nvSpPr>
          <p:cNvPr id="348170" name="Line 10"/>
          <p:cNvSpPr>
            <a:spLocks noChangeShapeType="1"/>
          </p:cNvSpPr>
          <p:nvPr/>
        </p:nvSpPr>
        <p:spPr bwMode="auto">
          <a:xfrm>
            <a:off x="3317875" y="2085989"/>
            <a:ext cx="415925" cy="658813"/>
          </a:xfrm>
          <a:prstGeom prst="line">
            <a:avLst/>
          </a:prstGeom>
          <a:noFill/>
          <a:ln w="28575">
            <a:solidFill>
              <a:schemeClr val="tx1"/>
            </a:solidFill>
            <a:round/>
            <a:headEnd/>
            <a:tailEnd/>
          </a:ln>
          <a:effectLst/>
        </p:spPr>
        <p:txBody>
          <a:bodyPr wrap="none" anchor="ctr"/>
          <a:lstStyle/>
          <a:p>
            <a:endParaRPr lang="zh-CN" altLang="en-US"/>
          </a:p>
        </p:txBody>
      </p:sp>
      <p:sp>
        <p:nvSpPr>
          <p:cNvPr id="348171" name="Line 11"/>
          <p:cNvSpPr>
            <a:spLocks noChangeShapeType="1"/>
          </p:cNvSpPr>
          <p:nvPr/>
        </p:nvSpPr>
        <p:spPr bwMode="auto">
          <a:xfrm flipV="1">
            <a:off x="3595688" y="3983052"/>
            <a:ext cx="187325" cy="663575"/>
          </a:xfrm>
          <a:prstGeom prst="line">
            <a:avLst/>
          </a:prstGeom>
          <a:noFill/>
          <a:ln w="28575">
            <a:solidFill>
              <a:schemeClr val="tx1"/>
            </a:solidFill>
            <a:round/>
            <a:headEnd/>
            <a:tailEnd/>
          </a:ln>
          <a:effectLst/>
        </p:spPr>
        <p:txBody>
          <a:bodyPr wrap="none" anchor="ctr"/>
          <a:lstStyle/>
          <a:p>
            <a:endParaRPr lang="zh-CN" altLang="en-US"/>
          </a:p>
        </p:txBody>
      </p:sp>
      <p:pic>
        <p:nvPicPr>
          <p:cNvPr id="348172" name="Picture 12"/>
          <p:cNvPicPr>
            <a:picLocks noChangeArrowheads="1"/>
          </p:cNvPicPr>
          <p:nvPr/>
        </p:nvPicPr>
        <p:blipFill>
          <a:blip r:embed="rId4" cstate="print"/>
          <a:srcRect/>
          <a:stretch>
            <a:fillRect/>
          </a:stretch>
        </p:blipFill>
        <p:spPr bwMode="auto">
          <a:xfrm>
            <a:off x="5357813" y="1633552"/>
            <a:ext cx="561975" cy="565150"/>
          </a:xfrm>
          <a:prstGeom prst="rect">
            <a:avLst/>
          </a:prstGeom>
          <a:noFill/>
          <a:ln w="9525">
            <a:noFill/>
            <a:miter lim="800000"/>
            <a:headEnd/>
            <a:tailEnd/>
          </a:ln>
          <a:effectLst/>
        </p:spPr>
      </p:pic>
      <p:pic>
        <p:nvPicPr>
          <p:cNvPr id="348173" name="Picture 13"/>
          <p:cNvPicPr>
            <a:picLocks noChangeArrowheads="1"/>
          </p:cNvPicPr>
          <p:nvPr/>
        </p:nvPicPr>
        <p:blipFill>
          <a:blip r:embed="rId4" cstate="print"/>
          <a:srcRect/>
          <a:stretch>
            <a:fillRect/>
          </a:stretch>
        </p:blipFill>
        <p:spPr bwMode="auto">
          <a:xfrm>
            <a:off x="3040063" y="1633552"/>
            <a:ext cx="561975" cy="565150"/>
          </a:xfrm>
          <a:prstGeom prst="rect">
            <a:avLst/>
          </a:prstGeom>
          <a:noFill/>
          <a:ln w="9525">
            <a:noFill/>
            <a:miter lim="800000"/>
            <a:headEnd/>
            <a:tailEnd/>
          </a:ln>
          <a:effectLst/>
        </p:spPr>
      </p:pic>
      <p:pic>
        <p:nvPicPr>
          <p:cNvPr id="348174" name="Picture 14"/>
          <p:cNvPicPr>
            <a:picLocks noChangeArrowheads="1"/>
          </p:cNvPicPr>
          <p:nvPr/>
        </p:nvPicPr>
        <p:blipFill>
          <a:blip r:embed="rId4" cstate="print"/>
          <a:srcRect/>
          <a:stretch>
            <a:fillRect/>
          </a:stretch>
        </p:blipFill>
        <p:spPr bwMode="auto">
          <a:xfrm>
            <a:off x="5265738" y="4524389"/>
            <a:ext cx="561975" cy="566738"/>
          </a:xfrm>
          <a:prstGeom prst="rect">
            <a:avLst/>
          </a:prstGeom>
          <a:noFill/>
          <a:ln w="9525">
            <a:noFill/>
            <a:miter lim="800000"/>
            <a:headEnd/>
            <a:tailEnd/>
          </a:ln>
          <a:effectLst/>
        </p:spPr>
      </p:pic>
      <p:pic>
        <p:nvPicPr>
          <p:cNvPr id="348175" name="Picture 15"/>
          <p:cNvPicPr>
            <a:picLocks noChangeArrowheads="1"/>
          </p:cNvPicPr>
          <p:nvPr/>
        </p:nvPicPr>
        <p:blipFill>
          <a:blip r:embed="rId4" cstate="print"/>
          <a:srcRect/>
          <a:stretch>
            <a:fillRect/>
          </a:stretch>
        </p:blipFill>
        <p:spPr bwMode="auto">
          <a:xfrm>
            <a:off x="3317875" y="4524389"/>
            <a:ext cx="561975" cy="566738"/>
          </a:xfrm>
          <a:prstGeom prst="rect">
            <a:avLst/>
          </a:prstGeom>
          <a:noFill/>
          <a:ln w="9525">
            <a:noFill/>
            <a:miter lim="800000"/>
            <a:headEnd/>
            <a:tailEnd/>
          </a:ln>
          <a:effectLst/>
        </p:spPr>
      </p:pic>
      <p:pic>
        <p:nvPicPr>
          <p:cNvPr id="348176" name="Picture 16"/>
          <p:cNvPicPr>
            <a:picLocks noChangeArrowheads="1"/>
          </p:cNvPicPr>
          <p:nvPr/>
        </p:nvPicPr>
        <p:blipFill>
          <a:blip r:embed="rId4" cstate="print"/>
          <a:srcRect/>
          <a:stretch>
            <a:fillRect/>
          </a:stretch>
        </p:blipFill>
        <p:spPr bwMode="auto">
          <a:xfrm>
            <a:off x="1835150" y="2355864"/>
            <a:ext cx="561975" cy="566738"/>
          </a:xfrm>
          <a:prstGeom prst="rect">
            <a:avLst/>
          </a:prstGeom>
          <a:noFill/>
          <a:ln w="9525">
            <a:noFill/>
            <a:miter lim="800000"/>
            <a:headEnd/>
            <a:tailEnd/>
          </a:ln>
          <a:effectLst/>
        </p:spPr>
      </p:pic>
      <p:grpSp>
        <p:nvGrpSpPr>
          <p:cNvPr id="2" name="Group 17"/>
          <p:cNvGrpSpPr>
            <a:grpSpLocks/>
          </p:cNvGrpSpPr>
          <p:nvPr/>
        </p:nvGrpSpPr>
        <p:grpSpPr bwMode="auto">
          <a:xfrm>
            <a:off x="2670175" y="2085989"/>
            <a:ext cx="3529013" cy="2495550"/>
            <a:chOff x="1680" y="240"/>
            <a:chExt cx="2529" cy="1270"/>
          </a:xfrm>
        </p:grpSpPr>
        <p:sp>
          <p:nvSpPr>
            <p:cNvPr id="348178" name="Oval 18"/>
            <p:cNvSpPr>
              <a:spLocks noChangeArrowheads="1"/>
            </p:cNvSpPr>
            <p:nvPr/>
          </p:nvSpPr>
          <p:spPr bwMode="auto">
            <a:xfrm>
              <a:off x="2554" y="240"/>
              <a:ext cx="1088" cy="513"/>
            </a:xfrm>
            <a:prstGeom prst="ellipse">
              <a:avLst/>
            </a:prstGeom>
            <a:solidFill>
              <a:srgbClr val="DDDDDD"/>
            </a:solidFill>
            <a:ln w="9525">
              <a:noFill/>
              <a:round/>
              <a:headEnd/>
              <a:tailEnd/>
            </a:ln>
            <a:effectLst/>
          </p:spPr>
          <p:txBody>
            <a:bodyPr/>
            <a:lstStyle/>
            <a:p>
              <a:endParaRPr lang="zh-CN" altLang="en-US"/>
            </a:p>
          </p:txBody>
        </p:sp>
        <p:sp>
          <p:nvSpPr>
            <p:cNvPr id="348179" name="Oval 19"/>
            <p:cNvSpPr>
              <a:spLocks noChangeArrowheads="1"/>
            </p:cNvSpPr>
            <p:nvPr/>
          </p:nvSpPr>
          <p:spPr bwMode="auto">
            <a:xfrm>
              <a:off x="1941" y="381"/>
              <a:ext cx="827" cy="513"/>
            </a:xfrm>
            <a:prstGeom prst="ellipse">
              <a:avLst/>
            </a:prstGeom>
            <a:solidFill>
              <a:srgbClr val="DDDDDD"/>
            </a:solidFill>
            <a:ln w="9525">
              <a:noFill/>
              <a:round/>
              <a:headEnd/>
              <a:tailEnd/>
            </a:ln>
            <a:effectLst/>
          </p:spPr>
          <p:txBody>
            <a:bodyPr/>
            <a:lstStyle/>
            <a:p>
              <a:endParaRPr lang="zh-CN" altLang="en-US"/>
            </a:p>
          </p:txBody>
        </p:sp>
        <p:sp>
          <p:nvSpPr>
            <p:cNvPr id="348180" name="Oval 20"/>
            <p:cNvSpPr>
              <a:spLocks noChangeArrowheads="1"/>
            </p:cNvSpPr>
            <p:nvPr/>
          </p:nvSpPr>
          <p:spPr bwMode="auto">
            <a:xfrm>
              <a:off x="1680" y="702"/>
              <a:ext cx="552" cy="411"/>
            </a:xfrm>
            <a:prstGeom prst="ellipse">
              <a:avLst/>
            </a:prstGeom>
            <a:solidFill>
              <a:srgbClr val="DDDDDD"/>
            </a:solidFill>
            <a:ln w="9525">
              <a:noFill/>
              <a:round/>
              <a:headEnd/>
              <a:tailEnd/>
            </a:ln>
            <a:effectLst/>
          </p:spPr>
          <p:txBody>
            <a:bodyPr/>
            <a:lstStyle/>
            <a:p>
              <a:endParaRPr lang="zh-CN" altLang="en-US"/>
            </a:p>
          </p:txBody>
        </p:sp>
        <p:sp>
          <p:nvSpPr>
            <p:cNvPr id="348181" name="Oval 21"/>
            <p:cNvSpPr>
              <a:spLocks noChangeArrowheads="1"/>
            </p:cNvSpPr>
            <p:nvPr/>
          </p:nvSpPr>
          <p:spPr bwMode="auto">
            <a:xfrm>
              <a:off x="1849" y="894"/>
              <a:ext cx="842" cy="450"/>
            </a:xfrm>
            <a:prstGeom prst="ellipse">
              <a:avLst/>
            </a:prstGeom>
            <a:solidFill>
              <a:srgbClr val="DDDDDD"/>
            </a:solidFill>
            <a:ln w="9525">
              <a:noFill/>
              <a:round/>
              <a:headEnd/>
              <a:tailEnd/>
            </a:ln>
            <a:effectLst/>
          </p:spPr>
          <p:txBody>
            <a:bodyPr/>
            <a:lstStyle/>
            <a:p>
              <a:endParaRPr lang="zh-CN" altLang="en-US"/>
            </a:p>
          </p:txBody>
        </p:sp>
        <p:sp>
          <p:nvSpPr>
            <p:cNvPr id="348182" name="Oval 22"/>
            <p:cNvSpPr>
              <a:spLocks noChangeArrowheads="1"/>
            </p:cNvSpPr>
            <p:nvPr/>
          </p:nvSpPr>
          <p:spPr bwMode="auto">
            <a:xfrm>
              <a:off x="2462" y="971"/>
              <a:ext cx="1272" cy="539"/>
            </a:xfrm>
            <a:prstGeom prst="ellipse">
              <a:avLst/>
            </a:prstGeom>
            <a:solidFill>
              <a:srgbClr val="DDDDDD"/>
            </a:solidFill>
            <a:ln w="9525">
              <a:noFill/>
              <a:round/>
              <a:headEnd/>
              <a:tailEnd/>
            </a:ln>
            <a:effectLst/>
          </p:spPr>
          <p:txBody>
            <a:bodyPr/>
            <a:lstStyle/>
            <a:p>
              <a:endParaRPr lang="zh-CN" altLang="en-US"/>
            </a:p>
          </p:txBody>
        </p:sp>
        <p:sp>
          <p:nvSpPr>
            <p:cNvPr id="348183" name="Oval 23"/>
            <p:cNvSpPr>
              <a:spLocks noChangeArrowheads="1"/>
            </p:cNvSpPr>
            <p:nvPr/>
          </p:nvSpPr>
          <p:spPr bwMode="auto">
            <a:xfrm>
              <a:off x="3289" y="394"/>
              <a:ext cx="797" cy="398"/>
            </a:xfrm>
            <a:prstGeom prst="ellipse">
              <a:avLst/>
            </a:prstGeom>
            <a:solidFill>
              <a:srgbClr val="DDDDDD"/>
            </a:solidFill>
            <a:ln w="9525">
              <a:noFill/>
              <a:round/>
              <a:headEnd/>
              <a:tailEnd/>
            </a:ln>
            <a:effectLst/>
          </p:spPr>
          <p:txBody>
            <a:bodyPr/>
            <a:lstStyle/>
            <a:p>
              <a:endParaRPr lang="zh-CN" altLang="en-US"/>
            </a:p>
          </p:txBody>
        </p:sp>
        <p:sp>
          <p:nvSpPr>
            <p:cNvPr id="348184" name="Oval 24"/>
            <p:cNvSpPr>
              <a:spLocks noChangeArrowheads="1"/>
            </p:cNvSpPr>
            <p:nvPr/>
          </p:nvSpPr>
          <p:spPr bwMode="auto">
            <a:xfrm>
              <a:off x="3412" y="663"/>
              <a:ext cx="797" cy="398"/>
            </a:xfrm>
            <a:prstGeom prst="ellipse">
              <a:avLst/>
            </a:prstGeom>
            <a:solidFill>
              <a:srgbClr val="DDDDDD"/>
            </a:solidFill>
            <a:ln w="9525">
              <a:noFill/>
              <a:round/>
              <a:headEnd/>
              <a:tailEnd/>
            </a:ln>
            <a:effectLst/>
          </p:spPr>
          <p:txBody>
            <a:bodyPr/>
            <a:lstStyle/>
            <a:p>
              <a:endParaRPr lang="zh-CN" altLang="en-US"/>
            </a:p>
          </p:txBody>
        </p:sp>
        <p:sp>
          <p:nvSpPr>
            <p:cNvPr id="348185" name="Oval 25"/>
            <p:cNvSpPr>
              <a:spLocks noChangeArrowheads="1"/>
            </p:cNvSpPr>
            <p:nvPr/>
          </p:nvSpPr>
          <p:spPr bwMode="auto">
            <a:xfrm>
              <a:off x="3335" y="753"/>
              <a:ext cx="797" cy="668"/>
            </a:xfrm>
            <a:prstGeom prst="ellipse">
              <a:avLst/>
            </a:prstGeom>
            <a:solidFill>
              <a:srgbClr val="DDDDDD"/>
            </a:solidFill>
            <a:ln w="9525">
              <a:noFill/>
              <a:round/>
              <a:headEnd/>
              <a:tailEnd/>
            </a:ln>
            <a:effectLst/>
          </p:spPr>
          <p:txBody>
            <a:bodyPr/>
            <a:lstStyle/>
            <a:p>
              <a:endParaRPr lang="zh-CN" altLang="en-US"/>
            </a:p>
          </p:txBody>
        </p:sp>
        <p:sp>
          <p:nvSpPr>
            <p:cNvPr id="348186" name="Oval 26"/>
            <p:cNvSpPr>
              <a:spLocks noChangeArrowheads="1"/>
            </p:cNvSpPr>
            <p:nvPr/>
          </p:nvSpPr>
          <p:spPr bwMode="auto">
            <a:xfrm>
              <a:off x="2140" y="548"/>
              <a:ext cx="1640" cy="667"/>
            </a:xfrm>
            <a:prstGeom prst="ellipse">
              <a:avLst/>
            </a:prstGeom>
            <a:solidFill>
              <a:srgbClr val="DDDDDD"/>
            </a:solidFill>
            <a:ln w="9525">
              <a:noFill/>
              <a:round/>
              <a:headEnd/>
              <a:tailEnd/>
            </a:ln>
            <a:effectLst/>
          </p:spPr>
          <p:txBody>
            <a:bodyPr/>
            <a:lstStyle/>
            <a:p>
              <a:endParaRPr lang="zh-CN" altLang="en-US"/>
            </a:p>
          </p:txBody>
        </p:sp>
      </p:grpSp>
      <p:sp>
        <p:nvSpPr>
          <p:cNvPr id="348187" name="Text Box 27"/>
          <p:cNvSpPr txBox="1">
            <a:spLocks noChangeArrowheads="1"/>
          </p:cNvSpPr>
          <p:nvPr/>
        </p:nvSpPr>
        <p:spPr bwMode="auto">
          <a:xfrm>
            <a:off x="3635375" y="1371614"/>
            <a:ext cx="1616075" cy="528638"/>
          </a:xfrm>
          <a:prstGeom prst="rect">
            <a:avLst/>
          </a:prstGeom>
          <a:solidFill>
            <a:schemeClr val="bg1"/>
          </a:solidFill>
          <a:ln w="9525">
            <a:solidFill>
              <a:srgbClr val="000000"/>
            </a:solidFill>
            <a:miter lim="800000"/>
            <a:headEnd/>
            <a:tailEnd/>
          </a:ln>
          <a:effectLst/>
        </p:spPr>
        <p:txBody>
          <a:bodyPr wrap="none">
            <a:spAutoFit/>
          </a:bodyPr>
          <a:lstStyle/>
          <a:p>
            <a:r>
              <a:rPr kumimoji="1" lang="zh-CN" altLang="en-US" sz="2800">
                <a:solidFill>
                  <a:schemeClr val="folHlink"/>
                </a:solidFill>
                <a:ea typeface="黑体" pitchFamily="2" charset="-122"/>
              </a:rPr>
              <a:t>网络边缘</a:t>
            </a:r>
          </a:p>
        </p:txBody>
      </p:sp>
      <p:sp>
        <p:nvSpPr>
          <p:cNvPr id="348188" name="Text Box 28"/>
          <p:cNvSpPr txBox="1">
            <a:spLocks noChangeArrowheads="1"/>
          </p:cNvSpPr>
          <p:nvPr/>
        </p:nvSpPr>
        <p:spPr bwMode="auto">
          <a:xfrm>
            <a:off x="3635375" y="3532202"/>
            <a:ext cx="1616075" cy="528637"/>
          </a:xfrm>
          <a:prstGeom prst="rect">
            <a:avLst/>
          </a:prstGeom>
          <a:solidFill>
            <a:schemeClr val="bg1"/>
          </a:solidFill>
          <a:ln w="9525">
            <a:solidFill>
              <a:srgbClr val="000000"/>
            </a:solidFill>
            <a:miter lim="800000"/>
            <a:headEnd/>
            <a:tailEnd/>
          </a:ln>
          <a:effectLst/>
        </p:spPr>
        <p:txBody>
          <a:bodyPr wrap="none">
            <a:spAutoFit/>
          </a:bodyPr>
          <a:lstStyle/>
          <a:p>
            <a:r>
              <a:rPr kumimoji="1" lang="zh-CN" altLang="en-US" sz="2800" dirty="0">
                <a:solidFill>
                  <a:schemeClr val="folHlink"/>
                </a:solidFill>
                <a:ea typeface="黑体" pitchFamily="2" charset="-122"/>
              </a:rPr>
              <a:t>网络核心</a:t>
            </a:r>
          </a:p>
        </p:txBody>
      </p:sp>
      <p:graphicFrame>
        <p:nvGraphicFramePr>
          <p:cNvPr id="348189" name="Object 29">
            <a:hlinkClick r:id="" action="ppaction://ole?verb=0"/>
          </p:cNvPr>
          <p:cNvGraphicFramePr>
            <a:graphicFrameLocks/>
          </p:cNvGraphicFramePr>
          <p:nvPr/>
        </p:nvGraphicFramePr>
        <p:xfrm>
          <a:off x="6469063" y="2900377"/>
          <a:ext cx="654050" cy="857250"/>
        </p:xfrm>
        <a:graphic>
          <a:graphicData uri="http://schemas.openxmlformats.org/presentationml/2006/ole">
            <p:oleObj spid="_x0000_s4098" name="Microsoft ClipArt Gallery" r:id="rId5" imgW="2733480" imgH="3824280" progId="">
              <p:embed/>
            </p:oleObj>
          </a:graphicData>
        </a:graphic>
      </p:graphicFrame>
      <p:sp>
        <p:nvSpPr>
          <p:cNvPr id="348190" name="Text Box 30"/>
          <p:cNvSpPr txBox="1">
            <a:spLocks noChangeArrowheads="1"/>
          </p:cNvSpPr>
          <p:nvPr/>
        </p:nvSpPr>
        <p:spPr bwMode="auto">
          <a:xfrm>
            <a:off x="6723063" y="1027127"/>
            <a:ext cx="1665287" cy="946150"/>
          </a:xfrm>
          <a:prstGeom prst="rect">
            <a:avLst/>
          </a:prstGeom>
          <a:noFill/>
          <a:ln w="9525">
            <a:noFill/>
            <a:miter lim="800000"/>
            <a:headEnd/>
            <a:tailEnd/>
          </a:ln>
          <a:effectLst/>
        </p:spPr>
        <p:txBody>
          <a:bodyPr wrap="none">
            <a:spAutoFit/>
          </a:bodyPr>
          <a:lstStyle/>
          <a:p>
            <a:pPr algn="ctr"/>
            <a:r>
              <a:rPr kumimoji="1" lang="zh-CN" altLang="en-US" sz="2800">
                <a:solidFill>
                  <a:schemeClr val="folHlink"/>
                </a:solidFill>
                <a:ea typeface="黑体" pitchFamily="2" charset="-122"/>
              </a:rPr>
              <a:t>运行</a:t>
            </a:r>
          </a:p>
          <a:p>
            <a:pPr algn="ctr"/>
            <a:r>
              <a:rPr kumimoji="1" lang="en-US" altLang="zh-CN" sz="2800">
                <a:solidFill>
                  <a:schemeClr val="folHlink"/>
                </a:solidFill>
                <a:ea typeface="黑体" pitchFamily="2" charset="-122"/>
              </a:rPr>
              <a:t>P2P </a:t>
            </a:r>
            <a:r>
              <a:rPr kumimoji="1" lang="zh-CN" altLang="en-US" sz="2800">
                <a:solidFill>
                  <a:schemeClr val="folHlink"/>
                </a:solidFill>
                <a:ea typeface="黑体" pitchFamily="2" charset="-122"/>
              </a:rPr>
              <a:t>程序</a:t>
            </a:r>
          </a:p>
        </p:txBody>
      </p:sp>
      <p:sp>
        <p:nvSpPr>
          <p:cNvPr id="348191" name="Text Box 31"/>
          <p:cNvSpPr txBox="1">
            <a:spLocks noChangeArrowheads="1"/>
          </p:cNvSpPr>
          <p:nvPr/>
        </p:nvSpPr>
        <p:spPr bwMode="auto">
          <a:xfrm>
            <a:off x="7227888" y="4354527"/>
            <a:ext cx="1665287" cy="946150"/>
          </a:xfrm>
          <a:prstGeom prst="rect">
            <a:avLst/>
          </a:prstGeom>
          <a:noFill/>
          <a:ln w="9525">
            <a:noFill/>
            <a:miter lim="800000"/>
            <a:headEnd/>
            <a:tailEnd/>
          </a:ln>
          <a:effectLst/>
        </p:spPr>
        <p:txBody>
          <a:bodyPr wrap="none">
            <a:spAutoFit/>
          </a:bodyPr>
          <a:lstStyle/>
          <a:p>
            <a:pPr algn="ctr"/>
            <a:r>
              <a:rPr kumimoji="1" lang="zh-CN" altLang="en-US" sz="2800">
                <a:solidFill>
                  <a:schemeClr val="folHlink"/>
                </a:solidFill>
                <a:ea typeface="黑体" pitchFamily="2" charset="-122"/>
              </a:rPr>
              <a:t>运行</a:t>
            </a:r>
          </a:p>
          <a:p>
            <a:pPr algn="ctr"/>
            <a:r>
              <a:rPr kumimoji="1" lang="en-US" altLang="zh-CN" sz="2800">
                <a:solidFill>
                  <a:schemeClr val="folHlink"/>
                </a:solidFill>
                <a:ea typeface="黑体" pitchFamily="2" charset="-122"/>
              </a:rPr>
              <a:t>P2P </a:t>
            </a:r>
            <a:r>
              <a:rPr kumimoji="1" lang="zh-CN" altLang="en-US" sz="2800">
                <a:solidFill>
                  <a:schemeClr val="folHlink"/>
                </a:solidFill>
                <a:ea typeface="黑体" pitchFamily="2" charset="-122"/>
              </a:rPr>
              <a:t>程序</a:t>
            </a:r>
          </a:p>
        </p:txBody>
      </p:sp>
      <p:sp>
        <p:nvSpPr>
          <p:cNvPr id="348192" name="Line 32"/>
          <p:cNvSpPr>
            <a:spLocks noChangeShapeType="1"/>
          </p:cNvSpPr>
          <p:nvPr/>
        </p:nvSpPr>
        <p:spPr bwMode="auto">
          <a:xfrm flipH="1">
            <a:off x="5541963" y="1814527"/>
            <a:ext cx="93662" cy="2981325"/>
          </a:xfrm>
          <a:prstGeom prst="line">
            <a:avLst/>
          </a:prstGeom>
          <a:noFill/>
          <a:ln w="76200">
            <a:solidFill>
              <a:schemeClr val="folHlink">
                <a:alpha val="56000"/>
              </a:schemeClr>
            </a:solidFill>
            <a:prstDash val="dash"/>
            <a:round/>
            <a:headEnd type="triangle" w="med" len="lg"/>
            <a:tailEnd type="triangle" w="med" len="lg"/>
          </a:ln>
          <a:effectLst/>
        </p:spPr>
        <p:txBody>
          <a:bodyPr/>
          <a:lstStyle/>
          <a:p>
            <a:endParaRPr lang="zh-CN" altLang="en-US"/>
          </a:p>
        </p:txBody>
      </p:sp>
      <p:sp>
        <p:nvSpPr>
          <p:cNvPr id="348193" name="Line 33"/>
          <p:cNvSpPr>
            <a:spLocks noChangeShapeType="1"/>
          </p:cNvSpPr>
          <p:nvPr/>
        </p:nvSpPr>
        <p:spPr bwMode="auto">
          <a:xfrm flipH="1">
            <a:off x="5819775" y="1543064"/>
            <a:ext cx="835025" cy="271463"/>
          </a:xfrm>
          <a:prstGeom prst="line">
            <a:avLst/>
          </a:prstGeom>
          <a:noFill/>
          <a:ln w="9525">
            <a:solidFill>
              <a:schemeClr val="tx1"/>
            </a:solidFill>
            <a:round/>
            <a:headEnd/>
            <a:tailEnd/>
          </a:ln>
          <a:effectLst/>
        </p:spPr>
        <p:txBody>
          <a:bodyPr/>
          <a:lstStyle/>
          <a:p>
            <a:endParaRPr lang="zh-CN" altLang="en-US"/>
          </a:p>
        </p:txBody>
      </p:sp>
      <p:sp>
        <p:nvSpPr>
          <p:cNvPr id="348194" name="Line 34"/>
          <p:cNvSpPr>
            <a:spLocks noChangeShapeType="1"/>
          </p:cNvSpPr>
          <p:nvPr/>
        </p:nvSpPr>
        <p:spPr bwMode="auto">
          <a:xfrm flipH="1" flipV="1">
            <a:off x="5727700" y="4706952"/>
            <a:ext cx="1868488" cy="74612"/>
          </a:xfrm>
          <a:prstGeom prst="line">
            <a:avLst/>
          </a:prstGeom>
          <a:noFill/>
          <a:ln w="9525">
            <a:solidFill>
              <a:schemeClr val="tx1"/>
            </a:solidFill>
            <a:round/>
            <a:headEnd/>
            <a:tailEnd/>
          </a:ln>
          <a:effectLst/>
        </p:spPr>
        <p:txBody>
          <a:bodyPr/>
          <a:lstStyle/>
          <a:p>
            <a:endParaRPr lang="zh-CN" altLang="en-US"/>
          </a:p>
        </p:txBody>
      </p:sp>
      <p:sp>
        <p:nvSpPr>
          <p:cNvPr id="348195" name="Text Box 35"/>
          <p:cNvSpPr txBox="1">
            <a:spLocks noChangeArrowheads="1"/>
          </p:cNvSpPr>
          <p:nvPr/>
        </p:nvSpPr>
        <p:spPr bwMode="auto">
          <a:xfrm>
            <a:off x="4983163" y="4375164"/>
            <a:ext cx="441325" cy="519113"/>
          </a:xfrm>
          <a:prstGeom prst="rect">
            <a:avLst/>
          </a:prstGeom>
          <a:noFill/>
          <a:ln w="9525">
            <a:noFill/>
            <a:miter lim="800000"/>
            <a:headEnd/>
            <a:tailEnd/>
          </a:ln>
          <a:effectLst/>
        </p:spPr>
        <p:txBody>
          <a:bodyPr wrap="none">
            <a:spAutoFit/>
          </a:bodyPr>
          <a:lstStyle/>
          <a:p>
            <a:r>
              <a:rPr kumimoji="1" lang="en-US" altLang="zh-CN" sz="2800">
                <a:solidFill>
                  <a:schemeClr val="folHlink"/>
                </a:solidFill>
                <a:ea typeface="黑体" pitchFamily="2" charset="-122"/>
              </a:rPr>
              <a:t>D</a:t>
            </a:r>
          </a:p>
        </p:txBody>
      </p:sp>
      <p:sp>
        <p:nvSpPr>
          <p:cNvPr id="348196" name="Text Box 36"/>
          <p:cNvSpPr txBox="1">
            <a:spLocks noChangeArrowheads="1"/>
          </p:cNvSpPr>
          <p:nvPr/>
        </p:nvSpPr>
        <p:spPr bwMode="auto">
          <a:xfrm>
            <a:off x="5357813" y="1150952"/>
            <a:ext cx="441325" cy="517525"/>
          </a:xfrm>
          <a:prstGeom prst="rect">
            <a:avLst/>
          </a:prstGeom>
          <a:noFill/>
          <a:ln w="9525">
            <a:noFill/>
            <a:miter lim="800000"/>
            <a:headEnd/>
            <a:tailEnd/>
          </a:ln>
          <a:effectLst/>
        </p:spPr>
        <p:txBody>
          <a:bodyPr wrap="none">
            <a:spAutoFit/>
          </a:bodyPr>
          <a:lstStyle/>
          <a:p>
            <a:r>
              <a:rPr kumimoji="1" lang="en-US" altLang="zh-CN" sz="2800">
                <a:solidFill>
                  <a:schemeClr val="folHlink"/>
                </a:solidFill>
                <a:ea typeface="黑体" pitchFamily="2" charset="-122"/>
              </a:rPr>
              <a:t>C</a:t>
            </a:r>
          </a:p>
        </p:txBody>
      </p:sp>
      <p:pic>
        <p:nvPicPr>
          <p:cNvPr id="348197" name="Picture 37"/>
          <p:cNvPicPr>
            <a:picLocks noChangeArrowheads="1"/>
          </p:cNvPicPr>
          <p:nvPr/>
        </p:nvPicPr>
        <p:blipFill>
          <a:blip r:embed="rId4" cstate="print"/>
          <a:srcRect/>
          <a:stretch>
            <a:fillRect/>
          </a:stretch>
        </p:blipFill>
        <p:spPr bwMode="auto">
          <a:xfrm>
            <a:off x="2205038" y="3983052"/>
            <a:ext cx="561975" cy="565150"/>
          </a:xfrm>
          <a:prstGeom prst="rect">
            <a:avLst/>
          </a:prstGeom>
          <a:noFill/>
          <a:ln w="9525">
            <a:noFill/>
            <a:miter lim="800000"/>
            <a:headEnd/>
            <a:tailEnd/>
          </a:ln>
          <a:effectLst/>
        </p:spPr>
      </p:pic>
      <p:sp>
        <p:nvSpPr>
          <p:cNvPr id="348198" name="Line 38"/>
          <p:cNvSpPr>
            <a:spLocks noChangeShapeType="1"/>
          </p:cNvSpPr>
          <p:nvPr/>
        </p:nvSpPr>
        <p:spPr bwMode="auto">
          <a:xfrm flipH="1">
            <a:off x="2482850" y="1814527"/>
            <a:ext cx="835025" cy="2439987"/>
          </a:xfrm>
          <a:prstGeom prst="line">
            <a:avLst/>
          </a:prstGeom>
          <a:noFill/>
          <a:ln w="76200">
            <a:solidFill>
              <a:schemeClr val="folHlink">
                <a:alpha val="56000"/>
              </a:schemeClr>
            </a:solidFill>
            <a:prstDash val="dash"/>
            <a:round/>
            <a:headEnd type="triangle" w="med" len="lg"/>
            <a:tailEnd type="triangle" w="med" len="lg"/>
          </a:ln>
          <a:effectLst/>
        </p:spPr>
        <p:txBody>
          <a:bodyPr/>
          <a:lstStyle/>
          <a:p>
            <a:endParaRPr lang="zh-CN" altLang="en-US"/>
          </a:p>
        </p:txBody>
      </p:sp>
      <p:sp>
        <p:nvSpPr>
          <p:cNvPr id="348199" name="Text Box 39"/>
          <p:cNvSpPr txBox="1">
            <a:spLocks noChangeArrowheads="1"/>
          </p:cNvSpPr>
          <p:nvPr/>
        </p:nvSpPr>
        <p:spPr bwMode="auto">
          <a:xfrm>
            <a:off x="3106738" y="1120789"/>
            <a:ext cx="420687" cy="519113"/>
          </a:xfrm>
          <a:prstGeom prst="rect">
            <a:avLst/>
          </a:prstGeom>
          <a:noFill/>
          <a:ln w="9525">
            <a:noFill/>
            <a:miter lim="800000"/>
            <a:headEnd/>
            <a:tailEnd/>
          </a:ln>
          <a:effectLst/>
        </p:spPr>
        <p:txBody>
          <a:bodyPr wrap="none">
            <a:spAutoFit/>
          </a:bodyPr>
          <a:lstStyle/>
          <a:p>
            <a:r>
              <a:rPr kumimoji="1" lang="en-US" altLang="zh-CN" sz="2800">
                <a:solidFill>
                  <a:schemeClr val="folHlink"/>
                </a:solidFill>
                <a:ea typeface="黑体" pitchFamily="2" charset="-122"/>
              </a:rPr>
              <a:t>E</a:t>
            </a:r>
          </a:p>
        </p:txBody>
      </p:sp>
      <p:sp>
        <p:nvSpPr>
          <p:cNvPr id="348200" name="Text Box 40"/>
          <p:cNvSpPr txBox="1">
            <a:spLocks noChangeArrowheads="1"/>
          </p:cNvSpPr>
          <p:nvPr/>
        </p:nvSpPr>
        <p:spPr bwMode="auto">
          <a:xfrm>
            <a:off x="1873250" y="3741752"/>
            <a:ext cx="401638" cy="519112"/>
          </a:xfrm>
          <a:prstGeom prst="rect">
            <a:avLst/>
          </a:prstGeom>
          <a:noFill/>
          <a:ln w="9525">
            <a:noFill/>
            <a:miter lim="800000"/>
            <a:headEnd/>
            <a:tailEnd/>
          </a:ln>
          <a:effectLst/>
        </p:spPr>
        <p:txBody>
          <a:bodyPr wrap="none">
            <a:spAutoFit/>
          </a:bodyPr>
          <a:lstStyle/>
          <a:p>
            <a:r>
              <a:rPr kumimoji="1" lang="en-US" altLang="zh-CN" sz="2800">
                <a:solidFill>
                  <a:schemeClr val="folHlink"/>
                </a:solidFill>
                <a:ea typeface="黑体" pitchFamily="2" charset="-122"/>
              </a:rPr>
              <a:t>F</a:t>
            </a:r>
          </a:p>
        </p:txBody>
      </p:sp>
      <p:sp>
        <p:nvSpPr>
          <p:cNvPr id="348201" name="Text Box 41"/>
          <p:cNvSpPr txBox="1">
            <a:spLocks noChangeArrowheads="1"/>
          </p:cNvSpPr>
          <p:nvPr/>
        </p:nvSpPr>
        <p:spPr bwMode="auto">
          <a:xfrm>
            <a:off x="179388" y="1100152"/>
            <a:ext cx="1665287" cy="946150"/>
          </a:xfrm>
          <a:prstGeom prst="rect">
            <a:avLst/>
          </a:prstGeom>
          <a:noFill/>
          <a:ln w="9525">
            <a:noFill/>
            <a:miter lim="800000"/>
            <a:headEnd/>
            <a:tailEnd/>
          </a:ln>
          <a:effectLst/>
        </p:spPr>
        <p:txBody>
          <a:bodyPr wrap="none">
            <a:spAutoFit/>
          </a:bodyPr>
          <a:lstStyle/>
          <a:p>
            <a:pPr algn="ctr"/>
            <a:r>
              <a:rPr kumimoji="1" lang="zh-CN" altLang="en-US" sz="2800">
                <a:solidFill>
                  <a:schemeClr val="folHlink"/>
                </a:solidFill>
                <a:ea typeface="黑体" pitchFamily="2" charset="-122"/>
              </a:rPr>
              <a:t>运行</a:t>
            </a:r>
          </a:p>
          <a:p>
            <a:pPr algn="ctr"/>
            <a:r>
              <a:rPr kumimoji="1" lang="en-US" altLang="zh-CN" sz="2800">
                <a:solidFill>
                  <a:schemeClr val="folHlink"/>
                </a:solidFill>
                <a:ea typeface="黑体" pitchFamily="2" charset="-122"/>
              </a:rPr>
              <a:t>P2P </a:t>
            </a:r>
            <a:r>
              <a:rPr kumimoji="1" lang="zh-CN" altLang="en-US" sz="2800">
                <a:solidFill>
                  <a:schemeClr val="folHlink"/>
                </a:solidFill>
                <a:ea typeface="黑体" pitchFamily="2" charset="-122"/>
              </a:rPr>
              <a:t>程序</a:t>
            </a:r>
          </a:p>
        </p:txBody>
      </p:sp>
      <p:sp>
        <p:nvSpPr>
          <p:cNvPr id="348202" name="Text Box 42"/>
          <p:cNvSpPr txBox="1">
            <a:spLocks noChangeArrowheads="1"/>
          </p:cNvSpPr>
          <p:nvPr/>
        </p:nvSpPr>
        <p:spPr bwMode="auto">
          <a:xfrm>
            <a:off x="385763" y="4410089"/>
            <a:ext cx="1665287" cy="946150"/>
          </a:xfrm>
          <a:prstGeom prst="rect">
            <a:avLst/>
          </a:prstGeom>
          <a:noFill/>
          <a:ln w="9525">
            <a:noFill/>
            <a:miter lim="800000"/>
            <a:headEnd/>
            <a:tailEnd/>
          </a:ln>
          <a:effectLst/>
        </p:spPr>
        <p:txBody>
          <a:bodyPr wrap="none">
            <a:spAutoFit/>
          </a:bodyPr>
          <a:lstStyle/>
          <a:p>
            <a:pPr algn="ctr"/>
            <a:r>
              <a:rPr kumimoji="1" lang="zh-CN" altLang="en-US" sz="2800">
                <a:solidFill>
                  <a:schemeClr val="folHlink"/>
                </a:solidFill>
                <a:ea typeface="黑体" pitchFamily="2" charset="-122"/>
              </a:rPr>
              <a:t>运行</a:t>
            </a:r>
          </a:p>
          <a:p>
            <a:pPr algn="ctr"/>
            <a:r>
              <a:rPr kumimoji="1" lang="en-US" altLang="zh-CN" sz="2800">
                <a:solidFill>
                  <a:schemeClr val="folHlink"/>
                </a:solidFill>
                <a:ea typeface="黑体" pitchFamily="2" charset="-122"/>
              </a:rPr>
              <a:t>P2P </a:t>
            </a:r>
            <a:r>
              <a:rPr kumimoji="1" lang="zh-CN" altLang="en-US" sz="2800">
                <a:solidFill>
                  <a:schemeClr val="folHlink"/>
                </a:solidFill>
                <a:ea typeface="黑体" pitchFamily="2" charset="-122"/>
              </a:rPr>
              <a:t>程序</a:t>
            </a:r>
          </a:p>
        </p:txBody>
      </p:sp>
      <p:sp>
        <p:nvSpPr>
          <p:cNvPr id="348203" name="Line 43"/>
          <p:cNvSpPr>
            <a:spLocks noChangeShapeType="1"/>
          </p:cNvSpPr>
          <p:nvPr/>
        </p:nvSpPr>
        <p:spPr bwMode="auto">
          <a:xfrm>
            <a:off x="1403350" y="1539889"/>
            <a:ext cx="1728788" cy="274638"/>
          </a:xfrm>
          <a:prstGeom prst="line">
            <a:avLst/>
          </a:prstGeom>
          <a:noFill/>
          <a:ln w="9525">
            <a:solidFill>
              <a:schemeClr val="tx1"/>
            </a:solidFill>
            <a:round/>
            <a:headEnd/>
            <a:tailEnd/>
          </a:ln>
          <a:effectLst/>
        </p:spPr>
        <p:txBody>
          <a:bodyPr/>
          <a:lstStyle/>
          <a:p>
            <a:endParaRPr lang="zh-CN" altLang="en-US"/>
          </a:p>
        </p:txBody>
      </p:sp>
      <p:sp>
        <p:nvSpPr>
          <p:cNvPr id="348204" name="Line 44"/>
          <p:cNvSpPr>
            <a:spLocks noChangeShapeType="1"/>
          </p:cNvSpPr>
          <p:nvPr/>
        </p:nvSpPr>
        <p:spPr bwMode="auto">
          <a:xfrm flipV="1">
            <a:off x="1743075" y="4524389"/>
            <a:ext cx="555625" cy="182563"/>
          </a:xfrm>
          <a:prstGeom prst="line">
            <a:avLst/>
          </a:prstGeom>
          <a:noFill/>
          <a:ln w="9525">
            <a:solidFill>
              <a:schemeClr val="tx1"/>
            </a:solidFill>
            <a:round/>
            <a:headEnd/>
            <a:tailEnd/>
          </a:ln>
          <a:effectLst/>
        </p:spPr>
        <p:txBody>
          <a:bodyPr/>
          <a:lstStyle/>
          <a:p>
            <a:endParaRPr lang="zh-CN" altLang="en-US"/>
          </a:p>
        </p:txBody>
      </p:sp>
      <p:sp>
        <p:nvSpPr>
          <p:cNvPr id="348205" name="Line 45"/>
          <p:cNvSpPr>
            <a:spLocks noChangeShapeType="1"/>
          </p:cNvSpPr>
          <p:nvPr/>
        </p:nvSpPr>
        <p:spPr bwMode="auto">
          <a:xfrm flipH="1">
            <a:off x="2760663" y="1814527"/>
            <a:ext cx="2781300" cy="2528887"/>
          </a:xfrm>
          <a:prstGeom prst="line">
            <a:avLst/>
          </a:prstGeom>
          <a:noFill/>
          <a:ln w="76200">
            <a:solidFill>
              <a:schemeClr val="folHlink">
                <a:alpha val="56000"/>
              </a:schemeClr>
            </a:solidFill>
            <a:prstDash val="dash"/>
            <a:round/>
            <a:headEnd type="triangle" w="med" len="lg"/>
            <a:tailEnd type="triangle" w="med" len="lg"/>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p:stCondLst>
                              <p:cond delay="2500"/>
                            </p:stCondLst>
                            <p:childTnLst>
                              <p:par>
                                <p:cTn id="13" presetID="22" presetClass="entr" presetSubtype="4" fill="hold" grpId="0"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2" grpId="0" animBg="1"/>
      <p:bldP spid="348198" grpId="0" animBg="1"/>
      <p:bldP spid="34820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优酷的视频服务系统采用的是什么方式？</a:t>
            </a:r>
            <a:endParaRPr lang="zh-CN" altLang="en-US" dirty="0"/>
          </a:p>
        </p:txBody>
      </p:sp>
      <p:sp>
        <p:nvSpPr>
          <p:cNvPr id="60" name="Oval 4"/>
          <p:cNvSpPr>
            <a:spLocks noChangeArrowheads="1"/>
          </p:cNvSpPr>
          <p:nvPr/>
        </p:nvSpPr>
        <p:spPr bwMode="auto">
          <a:xfrm>
            <a:off x="914424" y="1500174"/>
            <a:ext cx="7015162" cy="5184775"/>
          </a:xfrm>
          <a:prstGeom prst="ellipse">
            <a:avLst/>
          </a:prstGeom>
          <a:solidFill>
            <a:srgbClr val="FFCCCC"/>
          </a:solidFill>
          <a:ln w="9525">
            <a:solidFill>
              <a:schemeClr val="tx1"/>
            </a:solidFill>
            <a:prstDash val="dash"/>
            <a:round/>
            <a:headEnd/>
            <a:tailEnd/>
          </a:ln>
          <a:effectLst/>
        </p:spPr>
        <p:txBody>
          <a:bodyPr wrap="none" anchor="ctr"/>
          <a:lstStyle/>
          <a:p>
            <a:endParaRPr lang="zh-CN" altLang="en-US"/>
          </a:p>
        </p:txBody>
      </p:sp>
      <p:sp>
        <p:nvSpPr>
          <p:cNvPr id="61" name="Line 5"/>
          <p:cNvSpPr>
            <a:spLocks noChangeShapeType="1"/>
          </p:cNvSpPr>
          <p:nvPr/>
        </p:nvSpPr>
        <p:spPr bwMode="auto">
          <a:xfrm flipV="1">
            <a:off x="2409849" y="4724387"/>
            <a:ext cx="787400" cy="466725"/>
          </a:xfrm>
          <a:prstGeom prst="line">
            <a:avLst/>
          </a:prstGeom>
          <a:noFill/>
          <a:ln w="28575">
            <a:solidFill>
              <a:schemeClr val="tx1"/>
            </a:solidFill>
            <a:round/>
            <a:headEnd/>
            <a:tailEnd/>
          </a:ln>
          <a:effectLst/>
        </p:spPr>
        <p:txBody>
          <a:bodyPr wrap="none" anchor="ctr"/>
          <a:lstStyle/>
          <a:p>
            <a:endParaRPr lang="zh-CN" altLang="en-US"/>
          </a:p>
        </p:txBody>
      </p:sp>
      <p:sp>
        <p:nvSpPr>
          <p:cNvPr id="62" name="Line 6"/>
          <p:cNvSpPr>
            <a:spLocks noChangeShapeType="1"/>
          </p:cNvSpPr>
          <p:nvPr/>
        </p:nvSpPr>
        <p:spPr bwMode="auto">
          <a:xfrm flipH="1" flipV="1">
            <a:off x="2035199" y="3667112"/>
            <a:ext cx="850900" cy="220662"/>
          </a:xfrm>
          <a:prstGeom prst="line">
            <a:avLst/>
          </a:prstGeom>
          <a:noFill/>
          <a:ln w="28575">
            <a:solidFill>
              <a:schemeClr val="tx1"/>
            </a:solidFill>
            <a:round/>
            <a:headEnd/>
            <a:tailEnd/>
          </a:ln>
          <a:effectLst/>
        </p:spPr>
        <p:txBody>
          <a:bodyPr wrap="none" anchor="ctr"/>
          <a:lstStyle/>
          <a:p>
            <a:endParaRPr lang="zh-CN" altLang="en-US"/>
          </a:p>
        </p:txBody>
      </p:sp>
      <p:sp>
        <p:nvSpPr>
          <p:cNvPr id="63" name="Line 7"/>
          <p:cNvSpPr>
            <a:spLocks noChangeShapeType="1"/>
          </p:cNvSpPr>
          <p:nvPr/>
        </p:nvSpPr>
        <p:spPr bwMode="auto">
          <a:xfrm flipH="1">
            <a:off x="5970611" y="4219562"/>
            <a:ext cx="1011238" cy="0"/>
          </a:xfrm>
          <a:prstGeom prst="line">
            <a:avLst/>
          </a:prstGeom>
          <a:noFill/>
          <a:ln w="28575">
            <a:solidFill>
              <a:schemeClr val="tx1"/>
            </a:solidFill>
            <a:round/>
            <a:headEnd/>
            <a:tailEnd/>
          </a:ln>
          <a:effectLst/>
        </p:spPr>
        <p:txBody>
          <a:bodyPr wrap="none" anchor="ctr"/>
          <a:lstStyle/>
          <a:p>
            <a:endParaRPr lang="zh-CN" altLang="en-US"/>
          </a:p>
        </p:txBody>
      </p:sp>
      <p:sp>
        <p:nvSpPr>
          <p:cNvPr id="64" name="Line 8"/>
          <p:cNvSpPr>
            <a:spLocks noChangeShapeType="1"/>
          </p:cNvSpPr>
          <p:nvPr/>
        </p:nvSpPr>
        <p:spPr bwMode="auto">
          <a:xfrm flipH="1">
            <a:off x="5224486" y="2565387"/>
            <a:ext cx="746125" cy="1101725"/>
          </a:xfrm>
          <a:prstGeom prst="line">
            <a:avLst/>
          </a:prstGeom>
          <a:noFill/>
          <a:ln w="28575">
            <a:solidFill>
              <a:schemeClr val="tx1"/>
            </a:solidFill>
            <a:round/>
            <a:headEnd/>
            <a:tailEnd/>
          </a:ln>
          <a:effectLst/>
        </p:spPr>
        <p:txBody>
          <a:bodyPr wrap="none" anchor="ctr"/>
          <a:lstStyle/>
          <a:p>
            <a:endParaRPr lang="zh-CN" altLang="en-US"/>
          </a:p>
        </p:txBody>
      </p:sp>
      <p:sp>
        <p:nvSpPr>
          <p:cNvPr id="65" name="Line 9"/>
          <p:cNvSpPr>
            <a:spLocks noChangeShapeType="1"/>
          </p:cNvSpPr>
          <p:nvPr/>
        </p:nvSpPr>
        <p:spPr bwMode="auto">
          <a:xfrm flipH="1" flipV="1">
            <a:off x="5119711" y="5102212"/>
            <a:ext cx="561975" cy="700087"/>
          </a:xfrm>
          <a:prstGeom prst="line">
            <a:avLst/>
          </a:prstGeom>
          <a:noFill/>
          <a:ln w="28575">
            <a:solidFill>
              <a:schemeClr val="tx1"/>
            </a:solidFill>
            <a:round/>
            <a:headEnd/>
            <a:tailEnd/>
          </a:ln>
          <a:effectLst/>
        </p:spPr>
        <p:txBody>
          <a:bodyPr wrap="none" anchor="ctr"/>
          <a:lstStyle/>
          <a:p>
            <a:endParaRPr lang="zh-CN" altLang="en-US"/>
          </a:p>
        </p:txBody>
      </p:sp>
      <p:sp>
        <p:nvSpPr>
          <p:cNvPr id="66" name="Line 10"/>
          <p:cNvSpPr>
            <a:spLocks noChangeShapeType="1"/>
          </p:cNvSpPr>
          <p:nvPr/>
        </p:nvSpPr>
        <p:spPr bwMode="auto">
          <a:xfrm>
            <a:off x="3203599" y="2674924"/>
            <a:ext cx="476250" cy="804863"/>
          </a:xfrm>
          <a:prstGeom prst="line">
            <a:avLst/>
          </a:prstGeom>
          <a:noFill/>
          <a:ln w="28575">
            <a:solidFill>
              <a:schemeClr val="tx1"/>
            </a:solidFill>
            <a:round/>
            <a:headEnd/>
            <a:tailEnd/>
          </a:ln>
          <a:effectLst/>
        </p:spPr>
        <p:txBody>
          <a:bodyPr wrap="none" anchor="ctr"/>
          <a:lstStyle/>
          <a:p>
            <a:endParaRPr lang="zh-CN" altLang="en-US"/>
          </a:p>
        </p:txBody>
      </p:sp>
      <p:sp>
        <p:nvSpPr>
          <p:cNvPr id="67" name="Line 11"/>
          <p:cNvSpPr>
            <a:spLocks noChangeShapeType="1"/>
          </p:cNvSpPr>
          <p:nvPr/>
        </p:nvSpPr>
        <p:spPr bwMode="auto">
          <a:xfrm flipV="1">
            <a:off x="3522686" y="4992674"/>
            <a:ext cx="212725" cy="809625"/>
          </a:xfrm>
          <a:prstGeom prst="line">
            <a:avLst/>
          </a:prstGeom>
          <a:noFill/>
          <a:ln w="28575">
            <a:solidFill>
              <a:schemeClr val="tx1"/>
            </a:solidFill>
            <a:round/>
            <a:headEnd/>
            <a:tailEnd/>
          </a:ln>
          <a:effectLst/>
        </p:spPr>
        <p:txBody>
          <a:bodyPr wrap="none" anchor="ctr"/>
          <a:lstStyle/>
          <a:p>
            <a:endParaRPr lang="zh-CN" altLang="en-US"/>
          </a:p>
        </p:txBody>
      </p:sp>
      <p:pic>
        <p:nvPicPr>
          <p:cNvPr id="68" name="Picture 12"/>
          <p:cNvPicPr>
            <a:picLocks noChangeArrowheads="1"/>
          </p:cNvPicPr>
          <p:nvPr/>
        </p:nvPicPr>
        <p:blipFill>
          <a:blip r:embed="rId4" cstate="print"/>
          <a:srcRect/>
          <a:stretch>
            <a:fillRect/>
          </a:stretch>
        </p:blipFill>
        <p:spPr bwMode="auto">
          <a:xfrm>
            <a:off x="5543574" y="2122474"/>
            <a:ext cx="644525" cy="690563"/>
          </a:xfrm>
          <a:prstGeom prst="rect">
            <a:avLst/>
          </a:prstGeom>
          <a:noFill/>
          <a:ln w="9525">
            <a:noFill/>
            <a:miter lim="800000"/>
            <a:headEnd/>
            <a:tailEnd/>
          </a:ln>
          <a:effectLst/>
        </p:spPr>
      </p:pic>
      <p:pic>
        <p:nvPicPr>
          <p:cNvPr id="69" name="Picture 13"/>
          <p:cNvPicPr>
            <a:picLocks noChangeArrowheads="1"/>
          </p:cNvPicPr>
          <p:nvPr/>
        </p:nvPicPr>
        <p:blipFill>
          <a:blip r:embed="rId4" cstate="print"/>
          <a:srcRect/>
          <a:stretch>
            <a:fillRect/>
          </a:stretch>
        </p:blipFill>
        <p:spPr bwMode="auto">
          <a:xfrm>
            <a:off x="2886099" y="2122474"/>
            <a:ext cx="644525" cy="690563"/>
          </a:xfrm>
          <a:prstGeom prst="rect">
            <a:avLst/>
          </a:prstGeom>
          <a:noFill/>
          <a:ln w="9525">
            <a:noFill/>
            <a:miter lim="800000"/>
            <a:headEnd/>
            <a:tailEnd/>
          </a:ln>
          <a:effectLst/>
        </p:spPr>
      </p:pic>
      <p:pic>
        <p:nvPicPr>
          <p:cNvPr id="70" name="Picture 14"/>
          <p:cNvPicPr>
            <a:picLocks noChangeArrowheads="1"/>
          </p:cNvPicPr>
          <p:nvPr/>
        </p:nvPicPr>
        <p:blipFill>
          <a:blip r:embed="rId4" cstate="print"/>
          <a:srcRect/>
          <a:stretch>
            <a:fillRect/>
          </a:stretch>
        </p:blipFill>
        <p:spPr bwMode="auto">
          <a:xfrm>
            <a:off x="5437211" y="5654662"/>
            <a:ext cx="644525" cy="690562"/>
          </a:xfrm>
          <a:prstGeom prst="rect">
            <a:avLst/>
          </a:prstGeom>
          <a:noFill/>
          <a:ln w="9525">
            <a:noFill/>
            <a:miter lim="800000"/>
            <a:headEnd/>
            <a:tailEnd/>
          </a:ln>
          <a:effectLst/>
        </p:spPr>
      </p:pic>
      <p:pic>
        <p:nvPicPr>
          <p:cNvPr id="71" name="Picture 15"/>
          <p:cNvPicPr>
            <a:picLocks noChangeArrowheads="1"/>
          </p:cNvPicPr>
          <p:nvPr/>
        </p:nvPicPr>
        <p:blipFill>
          <a:blip r:embed="rId4" cstate="print"/>
          <a:srcRect/>
          <a:stretch>
            <a:fillRect/>
          </a:stretch>
        </p:blipFill>
        <p:spPr bwMode="auto">
          <a:xfrm>
            <a:off x="3203599" y="5654662"/>
            <a:ext cx="644525" cy="690562"/>
          </a:xfrm>
          <a:prstGeom prst="rect">
            <a:avLst/>
          </a:prstGeom>
          <a:noFill/>
          <a:ln w="9525">
            <a:noFill/>
            <a:miter lim="800000"/>
            <a:headEnd/>
            <a:tailEnd/>
          </a:ln>
          <a:effectLst/>
        </p:spPr>
      </p:pic>
      <p:pic>
        <p:nvPicPr>
          <p:cNvPr id="73" name="Picture 17"/>
          <p:cNvPicPr>
            <a:picLocks noChangeArrowheads="1"/>
          </p:cNvPicPr>
          <p:nvPr/>
        </p:nvPicPr>
        <p:blipFill>
          <a:blip r:embed="rId4" cstate="print"/>
          <a:srcRect/>
          <a:stretch>
            <a:fillRect/>
          </a:stretch>
        </p:blipFill>
        <p:spPr bwMode="auto">
          <a:xfrm>
            <a:off x="1501799" y="3005124"/>
            <a:ext cx="644525" cy="690563"/>
          </a:xfrm>
          <a:prstGeom prst="rect">
            <a:avLst/>
          </a:prstGeom>
          <a:noFill/>
          <a:ln w="9525">
            <a:noFill/>
            <a:miter lim="800000"/>
            <a:headEnd/>
            <a:tailEnd/>
          </a:ln>
          <a:effectLst/>
        </p:spPr>
      </p:pic>
      <p:grpSp>
        <p:nvGrpSpPr>
          <p:cNvPr id="74" name="Group 18"/>
          <p:cNvGrpSpPr>
            <a:grpSpLocks/>
          </p:cNvGrpSpPr>
          <p:nvPr/>
        </p:nvGrpSpPr>
        <p:grpSpPr bwMode="auto">
          <a:xfrm>
            <a:off x="2460649" y="2674924"/>
            <a:ext cx="4048125" cy="3046413"/>
            <a:chOff x="1680" y="240"/>
            <a:chExt cx="2529" cy="1270"/>
          </a:xfrm>
        </p:grpSpPr>
        <p:sp>
          <p:nvSpPr>
            <p:cNvPr id="75" name="Oval 19"/>
            <p:cNvSpPr>
              <a:spLocks noChangeArrowheads="1"/>
            </p:cNvSpPr>
            <p:nvPr/>
          </p:nvSpPr>
          <p:spPr bwMode="auto">
            <a:xfrm>
              <a:off x="2554" y="240"/>
              <a:ext cx="1088" cy="513"/>
            </a:xfrm>
            <a:prstGeom prst="ellipse">
              <a:avLst/>
            </a:prstGeom>
            <a:solidFill>
              <a:srgbClr val="DDDDDD"/>
            </a:solidFill>
            <a:ln w="9525">
              <a:noFill/>
              <a:round/>
              <a:headEnd/>
              <a:tailEnd/>
            </a:ln>
            <a:effectLst/>
          </p:spPr>
          <p:txBody>
            <a:bodyPr/>
            <a:lstStyle/>
            <a:p>
              <a:endParaRPr lang="zh-CN" altLang="en-US"/>
            </a:p>
          </p:txBody>
        </p:sp>
        <p:sp>
          <p:nvSpPr>
            <p:cNvPr id="76" name="Oval 20"/>
            <p:cNvSpPr>
              <a:spLocks noChangeArrowheads="1"/>
            </p:cNvSpPr>
            <p:nvPr/>
          </p:nvSpPr>
          <p:spPr bwMode="auto">
            <a:xfrm>
              <a:off x="1941" y="381"/>
              <a:ext cx="827" cy="513"/>
            </a:xfrm>
            <a:prstGeom prst="ellipse">
              <a:avLst/>
            </a:prstGeom>
            <a:solidFill>
              <a:srgbClr val="DDDDDD"/>
            </a:solidFill>
            <a:ln w="9525">
              <a:noFill/>
              <a:round/>
              <a:headEnd/>
              <a:tailEnd/>
            </a:ln>
            <a:effectLst/>
          </p:spPr>
          <p:txBody>
            <a:bodyPr/>
            <a:lstStyle/>
            <a:p>
              <a:endParaRPr lang="zh-CN" altLang="en-US"/>
            </a:p>
          </p:txBody>
        </p:sp>
        <p:sp>
          <p:nvSpPr>
            <p:cNvPr id="77" name="Oval 21"/>
            <p:cNvSpPr>
              <a:spLocks noChangeArrowheads="1"/>
            </p:cNvSpPr>
            <p:nvPr/>
          </p:nvSpPr>
          <p:spPr bwMode="auto">
            <a:xfrm>
              <a:off x="1680" y="702"/>
              <a:ext cx="552" cy="411"/>
            </a:xfrm>
            <a:prstGeom prst="ellipse">
              <a:avLst/>
            </a:prstGeom>
            <a:solidFill>
              <a:srgbClr val="DDDDDD"/>
            </a:solidFill>
            <a:ln w="9525">
              <a:noFill/>
              <a:round/>
              <a:headEnd/>
              <a:tailEnd/>
            </a:ln>
            <a:effectLst/>
          </p:spPr>
          <p:txBody>
            <a:bodyPr/>
            <a:lstStyle/>
            <a:p>
              <a:endParaRPr lang="zh-CN" altLang="en-US"/>
            </a:p>
          </p:txBody>
        </p:sp>
        <p:sp>
          <p:nvSpPr>
            <p:cNvPr id="78" name="Oval 22"/>
            <p:cNvSpPr>
              <a:spLocks noChangeArrowheads="1"/>
            </p:cNvSpPr>
            <p:nvPr/>
          </p:nvSpPr>
          <p:spPr bwMode="auto">
            <a:xfrm>
              <a:off x="1849" y="894"/>
              <a:ext cx="842" cy="450"/>
            </a:xfrm>
            <a:prstGeom prst="ellipse">
              <a:avLst/>
            </a:prstGeom>
            <a:solidFill>
              <a:srgbClr val="DDDDDD"/>
            </a:solidFill>
            <a:ln w="9525">
              <a:noFill/>
              <a:round/>
              <a:headEnd/>
              <a:tailEnd/>
            </a:ln>
            <a:effectLst/>
          </p:spPr>
          <p:txBody>
            <a:bodyPr/>
            <a:lstStyle/>
            <a:p>
              <a:endParaRPr lang="zh-CN" altLang="en-US"/>
            </a:p>
          </p:txBody>
        </p:sp>
        <p:sp>
          <p:nvSpPr>
            <p:cNvPr id="79" name="Oval 23"/>
            <p:cNvSpPr>
              <a:spLocks noChangeArrowheads="1"/>
            </p:cNvSpPr>
            <p:nvPr/>
          </p:nvSpPr>
          <p:spPr bwMode="auto">
            <a:xfrm>
              <a:off x="2462" y="971"/>
              <a:ext cx="1272" cy="539"/>
            </a:xfrm>
            <a:prstGeom prst="ellipse">
              <a:avLst/>
            </a:prstGeom>
            <a:solidFill>
              <a:srgbClr val="DDDDDD"/>
            </a:solidFill>
            <a:ln w="9525">
              <a:noFill/>
              <a:round/>
              <a:headEnd/>
              <a:tailEnd/>
            </a:ln>
            <a:effectLst/>
          </p:spPr>
          <p:txBody>
            <a:bodyPr/>
            <a:lstStyle/>
            <a:p>
              <a:endParaRPr lang="zh-CN" altLang="en-US"/>
            </a:p>
          </p:txBody>
        </p:sp>
        <p:sp>
          <p:nvSpPr>
            <p:cNvPr id="80" name="Oval 24"/>
            <p:cNvSpPr>
              <a:spLocks noChangeArrowheads="1"/>
            </p:cNvSpPr>
            <p:nvPr/>
          </p:nvSpPr>
          <p:spPr bwMode="auto">
            <a:xfrm>
              <a:off x="3289" y="394"/>
              <a:ext cx="797" cy="398"/>
            </a:xfrm>
            <a:prstGeom prst="ellipse">
              <a:avLst/>
            </a:prstGeom>
            <a:solidFill>
              <a:srgbClr val="DDDDDD"/>
            </a:solidFill>
            <a:ln w="9525">
              <a:noFill/>
              <a:round/>
              <a:headEnd/>
              <a:tailEnd/>
            </a:ln>
            <a:effectLst/>
          </p:spPr>
          <p:txBody>
            <a:bodyPr/>
            <a:lstStyle/>
            <a:p>
              <a:endParaRPr lang="zh-CN" altLang="en-US"/>
            </a:p>
          </p:txBody>
        </p:sp>
        <p:sp>
          <p:nvSpPr>
            <p:cNvPr id="81" name="Oval 25"/>
            <p:cNvSpPr>
              <a:spLocks noChangeArrowheads="1"/>
            </p:cNvSpPr>
            <p:nvPr/>
          </p:nvSpPr>
          <p:spPr bwMode="auto">
            <a:xfrm>
              <a:off x="3412" y="663"/>
              <a:ext cx="797" cy="398"/>
            </a:xfrm>
            <a:prstGeom prst="ellipse">
              <a:avLst/>
            </a:prstGeom>
            <a:solidFill>
              <a:srgbClr val="DDDDDD"/>
            </a:solidFill>
            <a:ln w="9525">
              <a:noFill/>
              <a:round/>
              <a:headEnd/>
              <a:tailEnd/>
            </a:ln>
            <a:effectLst/>
          </p:spPr>
          <p:txBody>
            <a:bodyPr/>
            <a:lstStyle/>
            <a:p>
              <a:endParaRPr lang="zh-CN" altLang="en-US"/>
            </a:p>
          </p:txBody>
        </p:sp>
        <p:sp>
          <p:nvSpPr>
            <p:cNvPr id="82" name="Oval 26"/>
            <p:cNvSpPr>
              <a:spLocks noChangeArrowheads="1"/>
            </p:cNvSpPr>
            <p:nvPr/>
          </p:nvSpPr>
          <p:spPr bwMode="auto">
            <a:xfrm>
              <a:off x="3335" y="753"/>
              <a:ext cx="797" cy="668"/>
            </a:xfrm>
            <a:prstGeom prst="ellipse">
              <a:avLst/>
            </a:prstGeom>
            <a:solidFill>
              <a:srgbClr val="DDDDDD"/>
            </a:solidFill>
            <a:ln w="9525">
              <a:noFill/>
              <a:round/>
              <a:headEnd/>
              <a:tailEnd/>
            </a:ln>
            <a:effectLst/>
          </p:spPr>
          <p:txBody>
            <a:bodyPr/>
            <a:lstStyle/>
            <a:p>
              <a:endParaRPr lang="zh-CN" altLang="en-US"/>
            </a:p>
          </p:txBody>
        </p:sp>
        <p:sp>
          <p:nvSpPr>
            <p:cNvPr id="83" name="Oval 27"/>
            <p:cNvSpPr>
              <a:spLocks noChangeArrowheads="1"/>
            </p:cNvSpPr>
            <p:nvPr/>
          </p:nvSpPr>
          <p:spPr bwMode="auto">
            <a:xfrm>
              <a:off x="2140" y="548"/>
              <a:ext cx="1640" cy="667"/>
            </a:xfrm>
            <a:prstGeom prst="ellipse">
              <a:avLst/>
            </a:prstGeom>
            <a:solidFill>
              <a:srgbClr val="DDDDDD"/>
            </a:solidFill>
            <a:ln w="9525">
              <a:noFill/>
              <a:round/>
              <a:headEnd/>
              <a:tailEnd/>
            </a:ln>
            <a:effectLst/>
          </p:spPr>
          <p:txBody>
            <a:bodyPr/>
            <a:lstStyle/>
            <a:p>
              <a:endParaRPr lang="zh-CN" altLang="en-US"/>
            </a:p>
          </p:txBody>
        </p:sp>
      </p:grpSp>
      <p:sp>
        <p:nvSpPr>
          <p:cNvPr id="84" name="Text Box 28"/>
          <p:cNvSpPr txBox="1">
            <a:spLocks noChangeArrowheads="1"/>
          </p:cNvSpPr>
          <p:nvPr/>
        </p:nvSpPr>
        <p:spPr bwMode="auto">
          <a:xfrm>
            <a:off x="3735411" y="1633524"/>
            <a:ext cx="1616075" cy="530225"/>
          </a:xfrm>
          <a:prstGeom prst="rect">
            <a:avLst/>
          </a:prstGeom>
          <a:solidFill>
            <a:schemeClr val="bg1"/>
          </a:solidFill>
          <a:ln w="9525">
            <a:solidFill>
              <a:srgbClr val="000000"/>
            </a:solidFill>
            <a:miter lim="800000"/>
            <a:headEnd/>
            <a:tailEnd/>
          </a:ln>
          <a:effectLst/>
        </p:spPr>
        <p:txBody>
          <a:bodyPr wrap="none">
            <a:spAutoFit/>
          </a:bodyPr>
          <a:lstStyle/>
          <a:p>
            <a:r>
              <a:rPr kumimoji="1" lang="zh-CN" altLang="en-US" sz="2800">
                <a:solidFill>
                  <a:schemeClr val="folHlink"/>
                </a:solidFill>
                <a:latin typeface="黑体" pitchFamily="2" charset="-122"/>
                <a:ea typeface="黑体" pitchFamily="2" charset="-122"/>
              </a:rPr>
              <a:t>网络边缘</a:t>
            </a:r>
          </a:p>
        </p:txBody>
      </p:sp>
      <p:sp>
        <p:nvSpPr>
          <p:cNvPr id="85" name="Text Box 29"/>
          <p:cNvSpPr txBox="1">
            <a:spLocks noChangeArrowheads="1"/>
          </p:cNvSpPr>
          <p:nvPr/>
        </p:nvSpPr>
        <p:spPr bwMode="auto">
          <a:xfrm>
            <a:off x="3841774" y="4570399"/>
            <a:ext cx="1614487" cy="530225"/>
          </a:xfrm>
          <a:prstGeom prst="rect">
            <a:avLst/>
          </a:prstGeom>
          <a:solidFill>
            <a:schemeClr val="bg1"/>
          </a:solidFill>
          <a:ln w="9525">
            <a:solidFill>
              <a:srgbClr val="000000"/>
            </a:solidFill>
            <a:miter lim="800000"/>
            <a:headEnd/>
            <a:tailEnd/>
          </a:ln>
          <a:effectLst/>
        </p:spPr>
        <p:txBody>
          <a:bodyPr wrap="none">
            <a:spAutoFit/>
          </a:bodyPr>
          <a:lstStyle/>
          <a:p>
            <a:r>
              <a:rPr kumimoji="1" lang="zh-CN" altLang="en-US" sz="2800" dirty="0">
                <a:solidFill>
                  <a:schemeClr val="folHlink"/>
                </a:solidFill>
                <a:latin typeface="黑体" pitchFamily="2" charset="-122"/>
                <a:ea typeface="黑体" pitchFamily="2" charset="-122"/>
              </a:rPr>
              <a:t>网络核心</a:t>
            </a:r>
          </a:p>
        </p:txBody>
      </p:sp>
      <p:graphicFrame>
        <p:nvGraphicFramePr>
          <p:cNvPr id="86" name="Object 30">
            <a:hlinkClick r:id="" action="ppaction://ole?verb=0"/>
          </p:cNvPr>
          <p:cNvGraphicFramePr>
            <a:graphicFrameLocks/>
          </p:cNvGraphicFramePr>
          <p:nvPr/>
        </p:nvGraphicFramePr>
        <p:xfrm>
          <a:off x="6818336" y="3668699"/>
          <a:ext cx="749300" cy="1049338"/>
        </p:xfrm>
        <a:graphic>
          <a:graphicData uri="http://schemas.openxmlformats.org/presentationml/2006/ole">
            <p:oleObj spid="_x0000_s151558" name="Microsoft ClipArt Gallery" r:id="rId5" imgW="2733480" imgH="3824280" progId="">
              <p:embed/>
            </p:oleObj>
          </a:graphicData>
        </a:graphic>
      </p:graphicFrame>
      <p:sp>
        <p:nvSpPr>
          <p:cNvPr id="90" name="Text Box 35"/>
          <p:cNvSpPr txBox="1">
            <a:spLocks noChangeArrowheads="1"/>
          </p:cNvSpPr>
          <p:nvPr/>
        </p:nvSpPr>
        <p:spPr bwMode="auto">
          <a:xfrm>
            <a:off x="1716111" y="2552687"/>
            <a:ext cx="420688" cy="519112"/>
          </a:xfrm>
          <a:prstGeom prst="rect">
            <a:avLst/>
          </a:prstGeom>
          <a:noFill/>
          <a:ln w="9525">
            <a:noFill/>
            <a:miter lim="800000"/>
            <a:headEnd/>
            <a:tailEnd/>
          </a:ln>
          <a:effectLst/>
        </p:spPr>
        <p:txBody>
          <a:bodyPr wrap="none">
            <a:spAutoFit/>
          </a:bodyPr>
          <a:lstStyle/>
          <a:p>
            <a:r>
              <a:rPr kumimoji="1" lang="en-US" altLang="zh-CN" sz="2800">
                <a:solidFill>
                  <a:schemeClr val="folHlink"/>
                </a:solidFill>
                <a:ea typeface="黑体" pitchFamily="2" charset="-122"/>
              </a:rPr>
              <a:t>A</a:t>
            </a:r>
          </a:p>
        </p:txBody>
      </p:sp>
      <p:sp>
        <p:nvSpPr>
          <p:cNvPr id="91" name="Text Box 36"/>
          <p:cNvSpPr txBox="1">
            <a:spLocks noChangeArrowheads="1"/>
          </p:cNvSpPr>
          <p:nvPr/>
        </p:nvSpPr>
        <p:spPr bwMode="auto">
          <a:xfrm>
            <a:off x="6923111" y="3213087"/>
            <a:ext cx="420688" cy="519112"/>
          </a:xfrm>
          <a:prstGeom prst="rect">
            <a:avLst/>
          </a:prstGeom>
          <a:noFill/>
          <a:ln w="9525">
            <a:noFill/>
            <a:miter lim="800000"/>
            <a:headEnd/>
            <a:tailEnd/>
          </a:ln>
          <a:effectLst/>
        </p:spPr>
        <p:txBody>
          <a:bodyPr wrap="none">
            <a:spAutoFit/>
          </a:bodyPr>
          <a:lstStyle/>
          <a:p>
            <a:r>
              <a:rPr kumimoji="1" lang="en-US" altLang="zh-CN" sz="2800">
                <a:solidFill>
                  <a:schemeClr val="folHlink"/>
                </a:solidFill>
                <a:ea typeface="黑体" pitchFamily="2" charset="-122"/>
              </a:rPr>
              <a:t>B</a:t>
            </a:r>
          </a:p>
        </p:txBody>
      </p:sp>
      <p:pic>
        <p:nvPicPr>
          <p:cNvPr id="92" name="Picture 37"/>
          <p:cNvPicPr>
            <a:picLocks noChangeArrowheads="1"/>
          </p:cNvPicPr>
          <p:nvPr/>
        </p:nvPicPr>
        <p:blipFill>
          <a:blip r:embed="rId4" cstate="print"/>
          <a:srcRect/>
          <a:stretch>
            <a:fillRect/>
          </a:stretch>
        </p:blipFill>
        <p:spPr bwMode="auto">
          <a:xfrm>
            <a:off x="1927249" y="4992674"/>
            <a:ext cx="644525" cy="690563"/>
          </a:xfrm>
          <a:prstGeom prst="rect">
            <a:avLst/>
          </a:prstGeom>
          <a:noFill/>
          <a:ln w="9525">
            <a:noFill/>
            <a:miter lim="800000"/>
            <a:headEnd/>
            <a:tailEnd/>
          </a:ln>
          <a:effectLst/>
        </p:spPr>
      </p:pic>
      <p:grpSp>
        <p:nvGrpSpPr>
          <p:cNvPr id="96" name="Group 45"/>
          <p:cNvGrpSpPr>
            <a:grpSpLocks/>
          </p:cNvGrpSpPr>
          <p:nvPr/>
        </p:nvGrpSpPr>
        <p:grpSpPr bwMode="auto">
          <a:xfrm>
            <a:off x="2035199" y="3265448"/>
            <a:ext cx="4678362" cy="831850"/>
            <a:chOff x="1091" y="1457"/>
            <a:chExt cx="2947" cy="524"/>
          </a:xfrm>
        </p:grpSpPr>
        <p:sp>
          <p:nvSpPr>
            <p:cNvPr id="97" name="Freeform 38"/>
            <p:cNvSpPr>
              <a:spLocks/>
            </p:cNvSpPr>
            <p:nvPr/>
          </p:nvSpPr>
          <p:spPr bwMode="auto">
            <a:xfrm rot="-10800000">
              <a:off x="1091" y="1457"/>
              <a:ext cx="2947" cy="416"/>
            </a:xfrm>
            <a:custGeom>
              <a:avLst/>
              <a:gdLst/>
              <a:ahLst/>
              <a:cxnLst>
                <a:cxn ang="0">
                  <a:pos x="0" y="0"/>
                </a:cxn>
                <a:cxn ang="0">
                  <a:pos x="2112" y="192"/>
                </a:cxn>
              </a:cxnLst>
              <a:rect l="0" t="0" r="r" b="b"/>
              <a:pathLst>
                <a:path w="2112" h="192">
                  <a:moveTo>
                    <a:pt x="0" y="0"/>
                  </a:moveTo>
                  <a:lnTo>
                    <a:pt x="2112" y="192"/>
                  </a:lnTo>
                </a:path>
              </a:pathLst>
            </a:custGeom>
            <a:noFill/>
            <a:ln w="57150" cap="flat" cmpd="sng">
              <a:solidFill>
                <a:schemeClr val="tx2">
                  <a:alpha val="56000"/>
                </a:schemeClr>
              </a:solidFill>
              <a:prstDash val="sysDot"/>
              <a:round/>
              <a:headEnd type="none" w="med" len="lg"/>
              <a:tailEnd type="triangle" w="med" len="med"/>
            </a:ln>
            <a:effectLst/>
          </p:spPr>
          <p:txBody>
            <a:bodyPr/>
            <a:lstStyle/>
            <a:p>
              <a:endParaRPr lang="zh-CN" altLang="en-US"/>
            </a:p>
          </p:txBody>
        </p:sp>
        <p:sp>
          <p:nvSpPr>
            <p:cNvPr id="98" name="Text Box 40"/>
            <p:cNvSpPr txBox="1">
              <a:spLocks noChangeArrowheads="1"/>
            </p:cNvSpPr>
            <p:nvPr/>
          </p:nvSpPr>
          <p:spPr bwMode="auto">
            <a:xfrm rot="499003">
              <a:off x="2365" y="1651"/>
              <a:ext cx="569" cy="330"/>
            </a:xfrm>
            <a:prstGeom prst="rect">
              <a:avLst/>
            </a:prstGeom>
            <a:noFill/>
            <a:ln w="9525">
              <a:noFill/>
              <a:miter lim="800000"/>
              <a:headEnd/>
              <a:tailEnd/>
            </a:ln>
            <a:effectLst/>
          </p:spPr>
          <p:txBody>
            <a:bodyPr wrap="none">
              <a:spAutoFit/>
            </a:bodyPr>
            <a:lstStyle/>
            <a:p>
              <a:r>
                <a:rPr kumimoji="1" lang="en-US" altLang="zh-CN" sz="2800" dirty="0" smtClean="0">
                  <a:solidFill>
                    <a:schemeClr val="folHlink"/>
                  </a:solidFill>
                  <a:latin typeface="黑体" pitchFamily="2" charset="-122"/>
                  <a:ea typeface="黑体" pitchFamily="2" charset="-122"/>
                </a:rPr>
                <a:t>C/S </a:t>
              </a:r>
              <a:endParaRPr kumimoji="1" lang="zh-CN" altLang="en-US" sz="2800" dirty="0">
                <a:solidFill>
                  <a:schemeClr val="folHlink"/>
                </a:solidFill>
                <a:latin typeface="黑体" pitchFamily="2" charset="-122"/>
                <a:ea typeface="黑体" pitchFamily="2" charset="-122"/>
              </a:endParaRPr>
            </a:p>
          </p:txBody>
        </p:sp>
      </p:grpSp>
      <p:sp>
        <p:nvSpPr>
          <p:cNvPr id="99" name="Text Box 41"/>
          <p:cNvSpPr txBox="1">
            <a:spLocks noChangeArrowheads="1"/>
          </p:cNvSpPr>
          <p:nvPr/>
        </p:nvSpPr>
        <p:spPr bwMode="auto">
          <a:xfrm>
            <a:off x="1397024" y="3657587"/>
            <a:ext cx="895350" cy="520700"/>
          </a:xfrm>
          <a:prstGeom prst="rect">
            <a:avLst/>
          </a:prstGeom>
          <a:noFill/>
          <a:ln w="9525">
            <a:noFill/>
            <a:miter lim="800000"/>
            <a:headEnd/>
            <a:tailEnd/>
          </a:ln>
          <a:effectLst/>
        </p:spPr>
        <p:txBody>
          <a:bodyPr wrap="none">
            <a:spAutoFit/>
          </a:bodyPr>
          <a:lstStyle/>
          <a:p>
            <a:r>
              <a:rPr kumimoji="1" lang="zh-CN" altLang="en-US" sz="2800">
                <a:solidFill>
                  <a:schemeClr val="folHlink"/>
                </a:solidFill>
                <a:latin typeface="黑体" pitchFamily="2" charset="-122"/>
                <a:ea typeface="黑体" pitchFamily="2" charset="-122"/>
              </a:rPr>
              <a:t>客户</a:t>
            </a:r>
          </a:p>
        </p:txBody>
      </p:sp>
      <p:sp>
        <p:nvSpPr>
          <p:cNvPr id="100" name="Text Box 42"/>
          <p:cNvSpPr txBox="1">
            <a:spLocks noChangeArrowheads="1"/>
          </p:cNvSpPr>
          <p:nvPr/>
        </p:nvSpPr>
        <p:spPr bwMode="auto">
          <a:xfrm>
            <a:off x="6605611" y="4654537"/>
            <a:ext cx="1250950" cy="519112"/>
          </a:xfrm>
          <a:prstGeom prst="rect">
            <a:avLst/>
          </a:prstGeom>
          <a:noFill/>
          <a:ln w="9525">
            <a:noFill/>
            <a:miter lim="800000"/>
            <a:headEnd/>
            <a:tailEnd/>
          </a:ln>
          <a:effectLst/>
        </p:spPr>
        <p:txBody>
          <a:bodyPr wrap="none">
            <a:spAutoFit/>
          </a:bodyPr>
          <a:lstStyle/>
          <a:p>
            <a:r>
              <a:rPr kumimoji="1" lang="zh-CN" altLang="en-US" sz="2800">
                <a:solidFill>
                  <a:schemeClr val="folHlink"/>
                </a:solidFill>
                <a:latin typeface="黑体" pitchFamily="2" charset="-122"/>
                <a:ea typeface="黑体" pitchFamily="2" charset="-122"/>
              </a:rPr>
              <a:t>服务器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500"/>
                                  </p:stCondLst>
                                  <p:childTnLst>
                                    <p:set>
                                      <p:cBhvr>
                                        <p:cTn id="6" dur="1" fill="hold">
                                          <p:stCondLst>
                                            <p:cond delay="0"/>
                                          </p:stCondLst>
                                        </p:cTn>
                                        <p:tgtEl>
                                          <p:spTgt spid="96"/>
                                        </p:tgtEl>
                                        <p:attrNameLst>
                                          <p:attrName>style.visibility</p:attrName>
                                        </p:attrNameLst>
                                      </p:cBhvr>
                                      <p:to>
                                        <p:strVal val="visible"/>
                                      </p:to>
                                    </p:set>
                                    <p:animEffect transition="in" filter="wipe(right)">
                                      <p:cBhvr>
                                        <p:cTn id="7" dur="2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当视频的量非常多的时候，单一的服务器就无法完成任务了。</a:t>
            </a:r>
            <a:endParaRPr lang="en-US" dirty="0"/>
          </a:p>
        </p:txBody>
      </p:sp>
      <p:sp>
        <p:nvSpPr>
          <p:cNvPr id="18" name="Cloud 17"/>
          <p:cNvSpPr/>
          <p:nvPr/>
        </p:nvSpPr>
        <p:spPr>
          <a:xfrm>
            <a:off x="4857752" y="3214686"/>
            <a:ext cx="2357454" cy="178595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3606" name="Object 6">
            <a:hlinkClick r:id="" action="ppaction://ole?verb=0"/>
          </p:cNvPr>
          <p:cNvGraphicFramePr>
            <a:graphicFrameLocks/>
          </p:cNvGraphicFramePr>
          <p:nvPr/>
        </p:nvGraphicFramePr>
        <p:xfrm>
          <a:off x="4355406" y="3573463"/>
          <a:ext cx="654050" cy="857250"/>
        </p:xfrm>
        <a:graphic>
          <a:graphicData uri="http://schemas.openxmlformats.org/presentationml/2006/ole">
            <p:oleObj spid="_x0000_s153606" name="Microsoft ClipArt Gallery" r:id="rId4" imgW="2733480" imgH="3824280" progId="">
              <p:embed/>
            </p:oleObj>
          </a:graphicData>
        </a:graphic>
      </p:graphicFrame>
      <p:graphicFrame>
        <p:nvGraphicFramePr>
          <p:cNvPr id="153607" name="Object 7">
            <a:hlinkClick r:id="" action="ppaction://ole?verb=0"/>
          </p:cNvPr>
          <p:cNvGraphicFramePr>
            <a:graphicFrameLocks/>
          </p:cNvGraphicFramePr>
          <p:nvPr/>
        </p:nvGraphicFramePr>
        <p:xfrm>
          <a:off x="5652393" y="2349500"/>
          <a:ext cx="654050" cy="857250"/>
        </p:xfrm>
        <a:graphic>
          <a:graphicData uri="http://schemas.openxmlformats.org/presentationml/2006/ole">
            <p:oleObj spid="_x0000_s153607" name="Microsoft ClipArt Gallery" r:id="rId5" imgW="2733480" imgH="3824280" progId="">
              <p:embed/>
            </p:oleObj>
          </a:graphicData>
        </a:graphic>
      </p:graphicFrame>
      <p:graphicFrame>
        <p:nvGraphicFramePr>
          <p:cNvPr id="153608" name="Object 8">
            <a:hlinkClick r:id="" action="ppaction://ole?verb=0"/>
          </p:cNvPr>
          <p:cNvGraphicFramePr>
            <a:graphicFrameLocks/>
          </p:cNvGraphicFramePr>
          <p:nvPr/>
        </p:nvGraphicFramePr>
        <p:xfrm>
          <a:off x="6731893" y="3357563"/>
          <a:ext cx="654050" cy="857250"/>
        </p:xfrm>
        <a:graphic>
          <a:graphicData uri="http://schemas.openxmlformats.org/presentationml/2006/ole">
            <p:oleObj spid="_x0000_s153608" name="Microsoft ClipArt Gallery" r:id="rId6" imgW="2733480" imgH="3824280" progId="">
              <p:embed/>
            </p:oleObj>
          </a:graphicData>
        </a:graphic>
      </p:graphicFrame>
      <p:graphicFrame>
        <p:nvGraphicFramePr>
          <p:cNvPr id="153609" name="Object 9">
            <a:hlinkClick r:id="" action="ppaction://ole?verb=0"/>
          </p:cNvPr>
          <p:cNvGraphicFramePr>
            <a:graphicFrameLocks/>
          </p:cNvGraphicFramePr>
          <p:nvPr/>
        </p:nvGraphicFramePr>
        <p:xfrm>
          <a:off x="5652393" y="4581525"/>
          <a:ext cx="654050" cy="857250"/>
        </p:xfrm>
        <a:graphic>
          <a:graphicData uri="http://schemas.openxmlformats.org/presentationml/2006/ole">
            <p:oleObj spid="_x0000_s153609" name="Microsoft ClipArt Gallery" r:id="rId7" imgW="2733480" imgH="3824280" progId="">
              <p:embed/>
            </p:oleObj>
          </a:graphicData>
        </a:graphic>
      </p:graphicFrame>
      <p:cxnSp>
        <p:nvCxnSpPr>
          <p:cNvPr id="27" name="Straight Connector 26"/>
          <p:cNvCxnSpPr/>
          <p:nvPr/>
        </p:nvCxnSpPr>
        <p:spPr>
          <a:xfrm flipV="1">
            <a:off x="6228184" y="4077072"/>
            <a:ext cx="936104" cy="936104"/>
          </a:xfrm>
          <a:prstGeom prst="line">
            <a:avLst/>
          </a:prstGeom>
        </p:spPr>
        <p:style>
          <a:lnRef idx="1">
            <a:schemeClr val="accent2"/>
          </a:lnRef>
          <a:fillRef idx="0">
            <a:schemeClr val="accent2"/>
          </a:fillRef>
          <a:effectRef idx="0">
            <a:schemeClr val="accent2"/>
          </a:effectRef>
          <a:fontRef idx="minor">
            <a:schemeClr val="tx1"/>
          </a:fontRef>
        </p:style>
      </p:cxnSp>
      <p:cxnSp>
        <p:nvCxnSpPr>
          <p:cNvPr id="28" name="Straight Connector 27"/>
          <p:cNvCxnSpPr/>
          <p:nvPr/>
        </p:nvCxnSpPr>
        <p:spPr>
          <a:xfrm>
            <a:off x="6300192" y="2996952"/>
            <a:ext cx="576064" cy="432048"/>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p:cNvCxnSpPr/>
          <p:nvPr/>
        </p:nvCxnSpPr>
        <p:spPr>
          <a:xfrm flipH="1">
            <a:off x="4716016" y="2852936"/>
            <a:ext cx="936104" cy="720080"/>
          </a:xfrm>
          <a:prstGeom prst="line">
            <a:avLst/>
          </a:prstGeom>
        </p:spPr>
        <p:style>
          <a:lnRef idx="1">
            <a:schemeClr val="accent2"/>
          </a:lnRef>
          <a:fillRef idx="0">
            <a:schemeClr val="accent2"/>
          </a:fillRef>
          <a:effectRef idx="0">
            <a:schemeClr val="accent2"/>
          </a:effectRef>
          <a:fontRef idx="minor">
            <a:schemeClr val="tx1"/>
          </a:fontRef>
        </p:style>
      </p:cxnSp>
      <p:cxnSp>
        <p:nvCxnSpPr>
          <p:cNvPr id="33" name="Straight Connector 32"/>
          <p:cNvCxnSpPr/>
          <p:nvPr/>
        </p:nvCxnSpPr>
        <p:spPr>
          <a:xfrm flipH="1" flipV="1">
            <a:off x="4788024" y="4293096"/>
            <a:ext cx="936104" cy="720080"/>
          </a:xfrm>
          <a:prstGeom prst="line">
            <a:avLst/>
          </a:prstGeom>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a:xfrm>
            <a:off x="4857752" y="2786058"/>
            <a:ext cx="864096" cy="461665"/>
          </a:xfrm>
          <a:prstGeom prst="rect">
            <a:avLst/>
          </a:prstGeom>
          <a:noFill/>
        </p:spPr>
        <p:txBody>
          <a:bodyPr wrap="square" rtlCol="0">
            <a:spAutoFit/>
          </a:bodyPr>
          <a:lstStyle/>
          <a:p>
            <a:pPr algn="ctr"/>
            <a:r>
              <a:rPr lang="en-US" dirty="0" smtClean="0"/>
              <a:t>P2P</a:t>
            </a:r>
            <a:endParaRPr lang="en-US" dirty="0"/>
          </a:p>
        </p:txBody>
      </p:sp>
      <p:sp>
        <p:nvSpPr>
          <p:cNvPr id="40" name="TextBox 39"/>
          <p:cNvSpPr txBox="1"/>
          <p:nvPr/>
        </p:nvSpPr>
        <p:spPr>
          <a:xfrm>
            <a:off x="6215074" y="2786058"/>
            <a:ext cx="864096" cy="461665"/>
          </a:xfrm>
          <a:prstGeom prst="rect">
            <a:avLst/>
          </a:prstGeom>
          <a:noFill/>
        </p:spPr>
        <p:txBody>
          <a:bodyPr wrap="square" rtlCol="0">
            <a:spAutoFit/>
          </a:bodyPr>
          <a:lstStyle/>
          <a:p>
            <a:pPr algn="ctr"/>
            <a:r>
              <a:rPr lang="en-US" dirty="0" smtClean="0"/>
              <a:t>P2P</a:t>
            </a:r>
            <a:endParaRPr lang="en-US" dirty="0"/>
          </a:p>
        </p:txBody>
      </p:sp>
      <p:sp>
        <p:nvSpPr>
          <p:cNvPr id="41" name="TextBox 40"/>
          <p:cNvSpPr txBox="1"/>
          <p:nvPr/>
        </p:nvSpPr>
        <p:spPr>
          <a:xfrm>
            <a:off x="6357950" y="4357694"/>
            <a:ext cx="864096" cy="461665"/>
          </a:xfrm>
          <a:prstGeom prst="rect">
            <a:avLst/>
          </a:prstGeom>
          <a:noFill/>
        </p:spPr>
        <p:txBody>
          <a:bodyPr wrap="square" rtlCol="0">
            <a:spAutoFit/>
          </a:bodyPr>
          <a:lstStyle/>
          <a:p>
            <a:pPr algn="ctr"/>
            <a:r>
              <a:rPr lang="en-US" dirty="0" smtClean="0"/>
              <a:t>P2P</a:t>
            </a:r>
            <a:endParaRPr lang="en-US" dirty="0"/>
          </a:p>
        </p:txBody>
      </p:sp>
      <p:sp>
        <p:nvSpPr>
          <p:cNvPr id="42" name="TextBox 41"/>
          <p:cNvSpPr txBox="1"/>
          <p:nvPr/>
        </p:nvSpPr>
        <p:spPr>
          <a:xfrm>
            <a:off x="4857752" y="4429132"/>
            <a:ext cx="864096" cy="461665"/>
          </a:xfrm>
          <a:prstGeom prst="rect">
            <a:avLst/>
          </a:prstGeom>
          <a:noFill/>
        </p:spPr>
        <p:txBody>
          <a:bodyPr wrap="square" rtlCol="0">
            <a:spAutoFit/>
          </a:bodyPr>
          <a:lstStyle/>
          <a:p>
            <a:pPr algn="ctr"/>
            <a:r>
              <a:rPr lang="en-US" dirty="0" smtClean="0"/>
              <a:t>P2P</a:t>
            </a:r>
            <a:endParaRPr lang="en-US" dirty="0"/>
          </a:p>
        </p:txBody>
      </p:sp>
      <p:sp>
        <p:nvSpPr>
          <p:cNvPr id="44" name="Rectangle 43"/>
          <p:cNvSpPr/>
          <p:nvPr/>
        </p:nvSpPr>
        <p:spPr>
          <a:xfrm>
            <a:off x="6084168" y="1988840"/>
            <a:ext cx="1512168" cy="50405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Middleware</a:t>
            </a:r>
            <a:endParaRPr lang="en-US" dirty="0"/>
          </a:p>
        </p:txBody>
      </p:sp>
      <p:sp>
        <p:nvSpPr>
          <p:cNvPr id="45" name="Rectangle 44"/>
          <p:cNvSpPr/>
          <p:nvPr/>
        </p:nvSpPr>
        <p:spPr>
          <a:xfrm>
            <a:off x="4429124" y="3214686"/>
            <a:ext cx="1512168" cy="50405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Middleware</a:t>
            </a:r>
            <a:endParaRPr lang="en-US" dirty="0"/>
          </a:p>
        </p:txBody>
      </p:sp>
      <p:sp>
        <p:nvSpPr>
          <p:cNvPr id="46" name="Rectangle 45"/>
          <p:cNvSpPr/>
          <p:nvPr/>
        </p:nvSpPr>
        <p:spPr>
          <a:xfrm>
            <a:off x="7164288" y="3501008"/>
            <a:ext cx="1512168" cy="50405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Middleware</a:t>
            </a:r>
            <a:endParaRPr lang="en-US" dirty="0"/>
          </a:p>
        </p:txBody>
      </p:sp>
      <p:sp>
        <p:nvSpPr>
          <p:cNvPr id="47" name="Rectangle 46"/>
          <p:cNvSpPr/>
          <p:nvPr/>
        </p:nvSpPr>
        <p:spPr>
          <a:xfrm>
            <a:off x="6084168" y="5013176"/>
            <a:ext cx="1512168" cy="504056"/>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Middleware</a:t>
            </a:r>
            <a:endParaRPr lang="en-US" dirty="0"/>
          </a:p>
        </p:txBody>
      </p:sp>
      <p:sp>
        <p:nvSpPr>
          <p:cNvPr id="48" name="TextBox 47"/>
          <p:cNvSpPr txBox="1"/>
          <p:nvPr/>
        </p:nvSpPr>
        <p:spPr>
          <a:xfrm>
            <a:off x="4716016" y="5733256"/>
            <a:ext cx="3168352" cy="461665"/>
          </a:xfrm>
          <a:prstGeom prst="rect">
            <a:avLst/>
          </a:prstGeom>
          <a:noFill/>
        </p:spPr>
        <p:txBody>
          <a:bodyPr wrap="square" rtlCol="0">
            <a:spAutoFit/>
          </a:bodyPr>
          <a:lstStyle/>
          <a:p>
            <a:r>
              <a:rPr lang="en-US" dirty="0" smtClean="0"/>
              <a:t>The Distributed System</a:t>
            </a:r>
            <a:endParaRPr lang="en-US" dirty="0"/>
          </a:p>
        </p:txBody>
      </p:sp>
      <p:grpSp>
        <p:nvGrpSpPr>
          <p:cNvPr id="30" name="Group 18"/>
          <p:cNvGrpSpPr>
            <a:grpSpLocks/>
          </p:cNvGrpSpPr>
          <p:nvPr/>
        </p:nvGrpSpPr>
        <p:grpSpPr bwMode="auto">
          <a:xfrm>
            <a:off x="1215122" y="2500306"/>
            <a:ext cx="3285440" cy="3071834"/>
            <a:chOff x="1680" y="240"/>
            <a:chExt cx="2529" cy="1270"/>
          </a:xfrm>
        </p:grpSpPr>
        <p:sp>
          <p:nvSpPr>
            <p:cNvPr id="31" name="Oval 19"/>
            <p:cNvSpPr>
              <a:spLocks noChangeArrowheads="1"/>
            </p:cNvSpPr>
            <p:nvPr/>
          </p:nvSpPr>
          <p:spPr bwMode="auto">
            <a:xfrm>
              <a:off x="2554" y="240"/>
              <a:ext cx="1088" cy="513"/>
            </a:xfrm>
            <a:prstGeom prst="ellipse">
              <a:avLst/>
            </a:prstGeom>
            <a:solidFill>
              <a:srgbClr val="DDDDDD"/>
            </a:solidFill>
            <a:ln w="9525">
              <a:noFill/>
              <a:round/>
              <a:headEnd/>
              <a:tailEnd/>
            </a:ln>
            <a:effectLst/>
          </p:spPr>
          <p:txBody>
            <a:bodyPr/>
            <a:lstStyle/>
            <a:p>
              <a:endParaRPr lang="zh-CN" altLang="en-US"/>
            </a:p>
          </p:txBody>
        </p:sp>
        <p:sp>
          <p:nvSpPr>
            <p:cNvPr id="34" name="Oval 20"/>
            <p:cNvSpPr>
              <a:spLocks noChangeArrowheads="1"/>
            </p:cNvSpPr>
            <p:nvPr/>
          </p:nvSpPr>
          <p:spPr bwMode="auto">
            <a:xfrm>
              <a:off x="1941" y="381"/>
              <a:ext cx="827" cy="513"/>
            </a:xfrm>
            <a:prstGeom prst="ellipse">
              <a:avLst/>
            </a:prstGeom>
            <a:solidFill>
              <a:srgbClr val="DDDDDD"/>
            </a:solidFill>
            <a:ln w="9525">
              <a:noFill/>
              <a:round/>
              <a:headEnd/>
              <a:tailEnd/>
            </a:ln>
            <a:effectLst/>
          </p:spPr>
          <p:txBody>
            <a:bodyPr/>
            <a:lstStyle/>
            <a:p>
              <a:endParaRPr lang="zh-CN" altLang="en-US"/>
            </a:p>
          </p:txBody>
        </p:sp>
        <p:sp>
          <p:nvSpPr>
            <p:cNvPr id="35" name="Oval 21"/>
            <p:cNvSpPr>
              <a:spLocks noChangeArrowheads="1"/>
            </p:cNvSpPr>
            <p:nvPr/>
          </p:nvSpPr>
          <p:spPr bwMode="auto">
            <a:xfrm>
              <a:off x="1680" y="702"/>
              <a:ext cx="552" cy="411"/>
            </a:xfrm>
            <a:prstGeom prst="ellipse">
              <a:avLst/>
            </a:prstGeom>
            <a:solidFill>
              <a:srgbClr val="DDDDDD"/>
            </a:solidFill>
            <a:ln w="9525">
              <a:noFill/>
              <a:round/>
              <a:headEnd/>
              <a:tailEnd/>
            </a:ln>
            <a:effectLst/>
          </p:spPr>
          <p:txBody>
            <a:bodyPr/>
            <a:lstStyle/>
            <a:p>
              <a:endParaRPr lang="zh-CN" altLang="en-US"/>
            </a:p>
          </p:txBody>
        </p:sp>
        <p:sp>
          <p:nvSpPr>
            <p:cNvPr id="36" name="Oval 22"/>
            <p:cNvSpPr>
              <a:spLocks noChangeArrowheads="1"/>
            </p:cNvSpPr>
            <p:nvPr/>
          </p:nvSpPr>
          <p:spPr bwMode="auto">
            <a:xfrm>
              <a:off x="1849" y="894"/>
              <a:ext cx="842" cy="450"/>
            </a:xfrm>
            <a:prstGeom prst="ellipse">
              <a:avLst/>
            </a:prstGeom>
            <a:solidFill>
              <a:srgbClr val="DDDDDD"/>
            </a:solidFill>
            <a:ln w="9525">
              <a:noFill/>
              <a:round/>
              <a:headEnd/>
              <a:tailEnd/>
            </a:ln>
            <a:effectLst/>
          </p:spPr>
          <p:txBody>
            <a:bodyPr/>
            <a:lstStyle/>
            <a:p>
              <a:endParaRPr lang="zh-CN" altLang="en-US"/>
            </a:p>
          </p:txBody>
        </p:sp>
        <p:sp>
          <p:nvSpPr>
            <p:cNvPr id="37" name="Oval 23"/>
            <p:cNvSpPr>
              <a:spLocks noChangeArrowheads="1"/>
            </p:cNvSpPr>
            <p:nvPr/>
          </p:nvSpPr>
          <p:spPr bwMode="auto">
            <a:xfrm>
              <a:off x="2462" y="971"/>
              <a:ext cx="1272" cy="539"/>
            </a:xfrm>
            <a:prstGeom prst="ellipse">
              <a:avLst/>
            </a:prstGeom>
            <a:solidFill>
              <a:srgbClr val="DDDDDD"/>
            </a:solidFill>
            <a:ln w="9525">
              <a:noFill/>
              <a:round/>
              <a:headEnd/>
              <a:tailEnd/>
            </a:ln>
            <a:effectLst/>
          </p:spPr>
          <p:txBody>
            <a:bodyPr/>
            <a:lstStyle/>
            <a:p>
              <a:endParaRPr lang="zh-CN" altLang="en-US"/>
            </a:p>
          </p:txBody>
        </p:sp>
        <p:sp>
          <p:nvSpPr>
            <p:cNvPr id="38" name="Oval 24"/>
            <p:cNvSpPr>
              <a:spLocks noChangeArrowheads="1"/>
            </p:cNvSpPr>
            <p:nvPr/>
          </p:nvSpPr>
          <p:spPr bwMode="auto">
            <a:xfrm>
              <a:off x="3289" y="394"/>
              <a:ext cx="797" cy="398"/>
            </a:xfrm>
            <a:prstGeom prst="ellipse">
              <a:avLst/>
            </a:prstGeom>
            <a:solidFill>
              <a:srgbClr val="DDDDDD"/>
            </a:solidFill>
            <a:ln w="9525">
              <a:noFill/>
              <a:round/>
              <a:headEnd/>
              <a:tailEnd/>
            </a:ln>
            <a:effectLst/>
          </p:spPr>
          <p:txBody>
            <a:bodyPr/>
            <a:lstStyle/>
            <a:p>
              <a:endParaRPr lang="zh-CN" altLang="en-US"/>
            </a:p>
          </p:txBody>
        </p:sp>
        <p:sp>
          <p:nvSpPr>
            <p:cNvPr id="43" name="Oval 25"/>
            <p:cNvSpPr>
              <a:spLocks noChangeArrowheads="1"/>
            </p:cNvSpPr>
            <p:nvPr/>
          </p:nvSpPr>
          <p:spPr bwMode="auto">
            <a:xfrm>
              <a:off x="3412" y="663"/>
              <a:ext cx="797" cy="398"/>
            </a:xfrm>
            <a:prstGeom prst="ellipse">
              <a:avLst/>
            </a:prstGeom>
            <a:solidFill>
              <a:srgbClr val="DDDDDD"/>
            </a:solidFill>
            <a:ln w="9525">
              <a:noFill/>
              <a:round/>
              <a:headEnd/>
              <a:tailEnd/>
            </a:ln>
            <a:effectLst/>
          </p:spPr>
          <p:txBody>
            <a:bodyPr/>
            <a:lstStyle/>
            <a:p>
              <a:endParaRPr lang="zh-CN" altLang="en-US"/>
            </a:p>
          </p:txBody>
        </p:sp>
        <p:sp>
          <p:nvSpPr>
            <p:cNvPr id="49" name="Oval 26"/>
            <p:cNvSpPr>
              <a:spLocks noChangeArrowheads="1"/>
            </p:cNvSpPr>
            <p:nvPr/>
          </p:nvSpPr>
          <p:spPr bwMode="auto">
            <a:xfrm>
              <a:off x="3335" y="753"/>
              <a:ext cx="797" cy="668"/>
            </a:xfrm>
            <a:prstGeom prst="ellipse">
              <a:avLst/>
            </a:prstGeom>
            <a:solidFill>
              <a:srgbClr val="DDDDDD"/>
            </a:solidFill>
            <a:ln w="9525">
              <a:noFill/>
              <a:round/>
              <a:headEnd/>
              <a:tailEnd/>
            </a:ln>
            <a:effectLst/>
          </p:spPr>
          <p:txBody>
            <a:bodyPr/>
            <a:lstStyle/>
            <a:p>
              <a:endParaRPr lang="zh-CN" altLang="en-US"/>
            </a:p>
          </p:txBody>
        </p:sp>
        <p:sp>
          <p:nvSpPr>
            <p:cNvPr id="50" name="Oval 27"/>
            <p:cNvSpPr>
              <a:spLocks noChangeArrowheads="1"/>
            </p:cNvSpPr>
            <p:nvPr/>
          </p:nvSpPr>
          <p:spPr bwMode="auto">
            <a:xfrm>
              <a:off x="2140" y="548"/>
              <a:ext cx="1640" cy="667"/>
            </a:xfrm>
            <a:prstGeom prst="ellipse">
              <a:avLst/>
            </a:prstGeom>
            <a:solidFill>
              <a:srgbClr val="DDDDDD"/>
            </a:solidFill>
            <a:ln w="9525">
              <a:noFill/>
              <a:round/>
              <a:headEnd/>
              <a:tailEnd/>
            </a:ln>
            <a:effectLst/>
          </p:spPr>
          <p:txBody>
            <a:bodyPr/>
            <a:lstStyle/>
            <a:p>
              <a:endParaRPr lang="zh-CN" altLang="en-US"/>
            </a:p>
          </p:txBody>
        </p:sp>
      </p:grpSp>
      <p:pic>
        <p:nvPicPr>
          <p:cNvPr id="51" name="Picture 16"/>
          <p:cNvPicPr>
            <a:picLocks noChangeArrowheads="1"/>
          </p:cNvPicPr>
          <p:nvPr/>
        </p:nvPicPr>
        <p:blipFill>
          <a:blip r:embed="rId8" cstate="print"/>
          <a:srcRect/>
          <a:stretch>
            <a:fillRect/>
          </a:stretch>
        </p:blipFill>
        <p:spPr bwMode="auto">
          <a:xfrm>
            <a:off x="714348" y="2714620"/>
            <a:ext cx="561975" cy="566738"/>
          </a:xfrm>
          <a:prstGeom prst="rect">
            <a:avLst/>
          </a:prstGeom>
          <a:noFill/>
          <a:ln w="9525">
            <a:noFill/>
            <a:miter lim="800000"/>
            <a:headEnd/>
            <a:tailEnd/>
          </a:ln>
          <a:effectLst/>
        </p:spPr>
      </p:pic>
      <p:pic>
        <p:nvPicPr>
          <p:cNvPr id="53" name="Picture 16"/>
          <p:cNvPicPr>
            <a:picLocks noChangeArrowheads="1"/>
          </p:cNvPicPr>
          <p:nvPr/>
        </p:nvPicPr>
        <p:blipFill>
          <a:blip r:embed="rId8" cstate="print"/>
          <a:srcRect/>
          <a:stretch>
            <a:fillRect/>
          </a:stretch>
        </p:blipFill>
        <p:spPr bwMode="auto">
          <a:xfrm>
            <a:off x="723877" y="5362592"/>
            <a:ext cx="561975" cy="566738"/>
          </a:xfrm>
          <a:prstGeom prst="rect">
            <a:avLst/>
          </a:prstGeom>
          <a:noFill/>
          <a:ln w="9525">
            <a:noFill/>
            <a:miter lim="800000"/>
            <a:headEnd/>
            <a:tailEnd/>
          </a:ln>
          <a:effectLst/>
        </p:spPr>
      </p:pic>
      <p:cxnSp>
        <p:nvCxnSpPr>
          <p:cNvPr id="54" name="Straight Arrow Connector 11"/>
          <p:cNvCxnSpPr>
            <a:stCxn id="51" idx="2"/>
          </p:cNvCxnSpPr>
          <p:nvPr/>
        </p:nvCxnSpPr>
        <p:spPr>
          <a:xfrm rot="16200000" flipH="1">
            <a:off x="2245500" y="2031194"/>
            <a:ext cx="862022" cy="3362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16"/>
          <p:cNvCxnSpPr>
            <a:stCxn id="53" idx="3"/>
          </p:cNvCxnSpPr>
          <p:nvPr/>
        </p:nvCxnSpPr>
        <p:spPr>
          <a:xfrm flipV="1">
            <a:off x="1285852" y="4143380"/>
            <a:ext cx="3143272" cy="1502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214546" y="3214686"/>
            <a:ext cx="720080" cy="461665"/>
          </a:xfrm>
          <a:prstGeom prst="rect">
            <a:avLst/>
          </a:prstGeom>
          <a:noFill/>
        </p:spPr>
        <p:txBody>
          <a:bodyPr wrap="square" rtlCol="0">
            <a:spAutoFit/>
          </a:bodyPr>
          <a:lstStyle/>
          <a:p>
            <a:pPr algn="ctr"/>
            <a:r>
              <a:rPr lang="en-US" dirty="0" smtClean="0"/>
              <a:t>C/S</a:t>
            </a:r>
            <a:endParaRPr lang="en-US" dirty="0"/>
          </a:p>
        </p:txBody>
      </p:sp>
      <p:sp>
        <p:nvSpPr>
          <p:cNvPr id="58" name="TextBox 57"/>
          <p:cNvSpPr txBox="1"/>
          <p:nvPr/>
        </p:nvSpPr>
        <p:spPr>
          <a:xfrm>
            <a:off x="2643174" y="4857760"/>
            <a:ext cx="720080" cy="461665"/>
          </a:xfrm>
          <a:prstGeom prst="rect">
            <a:avLst/>
          </a:prstGeom>
          <a:noFill/>
        </p:spPr>
        <p:txBody>
          <a:bodyPr wrap="square" rtlCol="0">
            <a:spAutoFit/>
          </a:bodyPr>
          <a:lstStyle/>
          <a:p>
            <a:pPr algn="ctr"/>
            <a:r>
              <a:rPr lang="en-US" dirty="0" smtClean="0"/>
              <a:t>C/S</a:t>
            </a:r>
            <a:endParaRPr lang="en-US" dirty="0"/>
          </a:p>
        </p:txBody>
      </p:sp>
      <p:sp>
        <p:nvSpPr>
          <p:cNvPr id="63" name="Text Box 29"/>
          <p:cNvSpPr txBox="1">
            <a:spLocks noChangeArrowheads="1"/>
          </p:cNvSpPr>
          <p:nvPr/>
        </p:nvSpPr>
        <p:spPr bwMode="auto">
          <a:xfrm>
            <a:off x="2071670" y="3857628"/>
            <a:ext cx="1210588" cy="707886"/>
          </a:xfrm>
          <a:prstGeom prst="rect">
            <a:avLst/>
          </a:prstGeom>
          <a:solidFill>
            <a:schemeClr val="bg1"/>
          </a:solidFill>
          <a:ln w="9525">
            <a:solidFill>
              <a:srgbClr val="000000"/>
            </a:solidFill>
            <a:miter lim="800000"/>
            <a:headEnd/>
            <a:tailEnd/>
          </a:ln>
          <a:effectLst/>
        </p:spPr>
        <p:txBody>
          <a:bodyPr wrap="none">
            <a:spAutoFit/>
          </a:bodyPr>
          <a:lstStyle/>
          <a:p>
            <a:r>
              <a:rPr kumimoji="1" lang="zh-CN" altLang="en-US" sz="2000" dirty="0" smtClean="0">
                <a:solidFill>
                  <a:schemeClr val="folHlink"/>
                </a:solidFill>
                <a:latin typeface="黑体" pitchFamily="2" charset="-122"/>
                <a:ea typeface="黑体" pitchFamily="2" charset="-122"/>
              </a:rPr>
              <a:t>互联网中</a:t>
            </a:r>
            <a:endParaRPr kumimoji="1" lang="en-US" altLang="zh-CN" sz="2000" dirty="0" smtClean="0">
              <a:solidFill>
                <a:schemeClr val="folHlink"/>
              </a:solidFill>
              <a:latin typeface="黑体" pitchFamily="2" charset="-122"/>
              <a:ea typeface="黑体" pitchFamily="2" charset="-122"/>
            </a:endParaRPr>
          </a:p>
          <a:p>
            <a:r>
              <a:rPr kumimoji="1" lang="zh-CN" altLang="en-US" sz="2000" dirty="0" smtClean="0">
                <a:solidFill>
                  <a:schemeClr val="folHlink"/>
                </a:solidFill>
                <a:latin typeface="黑体" pitchFamily="2" charset="-122"/>
                <a:ea typeface="黑体" pitchFamily="2" charset="-122"/>
              </a:rPr>
              <a:t>网络</a:t>
            </a:r>
            <a:r>
              <a:rPr kumimoji="1" lang="zh-CN" altLang="en-US" sz="2000" dirty="0">
                <a:solidFill>
                  <a:schemeClr val="folHlink"/>
                </a:solidFill>
                <a:latin typeface="黑体" pitchFamily="2" charset="-122"/>
                <a:ea typeface="黑体" pitchFamily="2" charset="-122"/>
              </a:rPr>
              <a:t>核心</a:t>
            </a:r>
          </a:p>
        </p:txBody>
      </p:sp>
      <p:sp>
        <p:nvSpPr>
          <p:cNvPr id="73" name="Text Box 29"/>
          <p:cNvSpPr txBox="1">
            <a:spLocks noChangeArrowheads="1"/>
          </p:cNvSpPr>
          <p:nvPr/>
        </p:nvSpPr>
        <p:spPr bwMode="auto">
          <a:xfrm>
            <a:off x="5429256" y="3643314"/>
            <a:ext cx="1210588" cy="707886"/>
          </a:xfrm>
          <a:prstGeom prst="rect">
            <a:avLst/>
          </a:prstGeom>
          <a:solidFill>
            <a:schemeClr val="bg1"/>
          </a:solidFill>
          <a:ln w="9525">
            <a:solidFill>
              <a:srgbClr val="000000"/>
            </a:solidFill>
            <a:miter lim="800000"/>
            <a:headEnd/>
            <a:tailEnd/>
          </a:ln>
          <a:effectLst/>
        </p:spPr>
        <p:txBody>
          <a:bodyPr wrap="none">
            <a:spAutoFit/>
          </a:bodyPr>
          <a:lstStyle/>
          <a:p>
            <a:pPr algn="ctr"/>
            <a:r>
              <a:rPr kumimoji="1" lang="zh-CN" altLang="en-US" sz="2000" dirty="0" smtClean="0">
                <a:solidFill>
                  <a:schemeClr val="folHlink"/>
                </a:solidFill>
                <a:latin typeface="黑体" pitchFamily="2" charset="-122"/>
                <a:ea typeface="黑体" pitchFamily="2" charset="-122"/>
              </a:rPr>
              <a:t>子网中</a:t>
            </a:r>
            <a:endParaRPr kumimoji="1" lang="en-US" altLang="zh-CN" sz="2000" dirty="0" smtClean="0">
              <a:solidFill>
                <a:schemeClr val="folHlink"/>
              </a:solidFill>
              <a:latin typeface="黑体" pitchFamily="2" charset="-122"/>
              <a:ea typeface="黑体" pitchFamily="2" charset="-122"/>
            </a:endParaRPr>
          </a:p>
          <a:p>
            <a:pPr algn="ctr"/>
            <a:r>
              <a:rPr kumimoji="1" lang="zh-CN" altLang="en-US" sz="2000" dirty="0" smtClean="0">
                <a:solidFill>
                  <a:schemeClr val="folHlink"/>
                </a:solidFill>
                <a:latin typeface="黑体" pitchFamily="2" charset="-122"/>
                <a:ea typeface="黑体" pitchFamily="2" charset="-122"/>
              </a:rPr>
              <a:t>网络</a:t>
            </a:r>
            <a:r>
              <a:rPr kumimoji="1" lang="zh-CN" altLang="en-US" sz="2000" dirty="0">
                <a:solidFill>
                  <a:schemeClr val="folHlink"/>
                </a:solidFill>
                <a:latin typeface="黑体" pitchFamily="2" charset="-122"/>
                <a:ea typeface="黑体" pitchFamily="2" charset="-122"/>
              </a:rPr>
              <a:t>核心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考核方式</a:t>
            </a:r>
            <a:endParaRPr lang="zh-CN" altLang="en-US" dirty="0"/>
          </a:p>
        </p:txBody>
      </p:sp>
      <p:sp>
        <p:nvSpPr>
          <p:cNvPr id="3" name="内容占位符 2"/>
          <p:cNvSpPr>
            <a:spLocks noGrp="1"/>
          </p:cNvSpPr>
          <p:nvPr>
            <p:ph sz="quarter" idx="1"/>
          </p:nvPr>
        </p:nvSpPr>
        <p:spPr/>
        <p:txBody>
          <a:bodyPr/>
          <a:lstStyle/>
          <a:p>
            <a:r>
              <a:rPr lang="zh-CN" altLang="en-US" dirty="0" smtClean="0"/>
              <a:t>成绩评定</a:t>
            </a:r>
            <a:endParaRPr lang="en-US" altLang="zh-CN" dirty="0" smtClean="0"/>
          </a:p>
          <a:p>
            <a:pPr lvl="1"/>
            <a:r>
              <a:rPr lang="zh-CN" altLang="en-US" dirty="0" smtClean="0"/>
              <a:t>期末考试（闭卷）</a:t>
            </a:r>
            <a:r>
              <a:rPr lang="en-US" altLang="zh-CN" dirty="0" smtClean="0"/>
              <a:t>90</a:t>
            </a:r>
            <a:r>
              <a:rPr lang="zh-CN" altLang="en-US" dirty="0" smtClean="0"/>
              <a:t>分。</a:t>
            </a:r>
            <a:endParaRPr lang="en-US" altLang="zh-CN" dirty="0" smtClean="0"/>
          </a:p>
          <a:p>
            <a:pPr lvl="1"/>
            <a:r>
              <a:rPr lang="zh-CN" altLang="en-US" dirty="0" smtClean="0"/>
              <a:t>平时成绩（作业和考勤）</a:t>
            </a:r>
            <a:r>
              <a:rPr lang="en-US" altLang="zh-CN" dirty="0" smtClean="0"/>
              <a:t>10</a:t>
            </a:r>
            <a:r>
              <a:rPr lang="zh-CN" altLang="en-US" dirty="0" smtClean="0"/>
              <a:t>分。</a:t>
            </a:r>
            <a:endParaRPr lang="en-US" altLang="zh-CN" dirty="0" smtClean="0"/>
          </a:p>
          <a:p>
            <a:pPr lvl="1"/>
            <a:r>
              <a:rPr lang="zh-CN" altLang="en-US" dirty="0" smtClean="0"/>
              <a:t>编程项目（可选）</a:t>
            </a:r>
            <a:r>
              <a:rPr lang="en-US" altLang="zh-CN" dirty="0" smtClean="0"/>
              <a:t>10</a:t>
            </a:r>
            <a:r>
              <a:rPr lang="zh-CN" altLang="en-US" dirty="0" smtClean="0"/>
              <a:t>分。</a:t>
            </a:r>
            <a:endParaRPr lang="en-US" altLang="zh-CN" dirty="0" smtClean="0"/>
          </a:p>
          <a:p>
            <a:pPr lvl="2"/>
            <a:r>
              <a:rPr lang="zh-CN" altLang="en-US" dirty="0" smtClean="0"/>
              <a:t>题目： 类似</a:t>
            </a:r>
            <a:r>
              <a:rPr lang="en-US" altLang="zh-CN" dirty="0" smtClean="0"/>
              <a:t>QQ</a:t>
            </a:r>
            <a:r>
              <a:rPr lang="zh-CN" altLang="en-US" dirty="0" smtClean="0"/>
              <a:t>的聊天软件</a:t>
            </a:r>
            <a:endParaRPr lang="en-US" altLang="zh-CN" dirty="0" smtClean="0"/>
          </a:p>
          <a:p>
            <a:pPr lvl="2"/>
            <a:r>
              <a:rPr lang="zh-CN" altLang="en-US" dirty="0" smtClean="0"/>
              <a:t>技术支持：基本原理讲解和简单的程序例子。</a:t>
            </a:r>
            <a:endParaRPr lang="en-US" altLang="zh-CN" dirty="0" smtClean="0"/>
          </a:p>
          <a:p>
            <a:pPr lvl="2"/>
            <a:r>
              <a:rPr lang="zh-CN" altLang="en-US" dirty="0" smtClean="0"/>
              <a:t>工作方式：三个人为一个小组共同完成。</a:t>
            </a:r>
            <a:endParaRPr lang="en-US" altLang="zh-CN" dirty="0" smtClean="0"/>
          </a:p>
          <a:p>
            <a:pPr lvl="2"/>
            <a:r>
              <a:rPr lang="zh-CN" altLang="en-US" dirty="0" smtClean="0"/>
              <a:t>提交内容：源程序，演示示例，项目报告。</a:t>
            </a:r>
            <a:endParaRPr lang="en-US" altLang="zh-CN" dirty="0" smtClean="0"/>
          </a:p>
          <a:p>
            <a:pPr lvl="2"/>
            <a:endParaRPr lang="en-US" altLang="zh-CN" dirty="0" smtClean="0"/>
          </a:p>
          <a:p>
            <a:pPr lvl="2"/>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a:t>
            </a:r>
            <a:endParaRPr lang="zh-CN" altLang="en-US" dirty="0"/>
          </a:p>
        </p:txBody>
      </p:sp>
      <p:sp>
        <p:nvSpPr>
          <p:cNvPr id="3" name="内容占位符 2"/>
          <p:cNvSpPr>
            <a:spLocks noGrp="1"/>
          </p:cNvSpPr>
          <p:nvPr>
            <p:ph sz="quarter" idx="1"/>
          </p:nvPr>
        </p:nvSpPr>
        <p:spPr/>
        <p:txBody>
          <a:bodyPr/>
          <a:lstStyle/>
          <a:p>
            <a:r>
              <a:rPr lang="zh-CN" altLang="en-US" sz="2800" dirty="0" smtClean="0">
                <a:ea typeface="宋体" charset="-122"/>
              </a:rPr>
              <a:t>分布式系统是由许多独立的计算机组成的一个系统。从外来用户看，它就是一个单一的系统。</a:t>
            </a:r>
            <a:endParaRPr lang="en-US" altLang="zh-CN" sz="2800" dirty="0" smtClean="0">
              <a:ea typeface="宋体" charset="-122"/>
            </a:endParaRPr>
          </a:p>
          <a:p>
            <a:r>
              <a:rPr lang="zh-CN" altLang="en-US" sz="2800" dirty="0" smtClean="0">
                <a:ea typeface="宋体" charset="-122"/>
              </a:rPr>
              <a:t>它在计算机网络中应用非常的广泛。</a:t>
            </a:r>
            <a:endParaRPr lang="en-US" altLang="zh-CN" sz="2800" dirty="0" smtClean="0">
              <a:ea typeface="宋体" charset="-122"/>
            </a:endParaRPr>
          </a:p>
          <a:p>
            <a:pPr lvl="1"/>
            <a:r>
              <a:rPr lang="zh-CN" altLang="en-US" dirty="0" smtClean="0">
                <a:ea typeface="宋体" charset="-122"/>
              </a:rPr>
              <a:t>分布式存储系统：用于</a:t>
            </a:r>
            <a:r>
              <a:rPr lang="en-US" altLang="zh-CN" dirty="0" smtClean="0">
                <a:ea typeface="宋体" charset="-122"/>
              </a:rPr>
              <a:t>Youku, </a:t>
            </a:r>
            <a:r>
              <a:rPr lang="zh-CN" altLang="en-US" dirty="0" smtClean="0">
                <a:ea typeface="宋体" charset="-122"/>
              </a:rPr>
              <a:t>土豆等视屏网络，百度云盘等等。它的</a:t>
            </a:r>
            <a:r>
              <a:rPr lang="en-US" altLang="zh-CN" dirty="0" smtClean="0">
                <a:ea typeface="宋体" charset="-122"/>
              </a:rPr>
              <a:t>Middeware</a:t>
            </a:r>
            <a:r>
              <a:rPr lang="zh-CN" altLang="en-US" dirty="0" smtClean="0">
                <a:ea typeface="宋体" charset="-122"/>
              </a:rPr>
              <a:t>有：</a:t>
            </a:r>
            <a:r>
              <a:rPr lang="en-US" altLang="zh-CN" dirty="0" smtClean="0">
                <a:ea typeface="宋体" charset="-122"/>
              </a:rPr>
              <a:t>BigTable, Chord</a:t>
            </a:r>
            <a:r>
              <a:rPr lang="zh-CN" altLang="en-US" dirty="0" smtClean="0">
                <a:ea typeface="宋体" charset="-122"/>
              </a:rPr>
              <a:t>等。</a:t>
            </a:r>
            <a:endParaRPr lang="en-US" altLang="zh-CN" dirty="0" smtClean="0">
              <a:ea typeface="宋体" charset="-122"/>
            </a:endParaRPr>
          </a:p>
          <a:p>
            <a:pPr lvl="1"/>
            <a:r>
              <a:rPr lang="zh-CN" altLang="en-US" dirty="0" smtClean="0">
                <a:ea typeface="宋体" charset="-122"/>
              </a:rPr>
              <a:t>分布式计算系统：大数据，云计算。它的</a:t>
            </a:r>
            <a:r>
              <a:rPr lang="en-US" altLang="zh-CN" dirty="0" smtClean="0">
                <a:ea typeface="宋体" charset="-122"/>
              </a:rPr>
              <a:t>Middleware</a:t>
            </a:r>
            <a:r>
              <a:rPr lang="zh-CN" altLang="en-US" dirty="0" smtClean="0">
                <a:ea typeface="宋体" charset="-122"/>
              </a:rPr>
              <a:t>有：</a:t>
            </a:r>
            <a:r>
              <a:rPr lang="en-US" altLang="zh-CN" dirty="0" smtClean="0">
                <a:ea typeface="宋体" charset="-122"/>
              </a:rPr>
              <a:t>google</a:t>
            </a:r>
            <a:r>
              <a:rPr lang="zh-CN" altLang="en-US" dirty="0" smtClean="0">
                <a:ea typeface="宋体" charset="-122"/>
              </a:rPr>
              <a:t>的</a:t>
            </a:r>
            <a:r>
              <a:rPr lang="en-US" altLang="zh-CN" dirty="0" smtClean="0">
                <a:ea typeface="宋体" charset="-122"/>
              </a:rPr>
              <a:t>Hoodoop</a:t>
            </a:r>
            <a:r>
              <a:rPr lang="zh-CN" altLang="en-US" dirty="0" smtClean="0">
                <a:ea typeface="宋体" charset="-122"/>
              </a:rPr>
              <a:t>，</a:t>
            </a:r>
            <a:r>
              <a:rPr lang="en-US" b="1" dirty="0" smtClean="0"/>
              <a:t> </a:t>
            </a:r>
            <a:r>
              <a:rPr lang="en-US" altLang="en-US" dirty="0" smtClean="0">
                <a:ea typeface="宋体" charset="-122"/>
              </a:rPr>
              <a:t>UC Berkeley</a:t>
            </a:r>
            <a:r>
              <a:rPr lang="zh-CN" altLang="en-US" dirty="0" smtClean="0">
                <a:ea typeface="宋体" charset="-122"/>
              </a:rPr>
              <a:t> </a:t>
            </a:r>
            <a:r>
              <a:rPr lang="en-US" altLang="en-US" dirty="0" smtClean="0">
                <a:ea typeface="宋体" charset="-122"/>
              </a:rPr>
              <a:t>Matei Zaharia </a:t>
            </a:r>
            <a:r>
              <a:rPr lang="zh-CN" altLang="en-US" dirty="0" smtClean="0">
                <a:ea typeface="宋体" charset="-122"/>
              </a:rPr>
              <a:t>主导开发的</a:t>
            </a:r>
            <a:r>
              <a:rPr lang="en-US" altLang="zh-CN" dirty="0" smtClean="0">
                <a:ea typeface="宋体" charset="-122"/>
              </a:rPr>
              <a:t>spark</a:t>
            </a:r>
            <a:r>
              <a:rPr lang="zh-CN" altLang="en-US" dirty="0" smtClean="0">
                <a:ea typeface="宋体" charset="-122"/>
              </a:rPr>
              <a:t>。</a:t>
            </a:r>
            <a:endParaRPr lang="en-US" altLang="zh-CN" dirty="0" smtClean="0">
              <a:ea typeface="宋体" charset="-122"/>
            </a:endParaRPr>
          </a:p>
          <a:p>
            <a:pPr lvl="1"/>
            <a:endParaRPr lang="en-US" altLang="zh-CN" dirty="0" smtClean="0">
              <a:ea typeface="宋体" charset="-122"/>
            </a:endParaRPr>
          </a:p>
          <a:p>
            <a:pPr lvl="1"/>
            <a:endParaRPr lang="en-US" altLang="en-US" dirty="0" smtClean="0">
              <a:ea typeface="宋体" charset="-122"/>
            </a:endParaRPr>
          </a:p>
          <a:p>
            <a:pPr lvl="1"/>
            <a:endParaRPr lang="en-US" altLang="en-US" dirty="0" smtClean="0">
              <a:ea typeface="宋体" charset="-122"/>
            </a:endParaRPr>
          </a:p>
          <a:p>
            <a:pPr lvl="1"/>
            <a:endParaRPr lang="en-US" altLang="zh-CN" dirty="0" smtClean="0">
              <a:ea typeface="宋体" charset="-122"/>
            </a:endParaRPr>
          </a:p>
          <a:p>
            <a:pPr lvl="1"/>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分布式系统与计算机网络的关系</a:t>
            </a:r>
            <a:endParaRPr lang="zh-CN" altLang="en-US" dirty="0"/>
          </a:p>
        </p:txBody>
      </p:sp>
      <p:sp>
        <p:nvSpPr>
          <p:cNvPr id="3" name="内容占位符 2"/>
          <p:cNvSpPr>
            <a:spLocks noGrp="1"/>
          </p:cNvSpPr>
          <p:nvPr>
            <p:ph sz="quarter" idx="1"/>
          </p:nvPr>
        </p:nvSpPr>
        <p:spPr/>
        <p:txBody>
          <a:bodyPr/>
          <a:lstStyle/>
          <a:p>
            <a:r>
              <a:rPr lang="zh-CN" altLang="en-US" dirty="0" smtClean="0"/>
              <a:t>本质上讲，它是</a:t>
            </a:r>
            <a:r>
              <a:rPr lang="en-US" altLang="zh-CN" dirty="0" smtClean="0"/>
              <a:t>P2P</a:t>
            </a:r>
            <a:r>
              <a:rPr lang="zh-CN" altLang="en-US" dirty="0" smtClean="0"/>
              <a:t>网络</a:t>
            </a:r>
            <a:r>
              <a:rPr lang="en-US" altLang="zh-CN" dirty="0" smtClean="0"/>
              <a:t>+</a:t>
            </a:r>
            <a:r>
              <a:rPr lang="zh-CN" altLang="en-US" dirty="0" smtClean="0"/>
              <a:t>分布式系统算法（</a:t>
            </a:r>
            <a:r>
              <a:rPr lang="en-US" altLang="zh-CN" dirty="0" smtClean="0"/>
              <a:t>Middleware</a:t>
            </a:r>
            <a:r>
              <a:rPr lang="zh-CN" altLang="en-US" dirty="0" smtClean="0"/>
              <a:t>）。</a:t>
            </a:r>
            <a:endParaRPr lang="en-US" altLang="zh-CN" dirty="0" smtClean="0"/>
          </a:p>
          <a:p>
            <a:pPr lvl="1"/>
            <a:r>
              <a:rPr lang="zh-CN" altLang="en-US" dirty="0" smtClean="0"/>
              <a:t>分布式系统是一个计算机网络的延伸。</a:t>
            </a:r>
            <a:endParaRPr lang="en-US" altLang="zh-CN" dirty="0" smtClean="0"/>
          </a:p>
          <a:p>
            <a:pPr lvl="1"/>
            <a:r>
              <a:rPr lang="zh-CN" altLang="en-US" dirty="0" smtClean="0"/>
              <a:t>分布式系统是计算网络的一个非常重要的应用。</a:t>
            </a:r>
            <a:endParaRPr lang="en-US" altLang="zh-CN" dirty="0" smtClean="0"/>
          </a:p>
          <a:p>
            <a:r>
              <a:rPr lang="zh-CN" altLang="en-US" dirty="0" smtClean="0"/>
              <a:t>从整个互联网来讲，分布式系统可以看做一个单一的服务器。它所处的位置是在互联网的网络边缘。</a:t>
            </a:r>
            <a:endParaRPr lang="en-US" altLang="zh-CN" dirty="0" smtClean="0"/>
          </a:p>
          <a:p>
            <a:r>
              <a:rPr lang="zh-CN" altLang="en-US" dirty="0" smtClean="0"/>
              <a:t>从分布式系统内部来看，它可以看做是一个</a:t>
            </a:r>
            <a:r>
              <a:rPr lang="en-US" altLang="zh-CN" dirty="0" smtClean="0"/>
              <a:t>P2P</a:t>
            </a:r>
            <a:r>
              <a:rPr lang="zh-CN" altLang="en-US" dirty="0" smtClean="0"/>
              <a:t>网络。它所处的位置是在</a:t>
            </a:r>
            <a:r>
              <a:rPr lang="en-US" altLang="zh-CN" dirty="0" smtClean="0"/>
              <a:t>P2P</a:t>
            </a:r>
            <a:r>
              <a:rPr lang="zh-CN" altLang="en-US" dirty="0" smtClean="0"/>
              <a:t>网络的网络边缘。</a:t>
            </a:r>
            <a:endParaRPr lang="en-US" altLang="zh-CN" dirty="0" smtClean="0"/>
          </a:p>
          <a:p>
            <a:endParaRPr lang="en-US" altLang="zh-CN" dirty="0" smtClean="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因特网的核心部分</a:t>
            </a:r>
            <a:endParaRPr lang="zh-CN" altLang="en-US" dirty="0"/>
          </a:p>
        </p:txBody>
      </p:sp>
      <p:sp>
        <p:nvSpPr>
          <p:cNvPr id="3" name="内容占位符 2"/>
          <p:cNvSpPr>
            <a:spLocks noGrp="1"/>
          </p:cNvSpPr>
          <p:nvPr>
            <p:ph sz="quarter" idx="1"/>
          </p:nvPr>
        </p:nvSpPr>
        <p:spPr/>
        <p:txBody>
          <a:bodyPr/>
          <a:lstStyle/>
          <a:p>
            <a:pPr>
              <a:lnSpc>
                <a:spcPct val="90000"/>
              </a:lnSpc>
            </a:pPr>
            <a:r>
              <a:rPr lang="zh-CN" altLang="en-US" dirty="0" smtClean="0"/>
              <a:t>网络核心部分是因特网中最复杂的部分。</a:t>
            </a:r>
          </a:p>
          <a:p>
            <a:pPr>
              <a:lnSpc>
                <a:spcPct val="90000"/>
              </a:lnSpc>
            </a:pPr>
            <a:r>
              <a:rPr lang="zh-CN" altLang="en-US" dirty="0" smtClean="0"/>
              <a:t>网络中的核心部分要向网络边缘中的大量主机提供连通性，使边缘部分中的任何一个主机都能够向其他主机通信（即传送或接收各种形式的数据）。</a:t>
            </a:r>
          </a:p>
          <a:p>
            <a:pPr>
              <a:lnSpc>
                <a:spcPct val="90000"/>
              </a:lnSpc>
            </a:pPr>
            <a:r>
              <a:rPr lang="zh-CN" altLang="en-US" dirty="0" smtClean="0"/>
              <a:t>在网络核心部分起重要作用的是</a:t>
            </a:r>
            <a:r>
              <a:rPr lang="zh-CN" altLang="en-US" dirty="0" smtClean="0">
                <a:solidFill>
                  <a:srgbClr val="CC0000"/>
                </a:solidFill>
              </a:rPr>
              <a:t>路由器</a:t>
            </a:r>
            <a:r>
              <a:rPr lang="en-US" altLang="zh-CN" dirty="0" smtClean="0"/>
              <a:t>(router)</a:t>
            </a:r>
            <a:r>
              <a:rPr lang="zh-CN" altLang="en-US" dirty="0" smtClean="0"/>
              <a:t>。</a:t>
            </a:r>
          </a:p>
          <a:p>
            <a:pPr>
              <a:lnSpc>
                <a:spcPct val="90000"/>
              </a:lnSpc>
            </a:pPr>
            <a:r>
              <a:rPr lang="zh-CN" altLang="en-US" dirty="0" smtClean="0"/>
              <a:t>路由器是实现</a:t>
            </a:r>
            <a:r>
              <a:rPr lang="zh-CN" altLang="en-US" dirty="0" smtClean="0">
                <a:solidFill>
                  <a:srgbClr val="CC0000"/>
                </a:solidFill>
              </a:rPr>
              <a:t>分组交换</a:t>
            </a:r>
            <a:r>
              <a:rPr lang="en-US" altLang="zh-CN" dirty="0" smtClean="0"/>
              <a:t>(packet switching)</a:t>
            </a:r>
            <a:r>
              <a:rPr lang="zh-CN" altLang="en-US" dirty="0" smtClean="0"/>
              <a:t>的关键构件，其任务是转发收到的分组，这是网络核心部分最重要的功能。 </a:t>
            </a:r>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两种最重要的网络连接方式</a:t>
            </a:r>
            <a:endParaRPr lang="zh-CN" altLang="en-US" dirty="0"/>
          </a:p>
        </p:txBody>
      </p:sp>
      <p:sp>
        <p:nvSpPr>
          <p:cNvPr id="3" name="内容占位符 2"/>
          <p:cNvSpPr>
            <a:spLocks noGrp="1"/>
          </p:cNvSpPr>
          <p:nvPr>
            <p:ph sz="quarter" idx="1"/>
          </p:nvPr>
        </p:nvSpPr>
        <p:spPr/>
        <p:txBody>
          <a:bodyPr/>
          <a:lstStyle/>
          <a:p>
            <a:r>
              <a:rPr lang="zh-CN" altLang="en-US" dirty="0" smtClean="0"/>
              <a:t>电路交换连接方式</a:t>
            </a:r>
            <a:endParaRPr lang="en-US" altLang="zh-CN" dirty="0" smtClean="0"/>
          </a:p>
          <a:p>
            <a:endParaRPr lang="en-US" altLang="zh-CN" dirty="0" smtClean="0"/>
          </a:p>
          <a:p>
            <a:r>
              <a:rPr lang="zh-CN" altLang="en-US" dirty="0" smtClean="0"/>
              <a:t>分组交换连接方式</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1.2.2.1 </a:t>
            </a:r>
            <a:r>
              <a:rPr lang="zh-CN" altLang="en-US" dirty="0" smtClean="0"/>
              <a:t>电路交换连接方式</a:t>
            </a:r>
            <a:r>
              <a:rPr lang="en-US" altLang="zh-CN" dirty="0" smtClean="0"/>
              <a:t> </a:t>
            </a:r>
            <a:endParaRPr lang="zh-CN" altLang="en-US" dirty="0"/>
          </a:p>
        </p:txBody>
      </p:sp>
      <p:sp>
        <p:nvSpPr>
          <p:cNvPr id="3" name="内容占位符 2"/>
          <p:cNvSpPr>
            <a:spLocks noGrp="1"/>
          </p:cNvSpPr>
          <p:nvPr>
            <p:ph sz="quarter" idx="1"/>
          </p:nvPr>
        </p:nvSpPr>
        <p:spPr/>
        <p:txBody>
          <a:bodyPr/>
          <a:lstStyle/>
          <a:p>
            <a:r>
              <a:rPr lang="zh-CN" altLang="en-US" dirty="0" smtClean="0"/>
              <a:t>两部电话机只需要用一对电线就能够互相连接起来</a:t>
            </a:r>
            <a:endParaRPr lang="zh-CN" altLang="en-US" dirty="0"/>
          </a:p>
        </p:txBody>
      </p:sp>
      <p:sp>
        <p:nvSpPr>
          <p:cNvPr id="4" name="Text Box 4"/>
          <p:cNvSpPr txBox="1">
            <a:spLocks noChangeArrowheads="1"/>
          </p:cNvSpPr>
          <p:nvPr/>
        </p:nvSpPr>
        <p:spPr bwMode="auto">
          <a:xfrm>
            <a:off x="5603875" y="3590925"/>
            <a:ext cx="862013" cy="701675"/>
          </a:xfrm>
          <a:prstGeom prst="rect">
            <a:avLst/>
          </a:prstGeom>
          <a:noFill/>
          <a:ln w="9525">
            <a:noFill/>
            <a:miter lim="800000"/>
            <a:headEnd/>
            <a:tailEnd/>
          </a:ln>
          <a:effec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5" name="Text Box 5"/>
          <p:cNvSpPr txBox="1">
            <a:spLocks noChangeArrowheads="1"/>
          </p:cNvSpPr>
          <p:nvPr/>
        </p:nvSpPr>
        <p:spPr bwMode="auto">
          <a:xfrm>
            <a:off x="3132138" y="3590925"/>
            <a:ext cx="862012" cy="701675"/>
          </a:xfrm>
          <a:prstGeom prst="rect">
            <a:avLst/>
          </a:prstGeom>
          <a:noFill/>
          <a:ln w="9525">
            <a:noFill/>
            <a:miter lim="800000"/>
            <a:headEnd/>
            <a:tailEnd/>
          </a:ln>
          <a:effectLst/>
        </p:spPr>
        <p:txBody>
          <a:bodyPr wrap="none">
            <a:spAutoFit/>
          </a:bodyPr>
          <a:lstStyle/>
          <a:p>
            <a:r>
              <a:rPr kumimoji="1" lang="en-US" altLang="zh-CN" sz="4000">
                <a:latin typeface="Times New Roman" pitchFamily="18" charset="0"/>
                <a:sym typeface="Wingdings" pitchFamily="2" charset="2"/>
              </a:rPr>
              <a:t></a:t>
            </a:r>
            <a:r>
              <a:rPr kumimoji="1" lang="en-US" altLang="zh-CN" sz="4000">
                <a:latin typeface="Times New Roman" pitchFamily="18" charset="0"/>
              </a:rPr>
              <a:t> </a:t>
            </a:r>
          </a:p>
        </p:txBody>
      </p:sp>
      <p:sp>
        <p:nvSpPr>
          <p:cNvPr id="6" name="Line 6"/>
          <p:cNvSpPr>
            <a:spLocks noChangeShapeType="1"/>
          </p:cNvSpPr>
          <p:nvPr/>
        </p:nvSpPr>
        <p:spPr bwMode="auto">
          <a:xfrm flipV="1">
            <a:off x="3436938" y="4041775"/>
            <a:ext cx="2454275" cy="1588"/>
          </a:xfrm>
          <a:prstGeom prst="line">
            <a:avLst/>
          </a:prstGeom>
          <a:noFill/>
          <a:ln w="28575">
            <a:solidFill>
              <a:schemeClr val="tx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更多电话相互连接</a:t>
            </a:r>
            <a:endParaRPr lang="zh-CN" altLang="en-US" dirty="0"/>
          </a:p>
        </p:txBody>
      </p:sp>
      <p:sp>
        <p:nvSpPr>
          <p:cNvPr id="8" name="Rectangle 3"/>
          <p:cNvSpPr txBox="1">
            <a:spLocks noChangeArrowheads="1"/>
          </p:cNvSpPr>
          <p:nvPr/>
        </p:nvSpPr>
        <p:spPr>
          <a:xfrm>
            <a:off x="928662" y="1428736"/>
            <a:ext cx="8215338" cy="4840287"/>
          </a:xfrm>
          <a:prstGeom prst="rect">
            <a:avLst/>
          </a:prstGeom>
        </p:spPr>
        <p:txBody>
          <a:bodyPr vert="horz">
            <a:normAutofit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5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部电话机两两相连，需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10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对电线。</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0"/>
              </a:spcBef>
              <a:spcAft>
                <a:spcPts val="0"/>
              </a:spcAft>
              <a:buClr>
                <a:schemeClr val="accent1"/>
              </a:buClr>
              <a:buSzPct val="85000"/>
              <a:buFont typeface="Wingdings 2"/>
              <a:buChar char=""/>
              <a:tabLst/>
              <a:defRPr/>
            </a:pPr>
            <a:endParaRPr kumimoji="0" lang="en-US" altLang="zh-CN" sz="28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0"/>
              </a:spcBef>
              <a:spcAft>
                <a:spcPts val="0"/>
              </a:spcAft>
              <a:buClr>
                <a:schemeClr val="accent1"/>
              </a:buClr>
              <a:buSzPct val="85000"/>
              <a:buFont typeface="Wingdings 2"/>
              <a:buChar char=""/>
              <a:tabLst/>
              <a:defRPr/>
            </a:pPr>
            <a:endParaRPr lang="en-US" altLang="zh-CN" sz="2800" i="1" dirty="0" smtClean="0">
              <a:latin typeface="+mn-lt"/>
            </a:endParaRPr>
          </a:p>
          <a:p>
            <a:pPr marL="274320" marR="0" lvl="0" indent="-274320" algn="l" defTabSz="914400" rtl="0" eaLnBrk="1" fontAlgn="auto" latinLnBrk="0" hangingPunct="1">
              <a:lnSpc>
                <a:spcPct val="100000"/>
              </a:lnSpc>
              <a:spcBef>
                <a:spcPct val="0"/>
              </a:spcBef>
              <a:spcAft>
                <a:spcPts val="0"/>
              </a:spcAft>
              <a:buClr>
                <a:schemeClr val="accent1"/>
              </a:buClr>
              <a:buSzPct val="85000"/>
              <a:buFont typeface="Wingdings 2"/>
              <a:buChar char=""/>
              <a:tabLst/>
              <a:defRPr/>
            </a:pP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N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部电话机两两相连，需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N</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N</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 1)/2 </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对电线。</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当电话机的数量很大时，这种连接方法需要的电线对的数量与电话机数的平方成正比。</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9" name="Group 20"/>
          <p:cNvGrpSpPr>
            <a:grpSpLocks/>
          </p:cNvGrpSpPr>
          <p:nvPr/>
        </p:nvGrpSpPr>
        <p:grpSpPr bwMode="auto">
          <a:xfrm>
            <a:off x="2357422" y="2143116"/>
            <a:ext cx="3968750" cy="2411413"/>
            <a:chOff x="1824" y="1570"/>
            <a:chExt cx="2500" cy="1519"/>
          </a:xfrm>
        </p:grpSpPr>
        <p:sp>
          <p:nvSpPr>
            <p:cNvPr id="10" name="Text Box 4"/>
            <p:cNvSpPr txBox="1">
              <a:spLocks noChangeArrowheads="1"/>
            </p:cNvSpPr>
            <p:nvPr/>
          </p:nvSpPr>
          <p:spPr bwMode="auto">
            <a:xfrm>
              <a:off x="2792" y="1570"/>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1" name="Text Box 5"/>
            <p:cNvSpPr txBox="1">
              <a:spLocks noChangeArrowheads="1"/>
            </p:cNvSpPr>
            <p:nvPr/>
          </p:nvSpPr>
          <p:spPr bwMode="auto">
            <a:xfrm>
              <a:off x="1824" y="2058"/>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6"/>
            <p:cNvSpPr txBox="1">
              <a:spLocks noChangeArrowheads="1"/>
            </p:cNvSpPr>
            <p:nvPr/>
          </p:nvSpPr>
          <p:spPr bwMode="auto">
            <a:xfrm>
              <a:off x="2405" y="2685"/>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7"/>
            <p:cNvSpPr txBox="1">
              <a:spLocks noChangeArrowheads="1"/>
            </p:cNvSpPr>
            <p:nvPr/>
          </p:nvSpPr>
          <p:spPr bwMode="auto">
            <a:xfrm>
              <a:off x="3824" y="2058"/>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4" name="Text Box 8"/>
            <p:cNvSpPr txBox="1">
              <a:spLocks noChangeArrowheads="1"/>
            </p:cNvSpPr>
            <p:nvPr/>
          </p:nvSpPr>
          <p:spPr bwMode="auto">
            <a:xfrm>
              <a:off x="3244" y="2685"/>
              <a:ext cx="500" cy="404"/>
            </a:xfrm>
            <a:prstGeom prst="rect">
              <a:avLst/>
            </a:prstGeom>
            <a:noFill/>
            <a:ln w="2857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grpSp>
      <p:sp>
        <p:nvSpPr>
          <p:cNvPr id="15" name="Line 9"/>
          <p:cNvSpPr>
            <a:spLocks noChangeShapeType="1"/>
          </p:cNvSpPr>
          <p:nvPr/>
        </p:nvSpPr>
        <p:spPr bwMode="auto">
          <a:xfrm flipV="1">
            <a:off x="2835260" y="2520931"/>
            <a:ext cx="1384300" cy="733425"/>
          </a:xfrm>
          <a:prstGeom prst="line">
            <a:avLst/>
          </a:prstGeom>
          <a:noFill/>
          <a:ln w="28575">
            <a:solidFill>
              <a:srgbClr val="333399"/>
            </a:solidFill>
            <a:round/>
            <a:headEnd/>
            <a:tailEnd/>
          </a:ln>
          <a:effectLst/>
        </p:spPr>
        <p:txBody>
          <a:bodyPr/>
          <a:lstStyle/>
          <a:p>
            <a:endParaRPr lang="zh-CN" altLang="en-US"/>
          </a:p>
        </p:txBody>
      </p:sp>
      <p:sp>
        <p:nvSpPr>
          <p:cNvPr id="16" name="Line 10"/>
          <p:cNvSpPr>
            <a:spLocks noChangeShapeType="1"/>
          </p:cNvSpPr>
          <p:nvPr/>
        </p:nvSpPr>
        <p:spPr bwMode="auto">
          <a:xfrm>
            <a:off x="4357672" y="2559031"/>
            <a:ext cx="1536700" cy="773113"/>
          </a:xfrm>
          <a:prstGeom prst="line">
            <a:avLst/>
          </a:prstGeom>
          <a:noFill/>
          <a:ln w="28575">
            <a:solidFill>
              <a:srgbClr val="333399"/>
            </a:solidFill>
            <a:round/>
            <a:headEnd/>
            <a:tailEnd/>
          </a:ln>
          <a:effectLst/>
        </p:spPr>
        <p:txBody>
          <a:bodyPr/>
          <a:lstStyle/>
          <a:p>
            <a:endParaRPr lang="zh-CN" altLang="en-US"/>
          </a:p>
        </p:txBody>
      </p:sp>
      <p:sp>
        <p:nvSpPr>
          <p:cNvPr id="17" name="Line 11"/>
          <p:cNvSpPr>
            <a:spLocks noChangeShapeType="1"/>
          </p:cNvSpPr>
          <p:nvPr/>
        </p:nvSpPr>
        <p:spPr bwMode="auto">
          <a:xfrm>
            <a:off x="2693972" y="3303569"/>
            <a:ext cx="857250" cy="954087"/>
          </a:xfrm>
          <a:prstGeom prst="line">
            <a:avLst/>
          </a:prstGeom>
          <a:noFill/>
          <a:ln w="28575">
            <a:solidFill>
              <a:srgbClr val="333399"/>
            </a:solidFill>
            <a:round/>
            <a:headEnd/>
            <a:tailEnd/>
          </a:ln>
          <a:effectLst/>
        </p:spPr>
        <p:txBody>
          <a:bodyPr/>
          <a:lstStyle/>
          <a:p>
            <a:endParaRPr lang="zh-CN" altLang="en-US"/>
          </a:p>
        </p:txBody>
      </p:sp>
      <p:sp>
        <p:nvSpPr>
          <p:cNvPr id="18" name="Line 12"/>
          <p:cNvSpPr>
            <a:spLocks noChangeShapeType="1"/>
          </p:cNvSpPr>
          <p:nvPr/>
        </p:nvSpPr>
        <p:spPr bwMode="auto">
          <a:xfrm flipV="1">
            <a:off x="3665522" y="4327506"/>
            <a:ext cx="1254125" cy="0"/>
          </a:xfrm>
          <a:prstGeom prst="line">
            <a:avLst/>
          </a:prstGeom>
          <a:noFill/>
          <a:ln w="28575">
            <a:solidFill>
              <a:srgbClr val="333399"/>
            </a:solidFill>
            <a:round/>
            <a:headEnd/>
            <a:tailEnd/>
          </a:ln>
          <a:effectLst/>
        </p:spPr>
        <p:txBody>
          <a:bodyPr/>
          <a:lstStyle/>
          <a:p>
            <a:endParaRPr lang="zh-CN" altLang="en-US"/>
          </a:p>
        </p:txBody>
      </p:sp>
      <p:sp>
        <p:nvSpPr>
          <p:cNvPr id="19" name="Line 13"/>
          <p:cNvSpPr>
            <a:spLocks noChangeShapeType="1"/>
          </p:cNvSpPr>
          <p:nvPr/>
        </p:nvSpPr>
        <p:spPr bwMode="auto">
          <a:xfrm flipV="1">
            <a:off x="5002197" y="3298806"/>
            <a:ext cx="895350" cy="939800"/>
          </a:xfrm>
          <a:prstGeom prst="line">
            <a:avLst/>
          </a:prstGeom>
          <a:noFill/>
          <a:ln w="28575">
            <a:solidFill>
              <a:srgbClr val="333399"/>
            </a:solidFill>
            <a:round/>
            <a:headEnd/>
            <a:tailEnd/>
          </a:ln>
          <a:effectLst/>
        </p:spPr>
        <p:txBody>
          <a:bodyPr/>
          <a:lstStyle/>
          <a:p>
            <a:endParaRPr lang="zh-CN" altLang="en-US"/>
          </a:p>
        </p:txBody>
      </p:sp>
      <p:sp>
        <p:nvSpPr>
          <p:cNvPr id="20" name="Line 14"/>
          <p:cNvSpPr>
            <a:spLocks noChangeShapeType="1"/>
          </p:cNvSpPr>
          <p:nvPr/>
        </p:nvSpPr>
        <p:spPr bwMode="auto">
          <a:xfrm>
            <a:off x="4271947" y="2557444"/>
            <a:ext cx="627063" cy="1770062"/>
          </a:xfrm>
          <a:prstGeom prst="line">
            <a:avLst/>
          </a:prstGeom>
          <a:noFill/>
          <a:ln w="28575">
            <a:solidFill>
              <a:srgbClr val="333399"/>
            </a:solidFill>
            <a:round/>
            <a:headEnd/>
            <a:tailEnd/>
          </a:ln>
          <a:effectLst/>
        </p:spPr>
        <p:txBody>
          <a:bodyPr/>
          <a:lstStyle/>
          <a:p>
            <a:endParaRPr lang="zh-CN" altLang="en-US"/>
          </a:p>
        </p:txBody>
      </p:sp>
      <p:sp>
        <p:nvSpPr>
          <p:cNvPr id="21" name="Line 15"/>
          <p:cNvSpPr>
            <a:spLocks noChangeShapeType="1"/>
          </p:cNvSpPr>
          <p:nvPr/>
        </p:nvSpPr>
        <p:spPr bwMode="auto">
          <a:xfrm flipH="1">
            <a:off x="3649647" y="2574906"/>
            <a:ext cx="487363" cy="1741488"/>
          </a:xfrm>
          <a:prstGeom prst="line">
            <a:avLst/>
          </a:prstGeom>
          <a:noFill/>
          <a:ln w="28575">
            <a:solidFill>
              <a:srgbClr val="333399"/>
            </a:solidFill>
            <a:round/>
            <a:headEnd/>
            <a:tailEnd/>
          </a:ln>
          <a:effectLst/>
        </p:spPr>
        <p:txBody>
          <a:bodyPr/>
          <a:lstStyle/>
          <a:p>
            <a:endParaRPr lang="zh-CN" altLang="en-US"/>
          </a:p>
        </p:txBody>
      </p:sp>
      <p:sp>
        <p:nvSpPr>
          <p:cNvPr id="22" name="Line 16"/>
          <p:cNvSpPr>
            <a:spLocks noChangeShapeType="1"/>
          </p:cNvSpPr>
          <p:nvPr/>
        </p:nvSpPr>
        <p:spPr bwMode="auto">
          <a:xfrm>
            <a:off x="2862247" y="3295631"/>
            <a:ext cx="2982913" cy="0"/>
          </a:xfrm>
          <a:prstGeom prst="line">
            <a:avLst/>
          </a:prstGeom>
          <a:noFill/>
          <a:ln w="28575">
            <a:solidFill>
              <a:srgbClr val="333399"/>
            </a:solidFill>
            <a:round/>
            <a:headEnd/>
            <a:tailEnd/>
          </a:ln>
          <a:effectLst/>
        </p:spPr>
        <p:txBody>
          <a:bodyPr/>
          <a:lstStyle/>
          <a:p>
            <a:endParaRPr lang="zh-CN" altLang="en-US"/>
          </a:p>
        </p:txBody>
      </p:sp>
      <p:sp>
        <p:nvSpPr>
          <p:cNvPr id="23" name="Line 17"/>
          <p:cNvSpPr>
            <a:spLocks noChangeShapeType="1"/>
          </p:cNvSpPr>
          <p:nvPr/>
        </p:nvSpPr>
        <p:spPr bwMode="auto">
          <a:xfrm>
            <a:off x="2695560" y="3298806"/>
            <a:ext cx="2203450" cy="1009650"/>
          </a:xfrm>
          <a:prstGeom prst="line">
            <a:avLst/>
          </a:prstGeom>
          <a:noFill/>
          <a:ln w="28575">
            <a:solidFill>
              <a:srgbClr val="333399"/>
            </a:solidFill>
            <a:round/>
            <a:headEnd/>
            <a:tailEnd/>
          </a:ln>
          <a:effectLst/>
        </p:spPr>
        <p:txBody>
          <a:bodyPr/>
          <a:lstStyle/>
          <a:p>
            <a:endParaRPr lang="zh-CN" altLang="en-US"/>
          </a:p>
        </p:txBody>
      </p:sp>
      <p:sp>
        <p:nvSpPr>
          <p:cNvPr id="24" name="Line 18"/>
          <p:cNvSpPr>
            <a:spLocks noChangeShapeType="1"/>
          </p:cNvSpPr>
          <p:nvPr/>
        </p:nvSpPr>
        <p:spPr bwMode="auto">
          <a:xfrm flipV="1">
            <a:off x="3697272" y="3346431"/>
            <a:ext cx="2125663" cy="966788"/>
          </a:xfrm>
          <a:prstGeom prst="line">
            <a:avLst/>
          </a:prstGeom>
          <a:noFill/>
          <a:ln w="28575">
            <a:solidFill>
              <a:srgbClr val="333399"/>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15"/>
                                        </p:tgtEl>
                                        <p:attrNameLst>
                                          <p:attrName>style.visibility</p:attrName>
                                        </p:attrNameLst>
                                      </p:cBhvr>
                                      <p:to>
                                        <p:strVal val="visible"/>
                                      </p:to>
                                    </p:set>
                                  </p:childTnLst>
                                </p:cTn>
                              </p:par>
                            </p:childTnLst>
                          </p:cTn>
                        </p:par>
                        <p:par>
                          <p:cTn id="14" fill="hold">
                            <p:stCondLst>
                              <p:cond delay="300"/>
                            </p:stCondLst>
                            <p:childTnLst>
                              <p:par>
                                <p:cTn id="15" presetID="1" presetClass="entr" presetSubtype="0" fill="hold" grpId="0" nodeType="afterEffect">
                                  <p:stCondLst>
                                    <p:cond delay="300"/>
                                  </p:stCondLst>
                                  <p:childTnLst>
                                    <p:set>
                                      <p:cBhvr>
                                        <p:cTn id="16" dur="1" fill="hold">
                                          <p:stCondLst>
                                            <p:cond delay="0"/>
                                          </p:stCondLst>
                                        </p:cTn>
                                        <p:tgtEl>
                                          <p:spTgt spid="22"/>
                                        </p:tgtEl>
                                        <p:attrNameLst>
                                          <p:attrName>style.visibility</p:attrName>
                                        </p:attrNameLst>
                                      </p:cBhvr>
                                      <p:to>
                                        <p:strVal val="visible"/>
                                      </p:to>
                                    </p:set>
                                  </p:childTnLst>
                                </p:cTn>
                              </p:par>
                            </p:childTnLst>
                          </p:cTn>
                        </p:par>
                        <p:par>
                          <p:cTn id="17" fill="hold">
                            <p:stCondLst>
                              <p:cond delay="600"/>
                            </p:stCondLst>
                            <p:childTnLst>
                              <p:par>
                                <p:cTn id="18" presetID="1" presetClass="entr" presetSubtype="0" fill="hold" grpId="0" nodeType="afterEffect">
                                  <p:stCondLst>
                                    <p:cond delay="300"/>
                                  </p:stCondLst>
                                  <p:childTnLst>
                                    <p:set>
                                      <p:cBhvr>
                                        <p:cTn id="19" dur="1" fill="hold">
                                          <p:stCondLst>
                                            <p:cond delay="0"/>
                                          </p:stCondLst>
                                        </p:cTn>
                                        <p:tgtEl>
                                          <p:spTgt spid="23"/>
                                        </p:tgtEl>
                                        <p:attrNameLst>
                                          <p:attrName>style.visibility</p:attrName>
                                        </p:attrNameLst>
                                      </p:cBhvr>
                                      <p:to>
                                        <p:strVal val="visible"/>
                                      </p:to>
                                    </p:set>
                                  </p:childTnLst>
                                </p:cTn>
                              </p:par>
                            </p:childTnLst>
                          </p:cTn>
                        </p:par>
                        <p:par>
                          <p:cTn id="20" fill="hold">
                            <p:stCondLst>
                              <p:cond delay="900"/>
                            </p:stCondLst>
                            <p:childTnLst>
                              <p:par>
                                <p:cTn id="21" presetID="1" presetClass="entr" presetSubtype="0" fill="hold" grpId="0" nodeType="afterEffect">
                                  <p:stCondLst>
                                    <p:cond delay="30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1200"/>
                            </p:stCondLst>
                            <p:childTnLst>
                              <p:par>
                                <p:cTn id="24" presetID="1" presetClass="entr" presetSubtype="0" fill="hold" grpId="0" nodeType="afterEffect">
                                  <p:stCondLst>
                                    <p:cond delay="300"/>
                                  </p:stCondLst>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0" nodeType="afterEffect">
                                  <p:stCondLst>
                                    <p:cond delay="300"/>
                                  </p:stCondLst>
                                  <p:childTnLst>
                                    <p:set>
                                      <p:cBhvr>
                                        <p:cTn id="28" dur="1" fill="hold">
                                          <p:stCondLst>
                                            <p:cond delay="0"/>
                                          </p:stCondLst>
                                        </p:cTn>
                                        <p:tgtEl>
                                          <p:spTgt spid="20"/>
                                        </p:tgtEl>
                                        <p:attrNameLst>
                                          <p:attrName>style.visibility</p:attrName>
                                        </p:attrNameLst>
                                      </p:cBhvr>
                                      <p:to>
                                        <p:strVal val="visible"/>
                                      </p:to>
                                    </p:set>
                                  </p:childTnLst>
                                </p:cTn>
                              </p:par>
                            </p:childTnLst>
                          </p:cTn>
                        </p:par>
                        <p:par>
                          <p:cTn id="29" fill="hold">
                            <p:stCondLst>
                              <p:cond delay="1800"/>
                            </p:stCondLst>
                            <p:childTnLst>
                              <p:par>
                                <p:cTn id="30" presetID="1" presetClass="entr" presetSubtype="0" fill="hold" grpId="0" nodeType="afterEffect">
                                  <p:stCondLst>
                                    <p:cond delay="300"/>
                                  </p:stCondLst>
                                  <p:childTnLst>
                                    <p:set>
                                      <p:cBhvr>
                                        <p:cTn id="31" dur="1" fill="hold">
                                          <p:stCondLst>
                                            <p:cond delay="0"/>
                                          </p:stCondLst>
                                        </p:cTn>
                                        <p:tgtEl>
                                          <p:spTgt spid="16"/>
                                        </p:tgtEl>
                                        <p:attrNameLst>
                                          <p:attrName>style.visibility</p:attrName>
                                        </p:attrNameLst>
                                      </p:cBhvr>
                                      <p:to>
                                        <p:strVal val="visible"/>
                                      </p:to>
                                    </p:set>
                                  </p:childTnLst>
                                </p:cTn>
                              </p:par>
                            </p:childTnLst>
                          </p:cTn>
                        </p:par>
                        <p:par>
                          <p:cTn id="32" fill="hold">
                            <p:stCondLst>
                              <p:cond delay="2100"/>
                            </p:stCondLst>
                            <p:childTnLst>
                              <p:par>
                                <p:cTn id="33" presetID="1" presetClass="entr" presetSubtype="0" fill="hold" grpId="0" nodeType="afterEffect">
                                  <p:stCondLst>
                                    <p:cond delay="300"/>
                                  </p:stCondLst>
                                  <p:childTnLst>
                                    <p:set>
                                      <p:cBhvr>
                                        <p:cTn id="34" dur="1" fill="hold">
                                          <p:stCondLst>
                                            <p:cond delay="0"/>
                                          </p:stCondLst>
                                        </p:cTn>
                                        <p:tgtEl>
                                          <p:spTgt spid="24"/>
                                        </p:tgtEl>
                                        <p:attrNameLst>
                                          <p:attrName>style.visibility</p:attrName>
                                        </p:attrNameLst>
                                      </p:cBhvr>
                                      <p:to>
                                        <p:strVal val="visible"/>
                                      </p:to>
                                    </p:set>
                                  </p:childTnLst>
                                </p:cTn>
                              </p:par>
                            </p:childTnLst>
                          </p:cTn>
                        </p:par>
                        <p:par>
                          <p:cTn id="35" fill="hold">
                            <p:stCondLst>
                              <p:cond delay="2400"/>
                            </p:stCondLst>
                            <p:childTnLst>
                              <p:par>
                                <p:cTn id="36" presetID="1" presetClass="entr" presetSubtype="0" fill="hold" grpId="0" nodeType="afterEffect">
                                  <p:stCondLst>
                                    <p:cond delay="300"/>
                                  </p:stCondLst>
                                  <p:childTnLst>
                                    <p:set>
                                      <p:cBhvr>
                                        <p:cTn id="37" dur="1" fill="hold">
                                          <p:stCondLst>
                                            <p:cond delay="0"/>
                                          </p:stCondLst>
                                        </p:cTn>
                                        <p:tgtEl>
                                          <p:spTgt spid="18"/>
                                        </p:tgtEl>
                                        <p:attrNameLst>
                                          <p:attrName>style.visibility</p:attrName>
                                        </p:attrNameLst>
                                      </p:cBhvr>
                                      <p:to>
                                        <p:strVal val="visible"/>
                                      </p:to>
                                    </p:set>
                                  </p:childTnLst>
                                </p:cTn>
                              </p:par>
                            </p:childTnLst>
                          </p:cTn>
                        </p:par>
                        <p:par>
                          <p:cTn id="38" fill="hold">
                            <p:stCondLst>
                              <p:cond delay="2700"/>
                            </p:stCondLst>
                            <p:childTnLst>
                              <p:par>
                                <p:cTn id="39" presetID="1" presetClass="entr" presetSubtype="0" fill="hold" grpId="0" nodeType="afterEffect">
                                  <p:stCondLst>
                                    <p:cond delay="30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5" grpId="0" uiExpand="1" animBg="1"/>
      <p:bldP spid="16" grpId="0" animBg="1"/>
      <p:bldP spid="17" grpId="0" uiExpand="1" animBg="1"/>
      <p:bldP spid="18" grpId="0" animBg="1"/>
      <p:bldP spid="19" grpId="0" animBg="1"/>
      <p:bldP spid="20" grpId="0" animBg="1"/>
      <p:bldP spid="21" grpId="0" animBg="1"/>
      <p:bldP spid="22" grpId="0" uiExpand="1" animBg="1"/>
      <p:bldP spid="23" grpId="0" uiExpand="1"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使用交换机</a:t>
            </a:r>
            <a:endParaRPr lang="zh-CN" altLang="en-US" dirty="0"/>
          </a:p>
        </p:txBody>
      </p:sp>
      <p:sp>
        <p:nvSpPr>
          <p:cNvPr id="3" name="内容占位符 2"/>
          <p:cNvSpPr>
            <a:spLocks noGrp="1"/>
          </p:cNvSpPr>
          <p:nvPr>
            <p:ph sz="quarter" idx="1"/>
          </p:nvPr>
        </p:nvSpPr>
        <p:spPr/>
        <p:txBody>
          <a:bodyPr/>
          <a:lstStyle/>
          <a:p>
            <a:r>
              <a:rPr lang="zh-CN" altLang="en-US" dirty="0" smtClean="0"/>
              <a:t>当电话机的数量增多时，就要使用交换机来完成全网的交换任务。 </a:t>
            </a:r>
          </a:p>
          <a:p>
            <a:endParaRPr lang="zh-CN" altLang="en-US" dirty="0"/>
          </a:p>
        </p:txBody>
      </p:sp>
      <p:sp>
        <p:nvSpPr>
          <p:cNvPr id="4" name="Text Box 19"/>
          <p:cNvSpPr txBox="1">
            <a:spLocks noChangeArrowheads="1"/>
          </p:cNvSpPr>
          <p:nvPr/>
        </p:nvSpPr>
        <p:spPr bwMode="auto">
          <a:xfrm rot="1458061">
            <a:off x="5221288" y="3213100"/>
            <a:ext cx="792162" cy="825500"/>
          </a:xfrm>
          <a:prstGeom prst="rect">
            <a:avLst/>
          </a:prstGeom>
          <a:noFill/>
          <a:ln w="9525">
            <a:noFill/>
            <a:miter lim="800000"/>
            <a:headEnd/>
            <a:tailEnd/>
          </a:ln>
          <a:effectLst/>
        </p:spPr>
        <p:txBody>
          <a:bodyPr wrap="none">
            <a:spAutoFit/>
          </a:bodyPr>
          <a:lstStyle/>
          <a:p>
            <a:r>
              <a:rPr kumimoji="1" lang="en-US" altLang="zh-CN" sz="4800" b="1">
                <a:solidFill>
                  <a:srgbClr val="333399"/>
                </a:solidFill>
                <a:latin typeface="Times New Roman" pitchFamily="18" charset="0"/>
              </a:rPr>
              <a:t>…</a:t>
            </a:r>
          </a:p>
        </p:txBody>
      </p:sp>
      <p:sp>
        <p:nvSpPr>
          <p:cNvPr id="5" name="Line 4"/>
          <p:cNvSpPr>
            <a:spLocks noChangeShapeType="1"/>
          </p:cNvSpPr>
          <p:nvPr/>
        </p:nvSpPr>
        <p:spPr bwMode="auto">
          <a:xfrm flipH="1" flipV="1">
            <a:off x="4787900" y="4868863"/>
            <a:ext cx="1265238" cy="493712"/>
          </a:xfrm>
          <a:prstGeom prst="line">
            <a:avLst/>
          </a:prstGeom>
          <a:noFill/>
          <a:ln w="28575">
            <a:solidFill>
              <a:schemeClr val="tx1"/>
            </a:solidFill>
            <a:round/>
            <a:headEnd/>
            <a:tailEnd/>
          </a:ln>
          <a:effectLst/>
        </p:spPr>
        <p:txBody>
          <a:bodyPr/>
          <a:lstStyle/>
          <a:p>
            <a:endParaRPr lang="zh-CN" altLang="en-US"/>
          </a:p>
        </p:txBody>
      </p:sp>
      <p:sp>
        <p:nvSpPr>
          <p:cNvPr id="6" name="Line 5"/>
          <p:cNvSpPr>
            <a:spLocks noChangeShapeType="1"/>
          </p:cNvSpPr>
          <p:nvPr/>
        </p:nvSpPr>
        <p:spPr bwMode="auto">
          <a:xfrm flipV="1">
            <a:off x="4427538" y="4868863"/>
            <a:ext cx="73025" cy="1006475"/>
          </a:xfrm>
          <a:prstGeom prst="line">
            <a:avLst/>
          </a:prstGeom>
          <a:noFill/>
          <a:ln w="28575">
            <a:solidFill>
              <a:schemeClr val="tx1"/>
            </a:solidFill>
            <a:round/>
            <a:headEnd/>
            <a:tailEnd/>
          </a:ln>
          <a:effectLst/>
        </p:spPr>
        <p:txBody>
          <a:bodyPr/>
          <a:lstStyle/>
          <a:p>
            <a:endParaRPr lang="zh-CN" altLang="en-US"/>
          </a:p>
        </p:txBody>
      </p:sp>
      <p:sp>
        <p:nvSpPr>
          <p:cNvPr id="7" name="Line 6"/>
          <p:cNvSpPr>
            <a:spLocks noChangeShapeType="1"/>
          </p:cNvSpPr>
          <p:nvPr/>
        </p:nvSpPr>
        <p:spPr bwMode="auto">
          <a:xfrm flipV="1">
            <a:off x="2700338" y="4868863"/>
            <a:ext cx="1584325" cy="260350"/>
          </a:xfrm>
          <a:prstGeom prst="line">
            <a:avLst/>
          </a:prstGeom>
          <a:noFill/>
          <a:ln w="28575">
            <a:solidFill>
              <a:schemeClr val="tx1"/>
            </a:solidFill>
            <a:round/>
            <a:headEnd/>
            <a:tailEnd/>
          </a:ln>
          <a:effectLst/>
        </p:spPr>
        <p:txBody>
          <a:bodyPr/>
          <a:lstStyle/>
          <a:p>
            <a:endParaRPr lang="zh-CN" altLang="en-US"/>
          </a:p>
        </p:txBody>
      </p:sp>
      <p:sp>
        <p:nvSpPr>
          <p:cNvPr id="8" name="Line 7"/>
          <p:cNvSpPr>
            <a:spLocks noChangeShapeType="1"/>
          </p:cNvSpPr>
          <p:nvPr/>
        </p:nvSpPr>
        <p:spPr bwMode="auto">
          <a:xfrm>
            <a:off x="3563938" y="3573463"/>
            <a:ext cx="615950" cy="908050"/>
          </a:xfrm>
          <a:prstGeom prst="line">
            <a:avLst/>
          </a:prstGeom>
          <a:noFill/>
          <a:ln w="28575">
            <a:solidFill>
              <a:schemeClr val="tx1"/>
            </a:solidFill>
            <a:round/>
            <a:headEnd/>
            <a:tailEnd/>
          </a:ln>
          <a:effectLst/>
        </p:spPr>
        <p:txBody>
          <a:bodyPr/>
          <a:lstStyle/>
          <a:p>
            <a:endParaRPr lang="zh-CN" altLang="en-US"/>
          </a:p>
        </p:txBody>
      </p:sp>
      <p:sp>
        <p:nvSpPr>
          <p:cNvPr id="9" name="Text Box 8"/>
          <p:cNvSpPr txBox="1">
            <a:spLocks noChangeArrowheads="1"/>
          </p:cNvSpPr>
          <p:nvPr/>
        </p:nvSpPr>
        <p:spPr bwMode="auto">
          <a:xfrm>
            <a:off x="4246563" y="3086100"/>
            <a:ext cx="793750" cy="641350"/>
          </a:xfrm>
          <a:prstGeom prst="rect">
            <a:avLst/>
          </a:prstGeom>
          <a:noFill/>
          <a:ln w="952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0" name="Text Box 9"/>
          <p:cNvSpPr txBox="1">
            <a:spLocks noChangeArrowheads="1"/>
          </p:cNvSpPr>
          <p:nvPr/>
        </p:nvSpPr>
        <p:spPr bwMode="auto">
          <a:xfrm>
            <a:off x="2381250" y="3789363"/>
            <a:ext cx="793750" cy="641350"/>
          </a:xfrm>
          <a:prstGeom prst="rect">
            <a:avLst/>
          </a:prstGeom>
          <a:noFill/>
          <a:ln w="952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1" name="Text Box 10"/>
          <p:cNvSpPr txBox="1">
            <a:spLocks noChangeArrowheads="1"/>
          </p:cNvSpPr>
          <p:nvPr/>
        </p:nvSpPr>
        <p:spPr bwMode="auto">
          <a:xfrm>
            <a:off x="3044825" y="5372100"/>
            <a:ext cx="793750" cy="641350"/>
          </a:xfrm>
          <a:prstGeom prst="rect">
            <a:avLst/>
          </a:prstGeom>
          <a:noFill/>
          <a:ln w="952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2" name="Text Box 11"/>
          <p:cNvSpPr txBox="1">
            <a:spLocks noChangeArrowheads="1"/>
          </p:cNvSpPr>
          <p:nvPr/>
        </p:nvSpPr>
        <p:spPr bwMode="auto">
          <a:xfrm>
            <a:off x="6018213" y="4068763"/>
            <a:ext cx="793750" cy="641350"/>
          </a:xfrm>
          <a:prstGeom prst="rect">
            <a:avLst/>
          </a:prstGeom>
          <a:noFill/>
          <a:ln w="952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3" name="Text Box 12"/>
          <p:cNvSpPr txBox="1">
            <a:spLocks noChangeArrowheads="1"/>
          </p:cNvSpPr>
          <p:nvPr/>
        </p:nvSpPr>
        <p:spPr bwMode="auto">
          <a:xfrm>
            <a:off x="5003800" y="5308600"/>
            <a:ext cx="793750" cy="641350"/>
          </a:xfrm>
          <a:prstGeom prst="rect">
            <a:avLst/>
          </a:prstGeom>
          <a:noFill/>
          <a:ln w="952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14" name="Line 13"/>
          <p:cNvSpPr>
            <a:spLocks noChangeShapeType="1"/>
          </p:cNvSpPr>
          <p:nvPr/>
        </p:nvSpPr>
        <p:spPr bwMode="auto">
          <a:xfrm flipH="1" flipV="1">
            <a:off x="4572000" y="3429000"/>
            <a:ext cx="12700" cy="1155700"/>
          </a:xfrm>
          <a:prstGeom prst="line">
            <a:avLst/>
          </a:prstGeom>
          <a:noFill/>
          <a:ln w="28575">
            <a:solidFill>
              <a:schemeClr val="tx1"/>
            </a:solidFill>
            <a:round/>
            <a:headEnd/>
            <a:tailEnd/>
          </a:ln>
          <a:effectLst/>
        </p:spPr>
        <p:txBody>
          <a:bodyPr/>
          <a:lstStyle/>
          <a:p>
            <a:endParaRPr lang="zh-CN" altLang="en-US"/>
          </a:p>
        </p:txBody>
      </p:sp>
      <p:sp>
        <p:nvSpPr>
          <p:cNvPr id="15" name="Line 14"/>
          <p:cNvSpPr>
            <a:spLocks noChangeShapeType="1"/>
          </p:cNvSpPr>
          <p:nvPr/>
        </p:nvSpPr>
        <p:spPr bwMode="auto">
          <a:xfrm flipV="1">
            <a:off x="4932363" y="4437063"/>
            <a:ext cx="1425575" cy="257175"/>
          </a:xfrm>
          <a:prstGeom prst="line">
            <a:avLst/>
          </a:prstGeom>
          <a:noFill/>
          <a:ln w="28575">
            <a:solidFill>
              <a:schemeClr val="tx1"/>
            </a:solidFill>
            <a:round/>
            <a:headEnd/>
            <a:tailEnd/>
          </a:ln>
          <a:effectLst/>
        </p:spPr>
        <p:txBody>
          <a:bodyPr/>
          <a:lstStyle/>
          <a:p>
            <a:endParaRPr lang="zh-CN" altLang="en-US"/>
          </a:p>
        </p:txBody>
      </p:sp>
      <p:sp>
        <p:nvSpPr>
          <p:cNvPr id="16" name="Line 15"/>
          <p:cNvSpPr>
            <a:spLocks noChangeShapeType="1"/>
          </p:cNvSpPr>
          <p:nvPr/>
        </p:nvSpPr>
        <p:spPr bwMode="auto">
          <a:xfrm>
            <a:off x="2771775" y="4221163"/>
            <a:ext cx="1466850" cy="461962"/>
          </a:xfrm>
          <a:prstGeom prst="line">
            <a:avLst/>
          </a:prstGeom>
          <a:noFill/>
          <a:ln w="28575">
            <a:solidFill>
              <a:schemeClr val="tx1"/>
            </a:solidFill>
            <a:round/>
            <a:headEnd/>
            <a:tailEnd/>
          </a:ln>
          <a:effectLst/>
        </p:spPr>
        <p:txBody>
          <a:bodyPr/>
          <a:lstStyle/>
          <a:p>
            <a:endParaRPr lang="zh-CN" altLang="en-US"/>
          </a:p>
        </p:txBody>
      </p:sp>
      <p:sp>
        <p:nvSpPr>
          <p:cNvPr id="17" name="Line 16"/>
          <p:cNvSpPr>
            <a:spLocks noChangeShapeType="1"/>
          </p:cNvSpPr>
          <p:nvPr/>
        </p:nvSpPr>
        <p:spPr bwMode="auto">
          <a:xfrm flipV="1">
            <a:off x="3419475" y="4941888"/>
            <a:ext cx="936625" cy="863600"/>
          </a:xfrm>
          <a:prstGeom prst="line">
            <a:avLst/>
          </a:prstGeom>
          <a:noFill/>
          <a:ln w="28575">
            <a:solidFill>
              <a:schemeClr val="tx1"/>
            </a:solidFill>
            <a:round/>
            <a:headEnd/>
            <a:tailEnd/>
          </a:ln>
          <a:effectLst/>
        </p:spPr>
        <p:txBody>
          <a:bodyPr/>
          <a:lstStyle/>
          <a:p>
            <a:endParaRPr lang="zh-CN" altLang="en-US"/>
          </a:p>
        </p:txBody>
      </p:sp>
      <p:sp>
        <p:nvSpPr>
          <p:cNvPr id="18" name="Line 17"/>
          <p:cNvSpPr>
            <a:spLocks noChangeShapeType="1"/>
          </p:cNvSpPr>
          <p:nvPr/>
        </p:nvSpPr>
        <p:spPr bwMode="auto">
          <a:xfrm flipH="1" flipV="1">
            <a:off x="4500563" y="4724400"/>
            <a:ext cx="850900" cy="935038"/>
          </a:xfrm>
          <a:prstGeom prst="line">
            <a:avLst/>
          </a:prstGeom>
          <a:noFill/>
          <a:ln w="28575">
            <a:solidFill>
              <a:schemeClr val="tx1"/>
            </a:solidFill>
            <a:round/>
            <a:headEnd/>
            <a:tailEnd/>
          </a:ln>
          <a:effectLst/>
        </p:spPr>
        <p:txBody>
          <a:bodyPr/>
          <a:lstStyle/>
          <a:p>
            <a:endParaRPr lang="zh-CN" altLang="en-US"/>
          </a:p>
        </p:txBody>
      </p:sp>
      <p:sp>
        <p:nvSpPr>
          <p:cNvPr id="19" name="Text Box 20"/>
          <p:cNvSpPr txBox="1">
            <a:spLocks noChangeArrowheads="1"/>
          </p:cNvSpPr>
          <p:nvPr/>
        </p:nvSpPr>
        <p:spPr bwMode="auto">
          <a:xfrm>
            <a:off x="2268538" y="4708525"/>
            <a:ext cx="793750" cy="641350"/>
          </a:xfrm>
          <a:prstGeom prst="rect">
            <a:avLst/>
          </a:prstGeom>
          <a:noFill/>
          <a:ln w="952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20" name="Text Box 21"/>
          <p:cNvSpPr txBox="1">
            <a:spLocks noChangeArrowheads="1"/>
          </p:cNvSpPr>
          <p:nvPr/>
        </p:nvSpPr>
        <p:spPr bwMode="auto">
          <a:xfrm>
            <a:off x="3249613" y="3227388"/>
            <a:ext cx="793750" cy="641350"/>
          </a:xfrm>
          <a:prstGeom prst="rect">
            <a:avLst/>
          </a:prstGeom>
          <a:noFill/>
          <a:ln w="952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21" name="Text Box 22"/>
          <p:cNvSpPr txBox="1">
            <a:spLocks noChangeArrowheads="1"/>
          </p:cNvSpPr>
          <p:nvPr/>
        </p:nvSpPr>
        <p:spPr bwMode="auto">
          <a:xfrm>
            <a:off x="4057650" y="5497513"/>
            <a:ext cx="793750" cy="641350"/>
          </a:xfrm>
          <a:prstGeom prst="rect">
            <a:avLst/>
          </a:prstGeom>
          <a:noFill/>
          <a:ln w="952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22" name="Text Box 23"/>
          <p:cNvSpPr txBox="1">
            <a:spLocks noChangeArrowheads="1"/>
          </p:cNvSpPr>
          <p:nvPr/>
        </p:nvSpPr>
        <p:spPr bwMode="auto">
          <a:xfrm>
            <a:off x="5686425" y="4973638"/>
            <a:ext cx="793750" cy="641350"/>
          </a:xfrm>
          <a:prstGeom prst="rect">
            <a:avLst/>
          </a:prstGeom>
          <a:noFill/>
          <a:ln w="9525">
            <a:noFill/>
            <a:miter lim="800000"/>
            <a:headEnd/>
            <a:tailEnd/>
          </a:ln>
          <a:effectLst/>
        </p:spPr>
        <p:txBody>
          <a:bodyPr wrap="none">
            <a:spAutoFit/>
          </a:bodyPr>
          <a:lstStyle/>
          <a:p>
            <a:r>
              <a:rPr kumimoji="1" lang="en-US" altLang="zh-CN" sz="3600">
                <a:latin typeface="Times New Roman" pitchFamily="18" charset="0"/>
                <a:sym typeface="Wingdings" pitchFamily="2" charset="2"/>
              </a:rPr>
              <a:t></a:t>
            </a:r>
            <a:r>
              <a:rPr kumimoji="1" lang="en-US" altLang="zh-CN" sz="3600">
                <a:latin typeface="Times New Roman" pitchFamily="18" charset="0"/>
              </a:rPr>
              <a:t> </a:t>
            </a:r>
          </a:p>
        </p:txBody>
      </p:sp>
      <p:sp>
        <p:nvSpPr>
          <p:cNvPr id="23" name="AutoShape 18"/>
          <p:cNvSpPr>
            <a:spLocks noChangeArrowheads="1"/>
          </p:cNvSpPr>
          <p:nvPr/>
        </p:nvSpPr>
        <p:spPr bwMode="auto">
          <a:xfrm>
            <a:off x="4033838" y="4292600"/>
            <a:ext cx="1185862" cy="730250"/>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a:endParaRPr kumimoji="1" lang="zh-CN" altLang="zh-CN" sz="2400">
              <a:solidFill>
                <a:srgbClr val="333399"/>
              </a:solidFill>
              <a:latin typeface="Times New Roman" pitchFamily="18" charset="0"/>
            </a:endParaRPr>
          </a:p>
        </p:txBody>
      </p:sp>
      <p:sp>
        <p:nvSpPr>
          <p:cNvPr id="24" name="Text Box 24"/>
          <p:cNvSpPr txBox="1">
            <a:spLocks noChangeArrowheads="1"/>
          </p:cNvSpPr>
          <p:nvPr/>
        </p:nvSpPr>
        <p:spPr bwMode="auto">
          <a:xfrm>
            <a:off x="4021138" y="4486275"/>
            <a:ext cx="1098550" cy="457200"/>
          </a:xfrm>
          <a:prstGeom prst="rect">
            <a:avLst/>
          </a:prstGeom>
          <a:noFill/>
          <a:ln w="9525">
            <a:noFill/>
            <a:miter lim="800000"/>
            <a:headEnd/>
            <a:tailEnd/>
          </a:ln>
          <a:effectLst/>
        </p:spPr>
        <p:txBody>
          <a:bodyPr wrap="none">
            <a:spAutoFit/>
          </a:bodyPr>
          <a:lstStyle/>
          <a:p>
            <a:r>
              <a:rPr kumimoji="1" lang="zh-CN" altLang="en-US" sz="2400" dirty="0">
                <a:solidFill>
                  <a:srgbClr val="333399"/>
                </a:solidFill>
                <a:latin typeface="Times New Roman" pitchFamily="18" charset="0"/>
                <a:ea typeface="黑体" pitchFamily="2" charset="-122"/>
              </a:rPr>
              <a:t>交换机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300"/>
                            </p:stCondLst>
                            <p:childTnLst>
                              <p:par>
                                <p:cTn id="8" presetID="1" presetClass="entr" presetSubtype="0" fill="hold" grpId="0" nodeType="afterEffect">
                                  <p:stCondLst>
                                    <p:cond delay="3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600"/>
                            </p:stCondLst>
                            <p:childTnLst>
                              <p:par>
                                <p:cTn id="11" presetID="1" presetClass="entr" presetSubtype="0" fill="hold" grpId="0" nodeType="afterEffect">
                                  <p:stCondLst>
                                    <p:cond delay="300"/>
                                  </p:stCondLst>
                                  <p:childTnLst>
                                    <p:set>
                                      <p:cBhvr>
                                        <p:cTn id="12" dur="1" fill="hold">
                                          <p:stCondLst>
                                            <p:cond delay="0"/>
                                          </p:stCondLst>
                                        </p:cTn>
                                        <p:tgtEl>
                                          <p:spTgt spid="16"/>
                                        </p:tgtEl>
                                        <p:attrNameLst>
                                          <p:attrName>style.visibility</p:attrName>
                                        </p:attrNameLst>
                                      </p:cBhvr>
                                      <p:to>
                                        <p:strVal val="visible"/>
                                      </p:to>
                                    </p:set>
                                  </p:childTnLst>
                                </p:cTn>
                              </p:par>
                            </p:childTnLst>
                          </p:cTn>
                        </p:par>
                        <p:par>
                          <p:cTn id="13" fill="hold">
                            <p:stCondLst>
                              <p:cond delay="900"/>
                            </p:stCondLst>
                            <p:childTnLst>
                              <p:par>
                                <p:cTn id="14" presetID="1" presetClass="entr" presetSubtype="0" fill="hold" grpId="0" nodeType="afterEffect">
                                  <p:stCondLst>
                                    <p:cond delay="3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200"/>
                            </p:stCondLst>
                            <p:childTnLst>
                              <p:par>
                                <p:cTn id="17" presetID="1" presetClass="entr" presetSubtype="0" fill="hold" grpId="0" nodeType="afterEffect">
                                  <p:stCondLst>
                                    <p:cond delay="300"/>
                                  </p:stCondLst>
                                  <p:childTnLst>
                                    <p:set>
                                      <p:cBhvr>
                                        <p:cTn id="18" dur="1" fill="hold">
                                          <p:stCondLst>
                                            <p:cond delay="0"/>
                                          </p:stCondLst>
                                        </p:cTn>
                                        <p:tgtEl>
                                          <p:spTgt spid="1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30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1800"/>
                            </p:stCondLst>
                            <p:childTnLst>
                              <p:par>
                                <p:cTn id="23" presetID="1" presetClass="entr" presetSubtype="0" fill="hold" grpId="0" nodeType="afterEffect">
                                  <p:stCondLst>
                                    <p:cond delay="300"/>
                                  </p:stCondLst>
                                  <p:childTnLst>
                                    <p:set>
                                      <p:cBhvr>
                                        <p:cTn id="24" dur="1" fill="hold">
                                          <p:stCondLst>
                                            <p:cond delay="0"/>
                                          </p:stCondLst>
                                        </p:cTn>
                                        <p:tgtEl>
                                          <p:spTgt spid="18"/>
                                        </p:tgtEl>
                                        <p:attrNameLst>
                                          <p:attrName>style.visibility</p:attrName>
                                        </p:attrNameLst>
                                      </p:cBhvr>
                                      <p:to>
                                        <p:strVal val="visible"/>
                                      </p:to>
                                    </p:set>
                                  </p:childTnLst>
                                </p:cTn>
                              </p:par>
                            </p:childTnLst>
                          </p:cTn>
                        </p:par>
                        <p:par>
                          <p:cTn id="25" fill="hold">
                            <p:stCondLst>
                              <p:cond delay="2100"/>
                            </p:stCondLst>
                            <p:childTnLst>
                              <p:par>
                                <p:cTn id="26" presetID="1" presetClass="entr" presetSubtype="0" fill="hold" grpId="0" nodeType="afterEffect">
                                  <p:stCondLst>
                                    <p:cond delay="30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p:stCondLst>
                              <p:cond delay="2400"/>
                            </p:stCondLst>
                            <p:childTnLst>
                              <p:par>
                                <p:cTn id="29" presetID="1" presetClass="entr" presetSubtype="0" fill="hold" grpId="0" nodeType="afterEffect">
                                  <p:stCondLst>
                                    <p:cond delay="30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4" grpId="0" animBg="1"/>
      <p:bldP spid="15" grpId="0" animBg="1"/>
      <p:bldP spid="16"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lstStyle/>
          <a:p>
            <a:r>
              <a:rPr lang="zh-CN" altLang="en-US" dirty="0" smtClean="0"/>
              <a:t>“交换”的含义</a:t>
            </a:r>
            <a:endParaRPr lang="zh-CN" altLang="en-US" dirty="0"/>
          </a:p>
        </p:txBody>
      </p:sp>
      <p:sp>
        <p:nvSpPr>
          <p:cNvPr id="3" name="内容占位符 2"/>
          <p:cNvSpPr>
            <a:spLocks noGrp="1"/>
          </p:cNvSpPr>
          <p:nvPr>
            <p:ph sz="quarter" idx="1"/>
          </p:nvPr>
        </p:nvSpPr>
        <p:spPr/>
        <p:txBody>
          <a:bodyPr/>
          <a:lstStyle/>
          <a:p>
            <a:r>
              <a:rPr lang="zh-CN" altLang="en-US" dirty="0" smtClean="0"/>
              <a:t>在这里，“</a:t>
            </a:r>
            <a:r>
              <a:rPr lang="zh-CN" altLang="en-US" dirty="0" smtClean="0">
                <a:solidFill>
                  <a:schemeClr val="hlink"/>
                </a:solidFill>
              </a:rPr>
              <a:t>交换</a:t>
            </a:r>
            <a:r>
              <a:rPr lang="zh-CN" altLang="en-US" dirty="0" smtClean="0"/>
              <a:t>”</a:t>
            </a:r>
            <a:r>
              <a:rPr lang="en-US" altLang="zh-CN" dirty="0" smtClean="0"/>
              <a:t>(switching)</a:t>
            </a:r>
            <a:r>
              <a:rPr lang="zh-CN" altLang="en-US" dirty="0" smtClean="0"/>
              <a:t>的含义就是</a:t>
            </a:r>
            <a:r>
              <a:rPr lang="zh-CN" altLang="en-US" dirty="0" smtClean="0">
                <a:solidFill>
                  <a:schemeClr val="hlink"/>
                </a:solidFill>
              </a:rPr>
              <a:t>转接</a:t>
            </a:r>
            <a:r>
              <a:rPr lang="en-US" altLang="zh-CN" dirty="0" smtClean="0"/>
              <a:t>——</a:t>
            </a:r>
            <a:r>
              <a:rPr lang="zh-CN" altLang="en-US" dirty="0" smtClean="0"/>
              <a:t>把一条电话线转接到另一条电话线，使它们连通起来。</a:t>
            </a:r>
          </a:p>
          <a:p>
            <a:r>
              <a:rPr lang="zh-CN" altLang="en-US" dirty="0" smtClean="0"/>
              <a:t>从通信资源的分配角度来看，“交换”就是按照某种方式</a:t>
            </a:r>
            <a:r>
              <a:rPr lang="zh-CN" altLang="en-US" dirty="0" smtClean="0">
                <a:solidFill>
                  <a:schemeClr val="hlink"/>
                </a:solidFill>
              </a:rPr>
              <a:t>动态地分配</a:t>
            </a:r>
            <a:r>
              <a:rPr lang="zh-CN" altLang="en-US" dirty="0" smtClean="0"/>
              <a:t>传输线路的资源。 </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电路交换的特点</a:t>
            </a:r>
            <a:endParaRPr lang="zh-CN" altLang="en-US" dirty="0"/>
          </a:p>
        </p:txBody>
      </p:sp>
      <p:sp>
        <p:nvSpPr>
          <p:cNvPr id="3" name="内容占位符 2"/>
          <p:cNvSpPr>
            <a:spLocks noGrp="1"/>
          </p:cNvSpPr>
          <p:nvPr>
            <p:ph sz="quarter" idx="1"/>
          </p:nvPr>
        </p:nvSpPr>
        <p:spPr/>
        <p:txBody>
          <a:bodyPr/>
          <a:lstStyle/>
          <a:p>
            <a:r>
              <a:rPr lang="zh-CN" altLang="en-US" dirty="0" smtClean="0"/>
              <a:t>电路交换必定是面向连接的。 </a:t>
            </a:r>
          </a:p>
          <a:p>
            <a:r>
              <a:rPr lang="zh-CN" altLang="en-US" dirty="0" smtClean="0"/>
              <a:t>电路交换的三个阶段：</a:t>
            </a:r>
          </a:p>
          <a:p>
            <a:pPr lvl="1"/>
            <a:r>
              <a:rPr lang="zh-CN" altLang="en-US" dirty="0" smtClean="0">
                <a:solidFill>
                  <a:srgbClr val="333399"/>
                </a:solidFill>
                <a:ea typeface="黑体" pitchFamily="2" charset="-122"/>
              </a:rPr>
              <a:t>建立连接</a:t>
            </a:r>
          </a:p>
          <a:p>
            <a:pPr lvl="1"/>
            <a:r>
              <a:rPr lang="zh-CN" altLang="en-US" dirty="0" smtClean="0">
                <a:solidFill>
                  <a:srgbClr val="333399"/>
                </a:solidFill>
                <a:ea typeface="黑体" pitchFamily="2" charset="-122"/>
              </a:rPr>
              <a:t>通信</a:t>
            </a:r>
          </a:p>
          <a:p>
            <a:pPr lvl="1"/>
            <a:r>
              <a:rPr lang="zh-CN" altLang="en-US" dirty="0" smtClean="0">
                <a:solidFill>
                  <a:srgbClr val="333399"/>
                </a:solidFill>
                <a:ea typeface="黑体" pitchFamily="2" charset="-122"/>
              </a:rPr>
              <a:t>释放连接</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t>电路交换的特点</a:t>
            </a:r>
          </a:p>
        </p:txBody>
      </p:sp>
      <p:sp>
        <p:nvSpPr>
          <p:cNvPr id="41987" name="Rectangle 3"/>
          <p:cNvSpPr>
            <a:spLocks noGrp="1" noChangeArrowheads="1"/>
          </p:cNvSpPr>
          <p:nvPr>
            <p:ph sz="quarter" idx="1"/>
          </p:nvPr>
        </p:nvSpPr>
        <p:spPr/>
        <p:txBody>
          <a:bodyPr/>
          <a:lstStyle/>
          <a:p>
            <a:r>
              <a:rPr lang="zh-CN" altLang="en-US" dirty="0"/>
              <a:t>电路交换必定是面向连接的。 </a:t>
            </a:r>
          </a:p>
          <a:p>
            <a:r>
              <a:rPr lang="zh-CN" altLang="en-US" dirty="0"/>
              <a:t>电路交换的三个阶段：</a:t>
            </a:r>
          </a:p>
          <a:p>
            <a:pPr lvl="1"/>
            <a:r>
              <a:rPr lang="zh-CN" altLang="en-US" dirty="0">
                <a:solidFill>
                  <a:srgbClr val="333399"/>
                </a:solidFill>
                <a:ea typeface="黑体" pitchFamily="2" charset="-122"/>
              </a:rPr>
              <a:t>建立连接</a:t>
            </a:r>
          </a:p>
          <a:p>
            <a:pPr lvl="1"/>
            <a:r>
              <a:rPr lang="zh-CN" altLang="en-US" dirty="0">
                <a:solidFill>
                  <a:srgbClr val="333399"/>
                </a:solidFill>
                <a:ea typeface="黑体" pitchFamily="2" charset="-122"/>
              </a:rPr>
              <a:t>通信</a:t>
            </a:r>
          </a:p>
          <a:p>
            <a:pPr lvl="1"/>
            <a:r>
              <a:rPr lang="zh-CN" altLang="en-US" dirty="0">
                <a:solidFill>
                  <a:srgbClr val="333399"/>
                </a:solidFill>
                <a:ea typeface="黑体" pitchFamily="2" charset="-122"/>
              </a:rPr>
              <a:t>释放连接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课程目的</a:t>
            </a:r>
            <a:endParaRPr lang="zh-CN" altLang="en-US" dirty="0"/>
          </a:p>
        </p:txBody>
      </p:sp>
      <p:sp>
        <p:nvSpPr>
          <p:cNvPr id="3" name="内容占位符 2"/>
          <p:cNvSpPr>
            <a:spLocks noGrp="1"/>
          </p:cNvSpPr>
          <p:nvPr>
            <p:ph sz="quarter" idx="1"/>
          </p:nvPr>
        </p:nvSpPr>
        <p:spPr/>
        <p:txBody>
          <a:bodyPr/>
          <a:lstStyle/>
          <a:p>
            <a:r>
              <a:rPr lang="zh-CN" altLang="en-US" dirty="0" smtClean="0"/>
              <a:t>掌握计算机网络的基本概念和体系结构。</a:t>
            </a:r>
            <a:endParaRPr lang="en-US" altLang="zh-CN" dirty="0" smtClean="0"/>
          </a:p>
          <a:p>
            <a:pPr lvl="1"/>
            <a:r>
              <a:rPr lang="zh-CN" altLang="en-US" dirty="0" smtClean="0"/>
              <a:t>什么是计算机网络？可以构建如此大规模的互联网的计算机网络的体系结构是什么？</a:t>
            </a:r>
            <a:endParaRPr lang="en-US" altLang="zh-CN" dirty="0" smtClean="0"/>
          </a:p>
          <a:p>
            <a:r>
              <a:rPr lang="zh-CN" altLang="en-US" dirty="0" smtClean="0"/>
              <a:t>理解计算机网络各层的功能和各层中协议的基本内容。</a:t>
            </a:r>
            <a:endParaRPr lang="en-US" altLang="zh-CN" dirty="0" smtClean="0"/>
          </a:p>
          <a:p>
            <a:r>
              <a:rPr lang="zh-CN" altLang="en-US" dirty="0" smtClean="0"/>
              <a:t>掌握网络的通信问题及常用解决方法。</a:t>
            </a:r>
            <a:endParaRPr lang="en-US" altLang="zh-CN" dirty="0" smtClean="0"/>
          </a:p>
          <a:p>
            <a:pPr lvl="1"/>
            <a:r>
              <a:rPr lang="zh-CN" altLang="en-US" dirty="0" smtClean="0"/>
              <a:t>媒体介入的问题，网络丢包的问题。</a:t>
            </a:r>
            <a:endParaRPr lang="en-US" altLang="zh-CN" dirty="0" smtClean="0"/>
          </a:p>
          <a:p>
            <a:r>
              <a:rPr lang="zh-CN" altLang="en-US" dirty="0" smtClean="0"/>
              <a:t>掌握网络编程的基本技能。</a:t>
            </a:r>
            <a:endParaRPr lang="en-US" altLang="zh-CN" dirty="0" smtClean="0"/>
          </a:p>
          <a:p>
            <a:pPr lvl="1"/>
            <a:r>
              <a:rPr lang="en-US" altLang="zh-CN" dirty="0" smtClean="0"/>
              <a:t>Socket </a:t>
            </a:r>
            <a:r>
              <a:rPr lang="zh-CN" altLang="en-US" smtClean="0"/>
              <a:t>编程。</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chor="ctr"/>
          <a:lstStyle/>
          <a:p>
            <a:r>
              <a:rPr lang="zh-CN" altLang="en-US" dirty="0"/>
              <a:t>电路交换举例</a:t>
            </a:r>
          </a:p>
        </p:txBody>
      </p:sp>
      <p:sp>
        <p:nvSpPr>
          <p:cNvPr id="43011" name="Rectangle 3"/>
          <p:cNvSpPr>
            <a:spLocks noGrp="1" noChangeArrowheads="1"/>
          </p:cNvSpPr>
          <p:nvPr>
            <p:ph sz="quarter" idx="1"/>
          </p:nvPr>
        </p:nvSpPr>
        <p:spPr/>
        <p:txBody>
          <a:bodyPr/>
          <a:lstStyle/>
          <a:p>
            <a:r>
              <a:rPr lang="en-US" altLang="zh-CN" dirty="0"/>
              <a:t>A </a:t>
            </a:r>
            <a:r>
              <a:rPr lang="zh-CN" altLang="en-US" dirty="0"/>
              <a:t>和 </a:t>
            </a:r>
            <a:r>
              <a:rPr lang="en-US" altLang="zh-CN" dirty="0"/>
              <a:t>B </a:t>
            </a:r>
            <a:r>
              <a:rPr lang="zh-CN" altLang="en-US" dirty="0"/>
              <a:t>通话经过四个交换机</a:t>
            </a:r>
          </a:p>
          <a:p>
            <a:r>
              <a:rPr lang="zh-CN" altLang="en-US" dirty="0"/>
              <a:t>通话在 </a:t>
            </a:r>
            <a:r>
              <a:rPr lang="en-US" altLang="zh-CN" dirty="0"/>
              <a:t>A </a:t>
            </a:r>
            <a:r>
              <a:rPr lang="zh-CN" altLang="en-US" dirty="0"/>
              <a:t>到 </a:t>
            </a:r>
            <a:r>
              <a:rPr lang="en-US" altLang="zh-CN" dirty="0"/>
              <a:t>B </a:t>
            </a:r>
            <a:r>
              <a:rPr lang="zh-CN" altLang="en-US" dirty="0"/>
              <a:t>的连接上进行</a:t>
            </a:r>
          </a:p>
        </p:txBody>
      </p:sp>
      <p:sp>
        <p:nvSpPr>
          <p:cNvPr id="43088" name="Rectangle 80"/>
          <p:cNvSpPr>
            <a:spLocks noChangeArrowheads="1"/>
          </p:cNvSpPr>
          <p:nvPr/>
        </p:nvSpPr>
        <p:spPr bwMode="auto">
          <a:xfrm>
            <a:off x="-214346" y="2843213"/>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6" name="Group 6"/>
          <p:cNvGrpSpPr>
            <a:grpSpLocks/>
          </p:cNvGrpSpPr>
          <p:nvPr/>
        </p:nvGrpSpPr>
        <p:grpSpPr bwMode="auto">
          <a:xfrm>
            <a:off x="2071638" y="2786058"/>
            <a:ext cx="5072097" cy="2857520"/>
            <a:chOff x="1680" y="240"/>
            <a:chExt cx="2529" cy="1270"/>
          </a:xfrm>
        </p:grpSpPr>
        <p:sp>
          <p:nvSpPr>
            <p:cNvPr id="7" name="Oval 7"/>
            <p:cNvSpPr>
              <a:spLocks noChangeArrowheads="1"/>
            </p:cNvSpPr>
            <p:nvPr/>
          </p:nvSpPr>
          <p:spPr bwMode="auto">
            <a:xfrm>
              <a:off x="2554" y="240"/>
              <a:ext cx="1088" cy="513"/>
            </a:xfrm>
            <a:prstGeom prst="ellipse">
              <a:avLst/>
            </a:prstGeom>
            <a:solidFill>
              <a:srgbClr val="DDDDDD"/>
            </a:solidFill>
            <a:ln w="9525">
              <a:noFill/>
              <a:round/>
              <a:headEnd/>
              <a:tailEnd/>
            </a:ln>
            <a:effectLst/>
          </p:spPr>
          <p:txBody>
            <a:bodyPr/>
            <a:lstStyle/>
            <a:p>
              <a:endParaRPr lang="zh-CN" altLang="en-US"/>
            </a:p>
          </p:txBody>
        </p:sp>
        <p:sp>
          <p:nvSpPr>
            <p:cNvPr id="8" name="Oval 8"/>
            <p:cNvSpPr>
              <a:spLocks noChangeArrowheads="1"/>
            </p:cNvSpPr>
            <p:nvPr/>
          </p:nvSpPr>
          <p:spPr bwMode="auto">
            <a:xfrm>
              <a:off x="1941" y="381"/>
              <a:ext cx="827" cy="513"/>
            </a:xfrm>
            <a:prstGeom prst="ellipse">
              <a:avLst/>
            </a:prstGeom>
            <a:solidFill>
              <a:srgbClr val="DDDDDD"/>
            </a:solidFill>
            <a:ln w="9525">
              <a:noFill/>
              <a:round/>
              <a:headEnd/>
              <a:tailEnd/>
            </a:ln>
            <a:effectLst/>
          </p:spPr>
          <p:txBody>
            <a:bodyPr/>
            <a:lstStyle/>
            <a:p>
              <a:endParaRPr lang="zh-CN" altLang="en-US"/>
            </a:p>
          </p:txBody>
        </p:sp>
        <p:sp>
          <p:nvSpPr>
            <p:cNvPr id="9" name="Oval 9"/>
            <p:cNvSpPr>
              <a:spLocks noChangeArrowheads="1"/>
            </p:cNvSpPr>
            <p:nvPr/>
          </p:nvSpPr>
          <p:spPr bwMode="auto">
            <a:xfrm>
              <a:off x="1680" y="702"/>
              <a:ext cx="552" cy="411"/>
            </a:xfrm>
            <a:prstGeom prst="ellipse">
              <a:avLst/>
            </a:prstGeom>
            <a:solidFill>
              <a:srgbClr val="DDDDDD"/>
            </a:solidFill>
            <a:ln w="9525">
              <a:noFill/>
              <a:round/>
              <a:headEnd/>
              <a:tailEnd/>
            </a:ln>
            <a:effectLst/>
          </p:spPr>
          <p:txBody>
            <a:bodyPr/>
            <a:lstStyle/>
            <a:p>
              <a:endParaRPr lang="zh-CN" altLang="en-US"/>
            </a:p>
          </p:txBody>
        </p:sp>
        <p:sp>
          <p:nvSpPr>
            <p:cNvPr id="10" name="Oval 10"/>
            <p:cNvSpPr>
              <a:spLocks noChangeArrowheads="1"/>
            </p:cNvSpPr>
            <p:nvPr/>
          </p:nvSpPr>
          <p:spPr bwMode="auto">
            <a:xfrm>
              <a:off x="1849" y="894"/>
              <a:ext cx="842" cy="450"/>
            </a:xfrm>
            <a:prstGeom prst="ellipse">
              <a:avLst/>
            </a:prstGeom>
            <a:solidFill>
              <a:srgbClr val="DDDDDD"/>
            </a:solidFill>
            <a:ln w="9525">
              <a:noFill/>
              <a:round/>
              <a:headEnd/>
              <a:tailEnd/>
            </a:ln>
            <a:effectLst/>
          </p:spPr>
          <p:txBody>
            <a:bodyPr/>
            <a:lstStyle/>
            <a:p>
              <a:endParaRPr lang="zh-CN" altLang="en-US"/>
            </a:p>
          </p:txBody>
        </p:sp>
        <p:sp>
          <p:nvSpPr>
            <p:cNvPr id="11" name="Oval 11"/>
            <p:cNvSpPr>
              <a:spLocks noChangeArrowheads="1"/>
            </p:cNvSpPr>
            <p:nvPr/>
          </p:nvSpPr>
          <p:spPr bwMode="auto">
            <a:xfrm>
              <a:off x="2462" y="971"/>
              <a:ext cx="1272" cy="539"/>
            </a:xfrm>
            <a:prstGeom prst="ellipse">
              <a:avLst/>
            </a:prstGeom>
            <a:solidFill>
              <a:srgbClr val="DDDDDD"/>
            </a:solidFill>
            <a:ln w="9525">
              <a:noFill/>
              <a:round/>
              <a:headEnd/>
              <a:tailEnd/>
            </a:ln>
            <a:effectLst/>
          </p:spPr>
          <p:txBody>
            <a:bodyPr/>
            <a:lstStyle/>
            <a:p>
              <a:endParaRPr lang="zh-CN" altLang="en-US"/>
            </a:p>
          </p:txBody>
        </p:sp>
        <p:sp>
          <p:nvSpPr>
            <p:cNvPr id="12" name="Oval 12"/>
            <p:cNvSpPr>
              <a:spLocks noChangeArrowheads="1"/>
            </p:cNvSpPr>
            <p:nvPr/>
          </p:nvSpPr>
          <p:spPr bwMode="auto">
            <a:xfrm>
              <a:off x="3289" y="394"/>
              <a:ext cx="797" cy="398"/>
            </a:xfrm>
            <a:prstGeom prst="ellipse">
              <a:avLst/>
            </a:prstGeom>
            <a:solidFill>
              <a:srgbClr val="DDDDDD"/>
            </a:solidFill>
            <a:ln w="9525">
              <a:noFill/>
              <a:round/>
              <a:headEnd/>
              <a:tailEnd/>
            </a:ln>
            <a:effectLst/>
          </p:spPr>
          <p:txBody>
            <a:bodyPr/>
            <a:lstStyle/>
            <a:p>
              <a:endParaRPr lang="zh-CN" altLang="en-US"/>
            </a:p>
          </p:txBody>
        </p:sp>
        <p:sp>
          <p:nvSpPr>
            <p:cNvPr id="13" name="Oval 13"/>
            <p:cNvSpPr>
              <a:spLocks noChangeArrowheads="1"/>
            </p:cNvSpPr>
            <p:nvPr/>
          </p:nvSpPr>
          <p:spPr bwMode="auto">
            <a:xfrm>
              <a:off x="3412" y="663"/>
              <a:ext cx="797" cy="398"/>
            </a:xfrm>
            <a:prstGeom prst="ellipse">
              <a:avLst/>
            </a:prstGeom>
            <a:solidFill>
              <a:srgbClr val="DDDDDD"/>
            </a:solidFill>
            <a:ln w="9525">
              <a:noFill/>
              <a:round/>
              <a:headEnd/>
              <a:tailEnd/>
            </a:ln>
            <a:effectLst/>
          </p:spPr>
          <p:txBody>
            <a:bodyPr/>
            <a:lstStyle/>
            <a:p>
              <a:endParaRPr lang="zh-CN" altLang="en-US"/>
            </a:p>
          </p:txBody>
        </p:sp>
        <p:sp>
          <p:nvSpPr>
            <p:cNvPr id="14" name="Oval 14"/>
            <p:cNvSpPr>
              <a:spLocks noChangeArrowheads="1"/>
            </p:cNvSpPr>
            <p:nvPr/>
          </p:nvSpPr>
          <p:spPr bwMode="auto">
            <a:xfrm>
              <a:off x="3335" y="753"/>
              <a:ext cx="797" cy="668"/>
            </a:xfrm>
            <a:prstGeom prst="ellipse">
              <a:avLst/>
            </a:prstGeom>
            <a:solidFill>
              <a:srgbClr val="DDDDDD"/>
            </a:solidFill>
            <a:ln w="9525">
              <a:noFill/>
              <a:round/>
              <a:headEnd/>
              <a:tailEnd/>
            </a:ln>
            <a:effectLst/>
          </p:spPr>
          <p:txBody>
            <a:bodyPr/>
            <a:lstStyle/>
            <a:p>
              <a:endParaRPr lang="zh-CN" altLang="en-US"/>
            </a:p>
          </p:txBody>
        </p:sp>
        <p:sp>
          <p:nvSpPr>
            <p:cNvPr id="15" name="Oval 15"/>
            <p:cNvSpPr>
              <a:spLocks noChangeArrowheads="1"/>
            </p:cNvSpPr>
            <p:nvPr/>
          </p:nvSpPr>
          <p:spPr bwMode="auto">
            <a:xfrm>
              <a:off x="2140" y="548"/>
              <a:ext cx="1640" cy="667"/>
            </a:xfrm>
            <a:prstGeom prst="ellipse">
              <a:avLst/>
            </a:prstGeom>
            <a:solidFill>
              <a:srgbClr val="DDDDDD"/>
            </a:solidFill>
            <a:ln w="9525">
              <a:noFill/>
              <a:round/>
              <a:headEnd/>
              <a:tailEnd/>
            </a:ln>
            <a:effectLst/>
          </p:spPr>
          <p:txBody>
            <a:bodyPr/>
            <a:lstStyle/>
            <a:p>
              <a:endParaRPr lang="zh-CN" altLang="en-US"/>
            </a:p>
          </p:txBody>
        </p:sp>
      </p:grpSp>
      <p:sp>
        <p:nvSpPr>
          <p:cNvPr id="16" name="Line 23"/>
          <p:cNvSpPr>
            <a:spLocks noChangeShapeType="1"/>
          </p:cNvSpPr>
          <p:nvPr/>
        </p:nvSpPr>
        <p:spPr bwMode="auto">
          <a:xfrm flipV="1">
            <a:off x="2928894" y="3857628"/>
            <a:ext cx="928694" cy="500066"/>
          </a:xfrm>
          <a:prstGeom prst="line">
            <a:avLst/>
          </a:prstGeom>
          <a:noFill/>
          <a:ln w="38100" cmpd="dbl">
            <a:solidFill>
              <a:schemeClr val="tx1"/>
            </a:solidFill>
            <a:round/>
            <a:headEnd/>
            <a:tailEnd/>
          </a:ln>
          <a:effectLst/>
        </p:spPr>
        <p:txBody>
          <a:bodyPr/>
          <a:lstStyle/>
          <a:p>
            <a:endParaRPr lang="zh-CN" altLang="en-US"/>
          </a:p>
        </p:txBody>
      </p:sp>
      <p:sp>
        <p:nvSpPr>
          <p:cNvPr id="17" name="Text Box 4"/>
          <p:cNvSpPr txBox="1">
            <a:spLocks noChangeArrowheads="1"/>
          </p:cNvSpPr>
          <p:nvPr/>
        </p:nvSpPr>
        <p:spPr bwMode="auto">
          <a:xfrm>
            <a:off x="652458" y="3989402"/>
            <a:ext cx="698500" cy="641350"/>
          </a:xfrm>
          <a:prstGeom prst="rect">
            <a:avLst/>
          </a:prstGeom>
          <a:noFill/>
          <a:ln w="9525">
            <a:noFill/>
            <a:miter lim="800000"/>
            <a:headEnd/>
            <a:tailEnd/>
          </a:ln>
        </p:spPr>
        <p:txBody>
          <a:bodyPr>
            <a:spAutoFit/>
          </a:bodyPr>
          <a:lstStyle/>
          <a:p>
            <a:pPr algn="just"/>
            <a:r>
              <a:rPr kumimoji="1" lang="en-US" altLang="zh-CN" sz="3600">
                <a:solidFill>
                  <a:srgbClr val="000000"/>
                </a:solidFill>
                <a:latin typeface="Times New Roman" pitchFamily="18" charset="0"/>
                <a:sym typeface="Wingdings" pitchFamily="2" charset="2"/>
              </a:rPr>
              <a:t></a:t>
            </a:r>
            <a:r>
              <a:rPr kumimoji="1" lang="en-US" altLang="zh-CN" sz="3600">
                <a:solidFill>
                  <a:srgbClr val="000000"/>
                </a:solidFill>
                <a:latin typeface="Times New Roman" pitchFamily="18" charset="0"/>
              </a:rPr>
              <a:t> </a:t>
            </a:r>
            <a:endParaRPr kumimoji="1" lang="en-US" altLang="zh-CN" sz="3200">
              <a:latin typeface="Times New Roman" pitchFamily="18" charset="0"/>
            </a:endParaRPr>
          </a:p>
        </p:txBody>
      </p:sp>
      <p:sp>
        <p:nvSpPr>
          <p:cNvPr id="18" name="Text Box 5"/>
          <p:cNvSpPr txBox="1">
            <a:spLocks noChangeArrowheads="1"/>
          </p:cNvSpPr>
          <p:nvPr/>
        </p:nvSpPr>
        <p:spPr bwMode="auto">
          <a:xfrm>
            <a:off x="8016872" y="3989402"/>
            <a:ext cx="698500" cy="641350"/>
          </a:xfrm>
          <a:prstGeom prst="rect">
            <a:avLst/>
          </a:prstGeom>
          <a:noFill/>
          <a:ln w="9525">
            <a:noFill/>
            <a:miter lim="800000"/>
            <a:headEnd/>
            <a:tailEnd/>
          </a:ln>
        </p:spPr>
        <p:txBody>
          <a:bodyPr>
            <a:spAutoFit/>
          </a:bodyPr>
          <a:lstStyle/>
          <a:p>
            <a:pPr algn="just"/>
            <a:r>
              <a:rPr kumimoji="1" lang="en-US" altLang="zh-CN" sz="3600">
                <a:solidFill>
                  <a:srgbClr val="000000"/>
                </a:solidFill>
                <a:latin typeface="Times New Roman" pitchFamily="18" charset="0"/>
                <a:sym typeface="Wingdings" pitchFamily="2" charset="2"/>
              </a:rPr>
              <a:t></a:t>
            </a:r>
            <a:r>
              <a:rPr kumimoji="1" lang="en-US" altLang="zh-CN" sz="3600">
                <a:solidFill>
                  <a:srgbClr val="000000"/>
                </a:solidFill>
                <a:latin typeface="Times New Roman" pitchFamily="18" charset="0"/>
              </a:rPr>
              <a:t> </a:t>
            </a:r>
            <a:endParaRPr kumimoji="1" lang="en-US" altLang="zh-CN" sz="3200">
              <a:latin typeface="Times New Roman" pitchFamily="18" charset="0"/>
            </a:endParaRPr>
          </a:p>
        </p:txBody>
      </p:sp>
      <p:sp>
        <p:nvSpPr>
          <p:cNvPr id="19" name="Text Box 24"/>
          <p:cNvSpPr txBox="1">
            <a:spLocks noChangeArrowheads="1"/>
          </p:cNvSpPr>
          <p:nvPr/>
        </p:nvSpPr>
        <p:spPr bwMode="auto">
          <a:xfrm>
            <a:off x="827083" y="3844939"/>
            <a:ext cx="330200" cy="336550"/>
          </a:xfrm>
          <a:prstGeom prst="rect">
            <a:avLst/>
          </a:prstGeom>
          <a:noFill/>
          <a:ln w="9525">
            <a:noFill/>
            <a:miter lim="800000"/>
            <a:headEnd/>
            <a:tailEnd/>
          </a:ln>
          <a:effectLst/>
        </p:spPr>
        <p:txBody>
          <a:bodyPr wrap="none">
            <a:spAutoFit/>
          </a:bodyPr>
          <a:lstStyle/>
          <a:p>
            <a:r>
              <a:rPr lang="en-US" altLang="zh-CN" sz="1600">
                <a:latin typeface="Times New Roman" pitchFamily="18" charset="0"/>
              </a:rPr>
              <a:t>A</a:t>
            </a:r>
          </a:p>
        </p:txBody>
      </p:sp>
      <p:sp>
        <p:nvSpPr>
          <p:cNvPr id="20" name="Text Box 25"/>
          <p:cNvSpPr txBox="1">
            <a:spLocks noChangeArrowheads="1"/>
          </p:cNvSpPr>
          <p:nvPr/>
        </p:nvSpPr>
        <p:spPr bwMode="auto">
          <a:xfrm>
            <a:off x="7916858" y="3844939"/>
            <a:ext cx="319087" cy="336550"/>
          </a:xfrm>
          <a:prstGeom prst="rect">
            <a:avLst/>
          </a:prstGeom>
          <a:noFill/>
          <a:ln w="9525">
            <a:noFill/>
            <a:miter lim="800000"/>
            <a:headEnd/>
            <a:tailEnd/>
          </a:ln>
          <a:effectLst/>
        </p:spPr>
        <p:txBody>
          <a:bodyPr wrap="none">
            <a:spAutoFit/>
          </a:bodyPr>
          <a:lstStyle/>
          <a:p>
            <a:r>
              <a:rPr lang="en-US" altLang="zh-CN" sz="1600">
                <a:latin typeface="Times New Roman" pitchFamily="18" charset="0"/>
              </a:rPr>
              <a:t>B</a:t>
            </a:r>
          </a:p>
        </p:txBody>
      </p:sp>
      <p:sp>
        <p:nvSpPr>
          <p:cNvPr id="21" name="Line 26"/>
          <p:cNvSpPr>
            <a:spLocks noChangeShapeType="1"/>
          </p:cNvSpPr>
          <p:nvPr/>
        </p:nvSpPr>
        <p:spPr bwMode="auto">
          <a:xfrm>
            <a:off x="1084258" y="4421202"/>
            <a:ext cx="1535112" cy="0"/>
          </a:xfrm>
          <a:prstGeom prst="line">
            <a:avLst/>
          </a:prstGeom>
          <a:noFill/>
          <a:ln w="9525">
            <a:solidFill>
              <a:schemeClr val="tx1"/>
            </a:solidFill>
            <a:round/>
            <a:headEnd/>
            <a:tailEnd/>
          </a:ln>
          <a:effectLst/>
        </p:spPr>
        <p:txBody>
          <a:bodyPr/>
          <a:lstStyle/>
          <a:p>
            <a:endParaRPr lang="zh-CN" altLang="en-US"/>
          </a:p>
        </p:txBody>
      </p:sp>
      <p:sp>
        <p:nvSpPr>
          <p:cNvPr id="22" name="Line 27"/>
          <p:cNvSpPr>
            <a:spLocks noChangeShapeType="1"/>
          </p:cNvSpPr>
          <p:nvPr/>
        </p:nvSpPr>
        <p:spPr bwMode="auto">
          <a:xfrm>
            <a:off x="6581769" y="4421202"/>
            <a:ext cx="1633537" cy="0"/>
          </a:xfrm>
          <a:prstGeom prst="line">
            <a:avLst/>
          </a:prstGeom>
          <a:noFill/>
          <a:ln w="9525">
            <a:solidFill>
              <a:schemeClr val="tx1"/>
            </a:solidFill>
            <a:round/>
            <a:headEnd/>
            <a:tailEnd/>
          </a:ln>
          <a:effectLst/>
        </p:spPr>
        <p:txBody>
          <a:bodyPr/>
          <a:lstStyle/>
          <a:p>
            <a:endParaRPr lang="zh-CN" altLang="en-US"/>
          </a:p>
        </p:txBody>
      </p:sp>
      <p:sp>
        <p:nvSpPr>
          <p:cNvPr id="23" name="AutoShape 16"/>
          <p:cNvSpPr>
            <a:spLocks noChangeArrowheads="1"/>
          </p:cNvSpPr>
          <p:nvPr/>
        </p:nvSpPr>
        <p:spPr bwMode="auto">
          <a:xfrm>
            <a:off x="2547933" y="4205302"/>
            <a:ext cx="431800" cy="431800"/>
          </a:xfrm>
          <a:prstGeom prst="cube">
            <a:avLst>
              <a:gd name="adj" fmla="val 25000"/>
            </a:avLst>
          </a:prstGeom>
          <a:solidFill>
            <a:srgbClr val="DDDDDD"/>
          </a:solidFill>
          <a:ln w="9525">
            <a:solidFill>
              <a:schemeClr val="tx1"/>
            </a:solidFill>
            <a:miter lim="800000"/>
            <a:headEnd/>
            <a:tailEnd/>
          </a:ln>
          <a:effectLst/>
        </p:spPr>
        <p:txBody>
          <a:bodyPr wrap="none" anchor="ctr"/>
          <a:lstStyle/>
          <a:p>
            <a:pPr algn="ctr"/>
            <a:r>
              <a:rPr lang="en-US" altLang="zh-CN" sz="1600">
                <a:latin typeface="Times New Roman" pitchFamily="18" charset="0"/>
              </a:rPr>
              <a:t>C</a:t>
            </a:r>
          </a:p>
        </p:txBody>
      </p:sp>
      <p:sp>
        <p:nvSpPr>
          <p:cNvPr id="24" name="AutoShape 20"/>
          <p:cNvSpPr>
            <a:spLocks noChangeArrowheads="1"/>
          </p:cNvSpPr>
          <p:nvPr/>
        </p:nvSpPr>
        <p:spPr bwMode="auto">
          <a:xfrm>
            <a:off x="3854416" y="3571876"/>
            <a:ext cx="431800" cy="431800"/>
          </a:xfrm>
          <a:prstGeom prst="cube">
            <a:avLst>
              <a:gd name="adj" fmla="val 25000"/>
            </a:avLst>
          </a:prstGeom>
          <a:solidFill>
            <a:srgbClr val="DDDDDD"/>
          </a:solidFill>
          <a:ln w="9525">
            <a:solidFill>
              <a:schemeClr val="tx1"/>
            </a:solidFill>
            <a:miter lim="800000"/>
            <a:headEnd/>
            <a:tailEnd/>
          </a:ln>
          <a:effectLst/>
        </p:spPr>
        <p:txBody>
          <a:bodyPr wrap="none" anchor="ctr"/>
          <a:lstStyle/>
          <a:p>
            <a:pPr algn="ctr"/>
            <a:r>
              <a:rPr lang="en-US" altLang="zh-CN" sz="1600" dirty="0" smtClean="0">
                <a:latin typeface="Times New Roman" pitchFamily="18" charset="0"/>
              </a:rPr>
              <a:t>D</a:t>
            </a:r>
            <a:endParaRPr lang="en-US" altLang="zh-CN" sz="1600" dirty="0">
              <a:latin typeface="Times New Roman" pitchFamily="18" charset="0"/>
            </a:endParaRPr>
          </a:p>
        </p:txBody>
      </p:sp>
      <p:sp>
        <p:nvSpPr>
          <p:cNvPr id="25" name="AutoShape 21"/>
          <p:cNvSpPr>
            <a:spLocks noChangeArrowheads="1"/>
          </p:cNvSpPr>
          <p:nvPr/>
        </p:nvSpPr>
        <p:spPr bwMode="auto">
          <a:xfrm>
            <a:off x="5143472" y="3571876"/>
            <a:ext cx="431800" cy="431800"/>
          </a:xfrm>
          <a:prstGeom prst="cube">
            <a:avLst>
              <a:gd name="adj" fmla="val 25000"/>
            </a:avLst>
          </a:prstGeom>
          <a:solidFill>
            <a:srgbClr val="DDDDDD"/>
          </a:solidFill>
          <a:ln w="9525">
            <a:solidFill>
              <a:schemeClr val="tx1"/>
            </a:solidFill>
            <a:miter lim="800000"/>
            <a:headEnd/>
            <a:tailEnd/>
          </a:ln>
          <a:effectLst/>
        </p:spPr>
        <p:txBody>
          <a:bodyPr wrap="none" anchor="ctr"/>
          <a:lstStyle/>
          <a:p>
            <a:pPr algn="ctr"/>
            <a:r>
              <a:rPr lang="en-US" altLang="zh-CN" sz="1600" dirty="0" smtClean="0"/>
              <a:t>F</a:t>
            </a:r>
            <a:endParaRPr lang="en-US" altLang="zh-CN" sz="1600" dirty="0">
              <a:latin typeface="Times New Roman" pitchFamily="18" charset="0"/>
            </a:endParaRPr>
          </a:p>
        </p:txBody>
      </p:sp>
      <p:sp>
        <p:nvSpPr>
          <p:cNvPr id="26" name="AutoShape 22"/>
          <p:cNvSpPr>
            <a:spLocks noChangeArrowheads="1"/>
          </p:cNvSpPr>
          <p:nvPr/>
        </p:nvSpPr>
        <p:spPr bwMode="auto">
          <a:xfrm>
            <a:off x="6283308" y="4205302"/>
            <a:ext cx="431800" cy="431800"/>
          </a:xfrm>
          <a:prstGeom prst="cube">
            <a:avLst>
              <a:gd name="adj" fmla="val 25000"/>
            </a:avLst>
          </a:prstGeom>
          <a:solidFill>
            <a:srgbClr val="DDDDDD"/>
          </a:solidFill>
          <a:ln w="9525">
            <a:solidFill>
              <a:schemeClr val="tx1"/>
            </a:solidFill>
            <a:miter lim="800000"/>
            <a:headEnd/>
            <a:tailEnd/>
          </a:ln>
          <a:effectLst/>
        </p:spPr>
        <p:txBody>
          <a:bodyPr wrap="none" anchor="ctr"/>
          <a:lstStyle/>
          <a:p>
            <a:pPr algn="ctr"/>
            <a:r>
              <a:rPr lang="en-US" altLang="zh-CN" sz="1600" dirty="0" smtClean="0"/>
              <a:t>G</a:t>
            </a:r>
            <a:endParaRPr lang="en-US" altLang="zh-CN" sz="1600" dirty="0">
              <a:latin typeface="Times New Roman" pitchFamily="18" charset="0"/>
            </a:endParaRPr>
          </a:p>
        </p:txBody>
      </p:sp>
      <p:sp>
        <p:nvSpPr>
          <p:cNvPr id="27" name="Text Box 28"/>
          <p:cNvSpPr txBox="1">
            <a:spLocks noChangeArrowheads="1"/>
          </p:cNvSpPr>
          <p:nvPr/>
        </p:nvSpPr>
        <p:spPr bwMode="auto">
          <a:xfrm>
            <a:off x="4571968" y="5072074"/>
            <a:ext cx="793750" cy="336550"/>
          </a:xfrm>
          <a:prstGeom prst="rect">
            <a:avLst/>
          </a:prstGeom>
          <a:noFill/>
          <a:ln w="9525">
            <a:noFill/>
            <a:miter lim="800000"/>
            <a:headEnd/>
            <a:tailEnd/>
          </a:ln>
          <a:effectLst/>
        </p:spPr>
        <p:txBody>
          <a:bodyPr wrap="none">
            <a:spAutoFit/>
          </a:bodyPr>
          <a:lstStyle/>
          <a:p>
            <a:r>
              <a:rPr lang="zh-CN" altLang="en-US" sz="1600" dirty="0">
                <a:latin typeface="Times New Roman" pitchFamily="18" charset="0"/>
              </a:rPr>
              <a:t>电信网</a:t>
            </a:r>
          </a:p>
        </p:txBody>
      </p:sp>
      <p:sp>
        <p:nvSpPr>
          <p:cNvPr id="28" name="Text Box 29"/>
          <p:cNvSpPr txBox="1">
            <a:spLocks noChangeArrowheads="1"/>
          </p:cNvSpPr>
          <p:nvPr/>
        </p:nvSpPr>
        <p:spPr bwMode="auto">
          <a:xfrm>
            <a:off x="2214514" y="3786190"/>
            <a:ext cx="793750" cy="336550"/>
          </a:xfrm>
          <a:prstGeom prst="rect">
            <a:avLst/>
          </a:prstGeom>
          <a:noFill/>
          <a:ln w="9525">
            <a:noFill/>
            <a:miter lim="800000"/>
            <a:headEnd/>
            <a:tailEnd/>
          </a:ln>
          <a:effectLst/>
        </p:spPr>
        <p:txBody>
          <a:bodyPr wrap="none">
            <a:spAutoFit/>
          </a:bodyPr>
          <a:lstStyle/>
          <a:p>
            <a:r>
              <a:rPr lang="zh-CN" altLang="en-US" sz="1600" dirty="0">
                <a:latin typeface="Times New Roman" pitchFamily="18" charset="0"/>
              </a:rPr>
              <a:t>交换机</a:t>
            </a:r>
          </a:p>
        </p:txBody>
      </p:sp>
      <p:sp>
        <p:nvSpPr>
          <p:cNvPr id="29" name="Text Box 30"/>
          <p:cNvSpPr txBox="1">
            <a:spLocks noChangeArrowheads="1"/>
          </p:cNvSpPr>
          <p:nvPr/>
        </p:nvSpPr>
        <p:spPr bwMode="auto">
          <a:xfrm>
            <a:off x="3357522" y="3235326"/>
            <a:ext cx="793750" cy="336550"/>
          </a:xfrm>
          <a:prstGeom prst="rect">
            <a:avLst/>
          </a:prstGeom>
          <a:noFill/>
          <a:ln w="9525">
            <a:noFill/>
            <a:miter lim="800000"/>
            <a:headEnd/>
            <a:tailEnd/>
          </a:ln>
          <a:effectLst/>
        </p:spPr>
        <p:txBody>
          <a:bodyPr wrap="none">
            <a:spAutoFit/>
          </a:bodyPr>
          <a:lstStyle/>
          <a:p>
            <a:r>
              <a:rPr lang="zh-CN" altLang="en-US" sz="1600" dirty="0">
                <a:latin typeface="Times New Roman" pitchFamily="18" charset="0"/>
              </a:rPr>
              <a:t>交换机</a:t>
            </a:r>
          </a:p>
        </p:txBody>
      </p:sp>
      <p:sp>
        <p:nvSpPr>
          <p:cNvPr id="30" name="Text Box 31"/>
          <p:cNvSpPr txBox="1">
            <a:spLocks noChangeArrowheads="1"/>
          </p:cNvSpPr>
          <p:nvPr/>
        </p:nvSpPr>
        <p:spPr bwMode="auto">
          <a:xfrm>
            <a:off x="3571836" y="4214818"/>
            <a:ext cx="793750" cy="336550"/>
          </a:xfrm>
          <a:prstGeom prst="rect">
            <a:avLst/>
          </a:prstGeom>
          <a:noFill/>
          <a:ln w="9525">
            <a:noFill/>
            <a:miter lim="800000"/>
            <a:headEnd/>
            <a:tailEnd/>
          </a:ln>
          <a:effectLst/>
        </p:spPr>
        <p:txBody>
          <a:bodyPr wrap="none">
            <a:spAutoFit/>
          </a:bodyPr>
          <a:lstStyle/>
          <a:p>
            <a:r>
              <a:rPr lang="zh-CN" altLang="en-US" sz="1600" dirty="0">
                <a:latin typeface="Times New Roman" pitchFamily="18" charset="0"/>
              </a:rPr>
              <a:t>交换机</a:t>
            </a:r>
          </a:p>
        </p:txBody>
      </p:sp>
      <p:sp>
        <p:nvSpPr>
          <p:cNvPr id="31" name="Text Box 32"/>
          <p:cNvSpPr txBox="1">
            <a:spLocks noChangeArrowheads="1"/>
          </p:cNvSpPr>
          <p:nvPr/>
        </p:nvSpPr>
        <p:spPr bwMode="auto">
          <a:xfrm>
            <a:off x="6286480" y="3786190"/>
            <a:ext cx="793750" cy="336550"/>
          </a:xfrm>
          <a:prstGeom prst="rect">
            <a:avLst/>
          </a:prstGeom>
          <a:noFill/>
          <a:ln w="9525">
            <a:noFill/>
            <a:miter lim="800000"/>
            <a:headEnd/>
            <a:tailEnd/>
          </a:ln>
          <a:effectLst/>
        </p:spPr>
        <p:txBody>
          <a:bodyPr wrap="none">
            <a:spAutoFit/>
          </a:bodyPr>
          <a:lstStyle/>
          <a:p>
            <a:r>
              <a:rPr lang="zh-CN" altLang="en-US" sz="1600" dirty="0">
                <a:latin typeface="Times New Roman" pitchFamily="18" charset="0"/>
              </a:rPr>
              <a:t>交换机</a:t>
            </a:r>
          </a:p>
        </p:txBody>
      </p:sp>
      <p:sp>
        <p:nvSpPr>
          <p:cNvPr id="35" name="Line 37"/>
          <p:cNvSpPr>
            <a:spLocks noChangeShapeType="1"/>
          </p:cNvSpPr>
          <p:nvPr/>
        </p:nvSpPr>
        <p:spPr bwMode="auto">
          <a:xfrm flipH="1">
            <a:off x="4143339" y="4500570"/>
            <a:ext cx="2143139" cy="285752"/>
          </a:xfrm>
          <a:prstGeom prst="line">
            <a:avLst/>
          </a:prstGeom>
          <a:noFill/>
          <a:ln w="9525">
            <a:solidFill>
              <a:schemeClr val="tx1"/>
            </a:solidFill>
            <a:round/>
            <a:headEnd/>
            <a:tailEnd/>
          </a:ln>
          <a:effectLst/>
        </p:spPr>
        <p:txBody>
          <a:bodyPr/>
          <a:lstStyle/>
          <a:p>
            <a:endParaRPr lang="zh-CN" altLang="en-US"/>
          </a:p>
        </p:txBody>
      </p:sp>
      <p:sp>
        <p:nvSpPr>
          <p:cNvPr id="36" name="Line 38"/>
          <p:cNvSpPr>
            <a:spLocks noChangeShapeType="1"/>
          </p:cNvSpPr>
          <p:nvPr/>
        </p:nvSpPr>
        <p:spPr bwMode="auto">
          <a:xfrm>
            <a:off x="2055808" y="4430727"/>
            <a:ext cx="65087" cy="477837"/>
          </a:xfrm>
          <a:prstGeom prst="line">
            <a:avLst/>
          </a:prstGeom>
          <a:noFill/>
          <a:ln w="9525">
            <a:solidFill>
              <a:schemeClr val="tx1"/>
            </a:solidFill>
            <a:round/>
            <a:headEnd/>
            <a:tailEnd/>
          </a:ln>
          <a:effectLst/>
        </p:spPr>
        <p:txBody>
          <a:bodyPr/>
          <a:lstStyle/>
          <a:p>
            <a:endParaRPr lang="zh-CN" altLang="en-US"/>
          </a:p>
        </p:txBody>
      </p:sp>
      <p:sp>
        <p:nvSpPr>
          <p:cNvPr id="37" name="Line 39"/>
          <p:cNvSpPr>
            <a:spLocks noChangeShapeType="1"/>
          </p:cNvSpPr>
          <p:nvPr/>
        </p:nvSpPr>
        <p:spPr bwMode="auto">
          <a:xfrm>
            <a:off x="7453308" y="4418027"/>
            <a:ext cx="133350" cy="434975"/>
          </a:xfrm>
          <a:prstGeom prst="line">
            <a:avLst/>
          </a:prstGeom>
          <a:noFill/>
          <a:ln w="9525">
            <a:solidFill>
              <a:schemeClr val="tx1"/>
            </a:solidFill>
            <a:round/>
            <a:headEnd/>
            <a:tailEnd/>
          </a:ln>
          <a:effectLst/>
        </p:spPr>
        <p:txBody>
          <a:bodyPr/>
          <a:lstStyle/>
          <a:p>
            <a:endParaRPr lang="zh-CN" altLang="en-US"/>
          </a:p>
        </p:txBody>
      </p:sp>
      <p:sp>
        <p:nvSpPr>
          <p:cNvPr id="38" name="Text Box 40"/>
          <p:cNvSpPr txBox="1">
            <a:spLocks noChangeArrowheads="1"/>
          </p:cNvSpPr>
          <p:nvPr/>
        </p:nvSpPr>
        <p:spPr bwMode="auto">
          <a:xfrm>
            <a:off x="1755770" y="4853002"/>
            <a:ext cx="793750" cy="336550"/>
          </a:xfrm>
          <a:prstGeom prst="rect">
            <a:avLst/>
          </a:prstGeom>
          <a:noFill/>
          <a:ln w="9525">
            <a:noFill/>
            <a:miter lim="800000"/>
            <a:headEnd/>
            <a:tailEnd/>
          </a:ln>
          <a:effectLst/>
        </p:spPr>
        <p:txBody>
          <a:bodyPr wrap="none">
            <a:spAutoFit/>
          </a:bodyPr>
          <a:lstStyle/>
          <a:p>
            <a:r>
              <a:rPr lang="zh-CN" altLang="en-US" sz="1600">
                <a:latin typeface="Times New Roman" pitchFamily="18" charset="0"/>
              </a:rPr>
              <a:t>用户线</a:t>
            </a:r>
          </a:p>
        </p:txBody>
      </p:sp>
      <p:sp>
        <p:nvSpPr>
          <p:cNvPr id="39" name="Text Box 41"/>
          <p:cNvSpPr txBox="1">
            <a:spLocks noChangeArrowheads="1"/>
          </p:cNvSpPr>
          <p:nvPr/>
        </p:nvSpPr>
        <p:spPr bwMode="auto">
          <a:xfrm>
            <a:off x="7072298" y="4857760"/>
            <a:ext cx="793750" cy="336550"/>
          </a:xfrm>
          <a:prstGeom prst="rect">
            <a:avLst/>
          </a:prstGeom>
          <a:noFill/>
          <a:ln w="9525">
            <a:noFill/>
            <a:miter lim="800000"/>
            <a:headEnd/>
            <a:tailEnd/>
          </a:ln>
          <a:effectLst/>
        </p:spPr>
        <p:txBody>
          <a:bodyPr wrap="none">
            <a:spAutoFit/>
          </a:bodyPr>
          <a:lstStyle/>
          <a:p>
            <a:r>
              <a:rPr lang="zh-CN" altLang="en-US" sz="1600" dirty="0">
                <a:latin typeface="Times New Roman" pitchFamily="18" charset="0"/>
              </a:rPr>
              <a:t>用户线</a:t>
            </a:r>
          </a:p>
        </p:txBody>
      </p:sp>
      <p:grpSp>
        <p:nvGrpSpPr>
          <p:cNvPr id="40" name="Group 56"/>
          <p:cNvGrpSpPr>
            <a:grpSpLocks/>
          </p:cNvGrpSpPr>
          <p:nvPr/>
        </p:nvGrpSpPr>
        <p:grpSpPr bwMode="auto">
          <a:xfrm flipH="1">
            <a:off x="6992962" y="4232289"/>
            <a:ext cx="1008062" cy="146050"/>
            <a:chOff x="1519" y="2160"/>
            <a:chExt cx="953" cy="227"/>
          </a:xfrm>
        </p:grpSpPr>
        <p:sp>
          <p:nvSpPr>
            <p:cNvPr id="41" name="Freeform 57"/>
            <p:cNvSpPr>
              <a:spLocks/>
            </p:cNvSpPr>
            <p:nvPr/>
          </p:nvSpPr>
          <p:spPr bwMode="auto">
            <a:xfrm>
              <a:off x="1519" y="2237"/>
              <a:ext cx="104" cy="79"/>
            </a:xfrm>
            <a:custGeom>
              <a:avLst/>
              <a:gdLst/>
              <a:ahLst/>
              <a:cxnLst>
                <a:cxn ang="0">
                  <a:pos x="0" y="255"/>
                </a:cxn>
                <a:cxn ang="0">
                  <a:pos x="7" y="209"/>
                </a:cxn>
                <a:cxn ang="0">
                  <a:pos x="18" y="164"/>
                </a:cxn>
                <a:cxn ang="0">
                  <a:pos x="26" y="131"/>
                </a:cxn>
                <a:cxn ang="0">
                  <a:pos x="39" y="115"/>
                </a:cxn>
                <a:cxn ang="0">
                  <a:pos x="52" y="104"/>
                </a:cxn>
                <a:cxn ang="0">
                  <a:pos x="67" y="103"/>
                </a:cxn>
                <a:cxn ang="0">
                  <a:pos x="83" y="107"/>
                </a:cxn>
                <a:cxn ang="0">
                  <a:pos x="98" y="121"/>
                </a:cxn>
                <a:cxn ang="0">
                  <a:pos x="106" y="140"/>
                </a:cxn>
                <a:cxn ang="0">
                  <a:pos x="112" y="165"/>
                </a:cxn>
                <a:cxn ang="0">
                  <a:pos x="141" y="331"/>
                </a:cxn>
                <a:cxn ang="0">
                  <a:pos x="148" y="356"/>
                </a:cxn>
                <a:cxn ang="0">
                  <a:pos x="154" y="373"/>
                </a:cxn>
                <a:cxn ang="0">
                  <a:pos x="172" y="385"/>
                </a:cxn>
                <a:cxn ang="0">
                  <a:pos x="188" y="386"/>
                </a:cxn>
                <a:cxn ang="0">
                  <a:pos x="203" y="378"/>
                </a:cxn>
                <a:cxn ang="0">
                  <a:pos x="212" y="359"/>
                </a:cxn>
                <a:cxn ang="0">
                  <a:pos x="219" y="331"/>
                </a:cxn>
                <a:cxn ang="0">
                  <a:pos x="258" y="88"/>
                </a:cxn>
                <a:cxn ang="0">
                  <a:pos x="264" y="52"/>
                </a:cxn>
                <a:cxn ang="0">
                  <a:pos x="271" y="29"/>
                </a:cxn>
                <a:cxn ang="0">
                  <a:pos x="280" y="12"/>
                </a:cxn>
                <a:cxn ang="0">
                  <a:pos x="291" y="4"/>
                </a:cxn>
                <a:cxn ang="0">
                  <a:pos x="308" y="0"/>
                </a:cxn>
                <a:cxn ang="0">
                  <a:pos x="327" y="5"/>
                </a:cxn>
                <a:cxn ang="0">
                  <a:pos x="340" y="26"/>
                </a:cxn>
                <a:cxn ang="0">
                  <a:pos x="347" y="43"/>
                </a:cxn>
                <a:cxn ang="0">
                  <a:pos x="353" y="68"/>
                </a:cxn>
                <a:cxn ang="0">
                  <a:pos x="412" y="460"/>
                </a:cxn>
                <a:cxn ang="0">
                  <a:pos x="419" y="492"/>
                </a:cxn>
                <a:cxn ang="0">
                  <a:pos x="429" y="520"/>
                </a:cxn>
                <a:cxn ang="0">
                  <a:pos x="441" y="530"/>
                </a:cxn>
                <a:cxn ang="0">
                  <a:pos x="462" y="535"/>
                </a:cxn>
                <a:cxn ang="0">
                  <a:pos x="478" y="518"/>
                </a:cxn>
                <a:cxn ang="0">
                  <a:pos x="488" y="495"/>
                </a:cxn>
                <a:cxn ang="0">
                  <a:pos x="496" y="461"/>
                </a:cxn>
                <a:cxn ang="0">
                  <a:pos x="552" y="107"/>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p:spPr>
          <p:txBody>
            <a:bodyPr/>
            <a:lstStyle/>
            <a:p>
              <a:endParaRPr lang="zh-CN" altLang="en-US"/>
            </a:p>
          </p:txBody>
        </p:sp>
        <p:sp>
          <p:nvSpPr>
            <p:cNvPr id="42" name="Freeform 58"/>
            <p:cNvSpPr>
              <a:spLocks/>
            </p:cNvSpPr>
            <p:nvPr/>
          </p:nvSpPr>
          <p:spPr bwMode="auto">
            <a:xfrm>
              <a:off x="1623" y="2160"/>
              <a:ext cx="179" cy="227"/>
            </a:xfrm>
            <a:custGeom>
              <a:avLst/>
              <a:gdLst/>
              <a:ahLst/>
              <a:cxnLst>
                <a:cxn ang="0">
                  <a:pos x="0" y="622"/>
                </a:cxn>
                <a:cxn ang="0">
                  <a:pos x="49" y="336"/>
                </a:cxn>
                <a:cxn ang="0">
                  <a:pos x="55" y="313"/>
                </a:cxn>
                <a:cxn ang="0">
                  <a:pos x="71" y="301"/>
                </a:cxn>
                <a:cxn ang="0">
                  <a:pos x="84" y="297"/>
                </a:cxn>
                <a:cxn ang="0">
                  <a:pos x="105" y="301"/>
                </a:cxn>
                <a:cxn ang="0">
                  <a:pos x="116" y="314"/>
                </a:cxn>
                <a:cxn ang="0">
                  <a:pos x="122" y="336"/>
                </a:cxn>
                <a:cxn ang="0">
                  <a:pos x="236" y="1164"/>
                </a:cxn>
                <a:cxn ang="0">
                  <a:pos x="247" y="1207"/>
                </a:cxn>
                <a:cxn ang="0">
                  <a:pos x="258" y="1222"/>
                </a:cxn>
                <a:cxn ang="0">
                  <a:pos x="276" y="1230"/>
                </a:cxn>
                <a:cxn ang="0">
                  <a:pos x="290" y="1234"/>
                </a:cxn>
                <a:cxn ang="0">
                  <a:pos x="309" y="1227"/>
                </a:cxn>
                <a:cxn ang="0">
                  <a:pos x="324" y="1209"/>
                </a:cxn>
                <a:cxn ang="0">
                  <a:pos x="335" y="1164"/>
                </a:cxn>
                <a:cxn ang="0">
                  <a:pos x="448" y="204"/>
                </a:cxn>
                <a:cxn ang="0">
                  <a:pos x="455" y="158"/>
                </a:cxn>
                <a:cxn ang="0">
                  <a:pos x="462" y="143"/>
                </a:cxn>
                <a:cxn ang="0">
                  <a:pos x="470" y="129"/>
                </a:cxn>
                <a:cxn ang="0">
                  <a:pos x="483" y="118"/>
                </a:cxn>
                <a:cxn ang="0">
                  <a:pos x="499" y="116"/>
                </a:cxn>
                <a:cxn ang="0">
                  <a:pos x="517" y="122"/>
                </a:cxn>
                <a:cxn ang="0">
                  <a:pos x="531" y="132"/>
                </a:cxn>
                <a:cxn ang="0">
                  <a:pos x="539" y="143"/>
                </a:cxn>
                <a:cxn ang="0">
                  <a:pos x="548" y="158"/>
                </a:cxn>
                <a:cxn ang="0">
                  <a:pos x="555" y="197"/>
                </a:cxn>
                <a:cxn ang="0">
                  <a:pos x="658" y="1428"/>
                </a:cxn>
                <a:cxn ang="0">
                  <a:pos x="665" y="1480"/>
                </a:cxn>
                <a:cxn ang="0">
                  <a:pos x="674" y="1505"/>
                </a:cxn>
                <a:cxn ang="0">
                  <a:pos x="692" y="1517"/>
                </a:cxn>
                <a:cxn ang="0">
                  <a:pos x="710" y="1524"/>
                </a:cxn>
                <a:cxn ang="0">
                  <a:pos x="727" y="1517"/>
                </a:cxn>
                <a:cxn ang="0">
                  <a:pos x="736" y="1505"/>
                </a:cxn>
                <a:cxn ang="0">
                  <a:pos x="742" y="1484"/>
                </a:cxn>
                <a:cxn ang="0">
                  <a:pos x="748" y="1432"/>
                </a:cxn>
                <a:cxn ang="0">
                  <a:pos x="882" y="87"/>
                </a:cxn>
                <a:cxn ang="0">
                  <a:pos x="888" y="59"/>
                </a:cxn>
                <a:cxn ang="0">
                  <a:pos x="897" y="34"/>
                </a:cxn>
                <a:cxn ang="0">
                  <a:pos x="908" y="17"/>
                </a:cxn>
                <a:cxn ang="0">
                  <a:pos x="919" y="5"/>
                </a:cxn>
                <a:cxn ang="0">
                  <a:pos x="931" y="0"/>
                </a:cxn>
                <a:cxn ang="0">
                  <a:pos x="943" y="0"/>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p:spPr>
          <p:txBody>
            <a:bodyPr/>
            <a:lstStyle/>
            <a:p>
              <a:endParaRPr lang="zh-CN" altLang="en-US"/>
            </a:p>
          </p:txBody>
        </p:sp>
        <p:sp>
          <p:nvSpPr>
            <p:cNvPr id="43" name="Freeform 59"/>
            <p:cNvSpPr>
              <a:spLocks/>
            </p:cNvSpPr>
            <p:nvPr/>
          </p:nvSpPr>
          <p:spPr bwMode="auto">
            <a:xfrm>
              <a:off x="1978" y="2237"/>
              <a:ext cx="104" cy="79"/>
            </a:xfrm>
            <a:custGeom>
              <a:avLst/>
              <a:gdLst/>
              <a:ahLst/>
              <a:cxnLst>
                <a:cxn ang="0">
                  <a:pos x="551" y="255"/>
                </a:cxn>
                <a:cxn ang="0">
                  <a:pos x="544" y="209"/>
                </a:cxn>
                <a:cxn ang="0">
                  <a:pos x="534" y="164"/>
                </a:cxn>
                <a:cxn ang="0">
                  <a:pos x="525" y="131"/>
                </a:cxn>
                <a:cxn ang="0">
                  <a:pos x="514" y="115"/>
                </a:cxn>
                <a:cxn ang="0">
                  <a:pos x="499" y="104"/>
                </a:cxn>
                <a:cxn ang="0">
                  <a:pos x="486" y="103"/>
                </a:cxn>
                <a:cxn ang="0">
                  <a:pos x="468" y="107"/>
                </a:cxn>
                <a:cxn ang="0">
                  <a:pos x="455" y="121"/>
                </a:cxn>
                <a:cxn ang="0">
                  <a:pos x="446" y="140"/>
                </a:cxn>
                <a:cxn ang="0">
                  <a:pos x="439" y="165"/>
                </a:cxn>
                <a:cxn ang="0">
                  <a:pos x="411" y="331"/>
                </a:cxn>
                <a:cxn ang="0">
                  <a:pos x="404" y="356"/>
                </a:cxn>
                <a:cxn ang="0">
                  <a:pos x="398" y="373"/>
                </a:cxn>
                <a:cxn ang="0">
                  <a:pos x="381" y="385"/>
                </a:cxn>
                <a:cxn ang="0">
                  <a:pos x="364" y="386"/>
                </a:cxn>
                <a:cxn ang="0">
                  <a:pos x="349" y="378"/>
                </a:cxn>
                <a:cxn ang="0">
                  <a:pos x="341" y="359"/>
                </a:cxn>
                <a:cxn ang="0">
                  <a:pos x="333" y="331"/>
                </a:cxn>
                <a:cxn ang="0">
                  <a:pos x="295" y="88"/>
                </a:cxn>
                <a:cxn ang="0">
                  <a:pos x="288" y="52"/>
                </a:cxn>
                <a:cxn ang="0">
                  <a:pos x="281" y="29"/>
                </a:cxn>
                <a:cxn ang="0">
                  <a:pos x="271" y="12"/>
                </a:cxn>
                <a:cxn ang="0">
                  <a:pos x="260" y="4"/>
                </a:cxn>
                <a:cxn ang="0">
                  <a:pos x="242" y="0"/>
                </a:cxn>
                <a:cxn ang="0">
                  <a:pos x="225" y="5"/>
                </a:cxn>
                <a:cxn ang="0">
                  <a:pos x="210" y="26"/>
                </a:cxn>
                <a:cxn ang="0">
                  <a:pos x="204" y="43"/>
                </a:cxn>
                <a:cxn ang="0">
                  <a:pos x="199" y="68"/>
                </a:cxn>
                <a:cxn ang="0">
                  <a:pos x="141" y="460"/>
                </a:cxn>
                <a:cxn ang="0">
                  <a:pos x="134" y="492"/>
                </a:cxn>
                <a:cxn ang="0">
                  <a:pos x="123" y="520"/>
                </a:cxn>
                <a:cxn ang="0">
                  <a:pos x="111" y="530"/>
                </a:cxn>
                <a:cxn ang="0">
                  <a:pos x="90" y="535"/>
                </a:cxn>
                <a:cxn ang="0">
                  <a:pos x="73" y="518"/>
                </a:cxn>
                <a:cxn ang="0">
                  <a:pos x="63" y="495"/>
                </a:cxn>
                <a:cxn ang="0">
                  <a:pos x="56" y="461"/>
                </a:cxn>
                <a:cxn ang="0">
                  <a:pos x="0" y="107"/>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p:spPr>
          <p:txBody>
            <a:bodyPr/>
            <a:lstStyle/>
            <a:p>
              <a:endParaRPr lang="zh-CN" altLang="en-US"/>
            </a:p>
          </p:txBody>
        </p:sp>
        <p:sp>
          <p:nvSpPr>
            <p:cNvPr id="44" name="Freeform 60"/>
            <p:cNvSpPr>
              <a:spLocks/>
            </p:cNvSpPr>
            <p:nvPr/>
          </p:nvSpPr>
          <p:spPr bwMode="auto">
            <a:xfrm>
              <a:off x="1799" y="2160"/>
              <a:ext cx="179" cy="227"/>
            </a:xfrm>
            <a:custGeom>
              <a:avLst/>
              <a:gdLst/>
              <a:ahLst/>
              <a:cxnLst>
                <a:cxn ang="0">
                  <a:pos x="943" y="626"/>
                </a:cxn>
                <a:cxn ang="0">
                  <a:pos x="895" y="336"/>
                </a:cxn>
                <a:cxn ang="0">
                  <a:pos x="887" y="313"/>
                </a:cxn>
                <a:cxn ang="0">
                  <a:pos x="873" y="301"/>
                </a:cxn>
                <a:cxn ang="0">
                  <a:pos x="859" y="297"/>
                </a:cxn>
                <a:cxn ang="0">
                  <a:pos x="837" y="301"/>
                </a:cxn>
                <a:cxn ang="0">
                  <a:pos x="828" y="314"/>
                </a:cxn>
                <a:cxn ang="0">
                  <a:pos x="819" y="336"/>
                </a:cxn>
                <a:cxn ang="0">
                  <a:pos x="706" y="1164"/>
                </a:cxn>
                <a:cxn ang="0">
                  <a:pos x="695" y="1207"/>
                </a:cxn>
                <a:cxn ang="0">
                  <a:pos x="686" y="1222"/>
                </a:cxn>
                <a:cxn ang="0">
                  <a:pos x="667" y="1230"/>
                </a:cxn>
                <a:cxn ang="0">
                  <a:pos x="652" y="1234"/>
                </a:cxn>
                <a:cxn ang="0">
                  <a:pos x="633" y="1227"/>
                </a:cxn>
                <a:cxn ang="0">
                  <a:pos x="619" y="1209"/>
                </a:cxn>
                <a:cxn ang="0">
                  <a:pos x="608" y="1164"/>
                </a:cxn>
                <a:cxn ang="0">
                  <a:pos x="495" y="204"/>
                </a:cxn>
                <a:cxn ang="0">
                  <a:pos x="486" y="158"/>
                </a:cxn>
                <a:cxn ang="0">
                  <a:pos x="482" y="143"/>
                </a:cxn>
                <a:cxn ang="0">
                  <a:pos x="473" y="129"/>
                </a:cxn>
                <a:cxn ang="0">
                  <a:pos x="459" y="118"/>
                </a:cxn>
                <a:cxn ang="0">
                  <a:pos x="446" y="116"/>
                </a:cxn>
                <a:cxn ang="0">
                  <a:pos x="427" y="122"/>
                </a:cxn>
                <a:cxn ang="0">
                  <a:pos x="411" y="132"/>
                </a:cxn>
                <a:cxn ang="0">
                  <a:pos x="403" y="143"/>
                </a:cxn>
                <a:cxn ang="0">
                  <a:pos x="396" y="158"/>
                </a:cxn>
                <a:cxn ang="0">
                  <a:pos x="389" y="197"/>
                </a:cxn>
                <a:cxn ang="0">
                  <a:pos x="285" y="1428"/>
                </a:cxn>
                <a:cxn ang="0">
                  <a:pos x="278" y="1480"/>
                </a:cxn>
                <a:cxn ang="0">
                  <a:pos x="268" y="1505"/>
                </a:cxn>
                <a:cxn ang="0">
                  <a:pos x="250" y="1517"/>
                </a:cxn>
                <a:cxn ang="0">
                  <a:pos x="233" y="1524"/>
                </a:cxn>
                <a:cxn ang="0">
                  <a:pos x="217" y="1517"/>
                </a:cxn>
                <a:cxn ang="0">
                  <a:pos x="207" y="1505"/>
                </a:cxn>
                <a:cxn ang="0">
                  <a:pos x="200" y="1484"/>
                </a:cxn>
                <a:cxn ang="0">
                  <a:pos x="194" y="1432"/>
                </a:cxn>
                <a:cxn ang="0">
                  <a:pos x="60" y="87"/>
                </a:cxn>
                <a:cxn ang="0">
                  <a:pos x="56" y="59"/>
                </a:cxn>
                <a:cxn ang="0">
                  <a:pos x="46" y="34"/>
                </a:cxn>
                <a:cxn ang="0">
                  <a:pos x="35" y="17"/>
                </a:cxn>
                <a:cxn ang="0">
                  <a:pos x="25" y="5"/>
                </a:cxn>
                <a:cxn ang="0">
                  <a:pos x="12" y="0"/>
                </a:cxn>
                <a:cxn ang="0">
                  <a:pos x="0" y="0"/>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p:spPr>
          <p:txBody>
            <a:bodyPr/>
            <a:lstStyle/>
            <a:p>
              <a:endParaRPr lang="zh-CN" altLang="en-US"/>
            </a:p>
          </p:txBody>
        </p:sp>
        <p:sp>
          <p:nvSpPr>
            <p:cNvPr id="45" name="Line 61"/>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p:spPr>
          <p:txBody>
            <a:bodyPr/>
            <a:lstStyle/>
            <a:p>
              <a:endParaRPr lang="zh-CN" altLang="en-US"/>
            </a:p>
          </p:txBody>
        </p:sp>
      </p:grpSp>
      <p:grpSp>
        <p:nvGrpSpPr>
          <p:cNvPr id="46" name="Group 64"/>
          <p:cNvGrpSpPr>
            <a:grpSpLocks/>
          </p:cNvGrpSpPr>
          <p:nvPr/>
        </p:nvGrpSpPr>
        <p:grpSpPr bwMode="auto">
          <a:xfrm>
            <a:off x="1301745" y="4205302"/>
            <a:ext cx="1008063" cy="146050"/>
            <a:chOff x="1519" y="2160"/>
            <a:chExt cx="953" cy="227"/>
          </a:xfrm>
        </p:grpSpPr>
        <p:sp>
          <p:nvSpPr>
            <p:cNvPr id="47" name="Freeform 65"/>
            <p:cNvSpPr>
              <a:spLocks/>
            </p:cNvSpPr>
            <p:nvPr/>
          </p:nvSpPr>
          <p:spPr bwMode="auto">
            <a:xfrm>
              <a:off x="1519" y="2237"/>
              <a:ext cx="104" cy="79"/>
            </a:xfrm>
            <a:custGeom>
              <a:avLst/>
              <a:gdLst/>
              <a:ahLst/>
              <a:cxnLst>
                <a:cxn ang="0">
                  <a:pos x="0" y="255"/>
                </a:cxn>
                <a:cxn ang="0">
                  <a:pos x="7" y="209"/>
                </a:cxn>
                <a:cxn ang="0">
                  <a:pos x="18" y="164"/>
                </a:cxn>
                <a:cxn ang="0">
                  <a:pos x="26" y="131"/>
                </a:cxn>
                <a:cxn ang="0">
                  <a:pos x="39" y="115"/>
                </a:cxn>
                <a:cxn ang="0">
                  <a:pos x="52" y="104"/>
                </a:cxn>
                <a:cxn ang="0">
                  <a:pos x="67" y="103"/>
                </a:cxn>
                <a:cxn ang="0">
                  <a:pos x="83" y="107"/>
                </a:cxn>
                <a:cxn ang="0">
                  <a:pos x="98" y="121"/>
                </a:cxn>
                <a:cxn ang="0">
                  <a:pos x="106" y="140"/>
                </a:cxn>
                <a:cxn ang="0">
                  <a:pos x="112" y="165"/>
                </a:cxn>
                <a:cxn ang="0">
                  <a:pos x="141" y="331"/>
                </a:cxn>
                <a:cxn ang="0">
                  <a:pos x="148" y="356"/>
                </a:cxn>
                <a:cxn ang="0">
                  <a:pos x="154" y="373"/>
                </a:cxn>
                <a:cxn ang="0">
                  <a:pos x="172" y="385"/>
                </a:cxn>
                <a:cxn ang="0">
                  <a:pos x="188" y="386"/>
                </a:cxn>
                <a:cxn ang="0">
                  <a:pos x="203" y="378"/>
                </a:cxn>
                <a:cxn ang="0">
                  <a:pos x="212" y="359"/>
                </a:cxn>
                <a:cxn ang="0">
                  <a:pos x="219" y="331"/>
                </a:cxn>
                <a:cxn ang="0">
                  <a:pos x="258" y="88"/>
                </a:cxn>
                <a:cxn ang="0">
                  <a:pos x="264" y="52"/>
                </a:cxn>
                <a:cxn ang="0">
                  <a:pos x="271" y="29"/>
                </a:cxn>
                <a:cxn ang="0">
                  <a:pos x="280" y="12"/>
                </a:cxn>
                <a:cxn ang="0">
                  <a:pos x="291" y="4"/>
                </a:cxn>
                <a:cxn ang="0">
                  <a:pos x="308" y="0"/>
                </a:cxn>
                <a:cxn ang="0">
                  <a:pos x="327" y="5"/>
                </a:cxn>
                <a:cxn ang="0">
                  <a:pos x="340" y="26"/>
                </a:cxn>
                <a:cxn ang="0">
                  <a:pos x="347" y="43"/>
                </a:cxn>
                <a:cxn ang="0">
                  <a:pos x="353" y="68"/>
                </a:cxn>
                <a:cxn ang="0">
                  <a:pos x="412" y="460"/>
                </a:cxn>
                <a:cxn ang="0">
                  <a:pos x="419" y="492"/>
                </a:cxn>
                <a:cxn ang="0">
                  <a:pos x="429" y="520"/>
                </a:cxn>
                <a:cxn ang="0">
                  <a:pos x="441" y="530"/>
                </a:cxn>
                <a:cxn ang="0">
                  <a:pos x="462" y="535"/>
                </a:cxn>
                <a:cxn ang="0">
                  <a:pos x="478" y="518"/>
                </a:cxn>
                <a:cxn ang="0">
                  <a:pos x="488" y="495"/>
                </a:cxn>
                <a:cxn ang="0">
                  <a:pos x="496" y="461"/>
                </a:cxn>
                <a:cxn ang="0">
                  <a:pos x="552" y="107"/>
                </a:cxn>
              </a:cxnLst>
              <a:rect l="0" t="0" r="r" b="b"/>
              <a:pathLst>
                <a:path w="552" h="535">
                  <a:moveTo>
                    <a:pt x="0" y="255"/>
                  </a:moveTo>
                  <a:lnTo>
                    <a:pt x="7" y="209"/>
                  </a:lnTo>
                  <a:lnTo>
                    <a:pt x="18" y="164"/>
                  </a:lnTo>
                  <a:lnTo>
                    <a:pt x="26" y="131"/>
                  </a:lnTo>
                  <a:lnTo>
                    <a:pt x="39" y="115"/>
                  </a:lnTo>
                  <a:lnTo>
                    <a:pt x="52" y="104"/>
                  </a:lnTo>
                  <a:lnTo>
                    <a:pt x="67" y="103"/>
                  </a:lnTo>
                  <a:lnTo>
                    <a:pt x="83" y="107"/>
                  </a:lnTo>
                  <a:lnTo>
                    <a:pt x="98" y="121"/>
                  </a:lnTo>
                  <a:lnTo>
                    <a:pt x="106" y="140"/>
                  </a:lnTo>
                  <a:lnTo>
                    <a:pt x="112" y="165"/>
                  </a:lnTo>
                  <a:lnTo>
                    <a:pt x="141" y="331"/>
                  </a:lnTo>
                  <a:lnTo>
                    <a:pt x="148" y="356"/>
                  </a:lnTo>
                  <a:lnTo>
                    <a:pt x="154" y="373"/>
                  </a:lnTo>
                  <a:lnTo>
                    <a:pt x="172" y="385"/>
                  </a:lnTo>
                  <a:lnTo>
                    <a:pt x="188" y="386"/>
                  </a:lnTo>
                  <a:lnTo>
                    <a:pt x="203" y="378"/>
                  </a:lnTo>
                  <a:lnTo>
                    <a:pt x="212" y="359"/>
                  </a:lnTo>
                  <a:lnTo>
                    <a:pt x="219" y="331"/>
                  </a:lnTo>
                  <a:lnTo>
                    <a:pt x="258" y="88"/>
                  </a:lnTo>
                  <a:lnTo>
                    <a:pt x="264" y="52"/>
                  </a:lnTo>
                  <a:lnTo>
                    <a:pt x="271" y="29"/>
                  </a:lnTo>
                  <a:lnTo>
                    <a:pt x="280" y="12"/>
                  </a:lnTo>
                  <a:lnTo>
                    <a:pt x="291" y="4"/>
                  </a:lnTo>
                  <a:lnTo>
                    <a:pt x="308" y="0"/>
                  </a:lnTo>
                  <a:lnTo>
                    <a:pt x="327" y="5"/>
                  </a:lnTo>
                  <a:lnTo>
                    <a:pt x="340" y="26"/>
                  </a:lnTo>
                  <a:lnTo>
                    <a:pt x="347" y="43"/>
                  </a:lnTo>
                  <a:lnTo>
                    <a:pt x="353" y="68"/>
                  </a:lnTo>
                  <a:lnTo>
                    <a:pt x="412" y="460"/>
                  </a:lnTo>
                  <a:lnTo>
                    <a:pt x="419" y="492"/>
                  </a:lnTo>
                  <a:lnTo>
                    <a:pt x="429" y="520"/>
                  </a:lnTo>
                  <a:lnTo>
                    <a:pt x="441" y="530"/>
                  </a:lnTo>
                  <a:lnTo>
                    <a:pt x="462" y="535"/>
                  </a:lnTo>
                  <a:lnTo>
                    <a:pt x="478" y="518"/>
                  </a:lnTo>
                  <a:lnTo>
                    <a:pt x="488" y="495"/>
                  </a:lnTo>
                  <a:lnTo>
                    <a:pt x="496" y="461"/>
                  </a:lnTo>
                  <a:lnTo>
                    <a:pt x="552" y="107"/>
                  </a:lnTo>
                </a:path>
              </a:pathLst>
            </a:custGeom>
            <a:noFill/>
            <a:ln w="4763">
              <a:solidFill>
                <a:schemeClr val="tx1"/>
              </a:solidFill>
              <a:prstDash val="solid"/>
              <a:round/>
              <a:headEnd/>
              <a:tailEnd/>
            </a:ln>
          </p:spPr>
          <p:txBody>
            <a:bodyPr/>
            <a:lstStyle/>
            <a:p>
              <a:endParaRPr lang="zh-CN" altLang="en-US"/>
            </a:p>
          </p:txBody>
        </p:sp>
        <p:sp>
          <p:nvSpPr>
            <p:cNvPr id="48" name="Freeform 66"/>
            <p:cNvSpPr>
              <a:spLocks/>
            </p:cNvSpPr>
            <p:nvPr/>
          </p:nvSpPr>
          <p:spPr bwMode="auto">
            <a:xfrm>
              <a:off x="1623" y="2160"/>
              <a:ext cx="179" cy="227"/>
            </a:xfrm>
            <a:custGeom>
              <a:avLst/>
              <a:gdLst/>
              <a:ahLst/>
              <a:cxnLst>
                <a:cxn ang="0">
                  <a:pos x="0" y="622"/>
                </a:cxn>
                <a:cxn ang="0">
                  <a:pos x="49" y="336"/>
                </a:cxn>
                <a:cxn ang="0">
                  <a:pos x="55" y="313"/>
                </a:cxn>
                <a:cxn ang="0">
                  <a:pos x="71" y="301"/>
                </a:cxn>
                <a:cxn ang="0">
                  <a:pos x="84" y="297"/>
                </a:cxn>
                <a:cxn ang="0">
                  <a:pos x="105" y="301"/>
                </a:cxn>
                <a:cxn ang="0">
                  <a:pos x="116" y="314"/>
                </a:cxn>
                <a:cxn ang="0">
                  <a:pos x="122" y="336"/>
                </a:cxn>
                <a:cxn ang="0">
                  <a:pos x="236" y="1164"/>
                </a:cxn>
                <a:cxn ang="0">
                  <a:pos x="247" y="1207"/>
                </a:cxn>
                <a:cxn ang="0">
                  <a:pos x="258" y="1222"/>
                </a:cxn>
                <a:cxn ang="0">
                  <a:pos x="276" y="1230"/>
                </a:cxn>
                <a:cxn ang="0">
                  <a:pos x="290" y="1234"/>
                </a:cxn>
                <a:cxn ang="0">
                  <a:pos x="309" y="1227"/>
                </a:cxn>
                <a:cxn ang="0">
                  <a:pos x="324" y="1209"/>
                </a:cxn>
                <a:cxn ang="0">
                  <a:pos x="335" y="1164"/>
                </a:cxn>
                <a:cxn ang="0">
                  <a:pos x="448" y="204"/>
                </a:cxn>
                <a:cxn ang="0">
                  <a:pos x="455" y="158"/>
                </a:cxn>
                <a:cxn ang="0">
                  <a:pos x="462" y="143"/>
                </a:cxn>
                <a:cxn ang="0">
                  <a:pos x="470" y="129"/>
                </a:cxn>
                <a:cxn ang="0">
                  <a:pos x="483" y="118"/>
                </a:cxn>
                <a:cxn ang="0">
                  <a:pos x="499" y="116"/>
                </a:cxn>
                <a:cxn ang="0">
                  <a:pos x="517" y="122"/>
                </a:cxn>
                <a:cxn ang="0">
                  <a:pos x="531" y="132"/>
                </a:cxn>
                <a:cxn ang="0">
                  <a:pos x="539" y="143"/>
                </a:cxn>
                <a:cxn ang="0">
                  <a:pos x="548" y="158"/>
                </a:cxn>
                <a:cxn ang="0">
                  <a:pos x="555" y="197"/>
                </a:cxn>
                <a:cxn ang="0">
                  <a:pos x="658" y="1428"/>
                </a:cxn>
                <a:cxn ang="0">
                  <a:pos x="665" y="1480"/>
                </a:cxn>
                <a:cxn ang="0">
                  <a:pos x="674" y="1505"/>
                </a:cxn>
                <a:cxn ang="0">
                  <a:pos x="692" y="1517"/>
                </a:cxn>
                <a:cxn ang="0">
                  <a:pos x="710" y="1524"/>
                </a:cxn>
                <a:cxn ang="0">
                  <a:pos x="727" y="1517"/>
                </a:cxn>
                <a:cxn ang="0">
                  <a:pos x="736" y="1505"/>
                </a:cxn>
                <a:cxn ang="0">
                  <a:pos x="742" y="1484"/>
                </a:cxn>
                <a:cxn ang="0">
                  <a:pos x="748" y="1432"/>
                </a:cxn>
                <a:cxn ang="0">
                  <a:pos x="882" y="87"/>
                </a:cxn>
                <a:cxn ang="0">
                  <a:pos x="888" y="59"/>
                </a:cxn>
                <a:cxn ang="0">
                  <a:pos x="897" y="34"/>
                </a:cxn>
                <a:cxn ang="0">
                  <a:pos x="908" y="17"/>
                </a:cxn>
                <a:cxn ang="0">
                  <a:pos x="919" y="5"/>
                </a:cxn>
                <a:cxn ang="0">
                  <a:pos x="931" y="0"/>
                </a:cxn>
                <a:cxn ang="0">
                  <a:pos x="943" y="0"/>
                </a:cxn>
              </a:cxnLst>
              <a:rect l="0" t="0" r="r" b="b"/>
              <a:pathLst>
                <a:path w="943" h="1524">
                  <a:moveTo>
                    <a:pt x="0" y="622"/>
                  </a:moveTo>
                  <a:lnTo>
                    <a:pt x="49" y="336"/>
                  </a:lnTo>
                  <a:lnTo>
                    <a:pt x="55" y="313"/>
                  </a:lnTo>
                  <a:lnTo>
                    <a:pt x="71" y="301"/>
                  </a:lnTo>
                  <a:lnTo>
                    <a:pt x="84" y="297"/>
                  </a:lnTo>
                  <a:lnTo>
                    <a:pt x="105" y="301"/>
                  </a:lnTo>
                  <a:lnTo>
                    <a:pt x="116" y="314"/>
                  </a:lnTo>
                  <a:lnTo>
                    <a:pt x="122" y="336"/>
                  </a:lnTo>
                  <a:lnTo>
                    <a:pt x="236" y="1164"/>
                  </a:lnTo>
                  <a:lnTo>
                    <a:pt x="247" y="1207"/>
                  </a:lnTo>
                  <a:lnTo>
                    <a:pt x="258" y="1222"/>
                  </a:lnTo>
                  <a:lnTo>
                    <a:pt x="276" y="1230"/>
                  </a:lnTo>
                  <a:lnTo>
                    <a:pt x="290" y="1234"/>
                  </a:lnTo>
                  <a:lnTo>
                    <a:pt x="309" y="1227"/>
                  </a:lnTo>
                  <a:lnTo>
                    <a:pt x="324" y="1209"/>
                  </a:lnTo>
                  <a:lnTo>
                    <a:pt x="335" y="1164"/>
                  </a:lnTo>
                  <a:lnTo>
                    <a:pt x="448" y="204"/>
                  </a:lnTo>
                  <a:lnTo>
                    <a:pt x="455" y="158"/>
                  </a:lnTo>
                  <a:lnTo>
                    <a:pt x="462" y="143"/>
                  </a:lnTo>
                  <a:lnTo>
                    <a:pt x="470" y="129"/>
                  </a:lnTo>
                  <a:lnTo>
                    <a:pt x="483" y="118"/>
                  </a:lnTo>
                  <a:lnTo>
                    <a:pt x="499" y="116"/>
                  </a:lnTo>
                  <a:lnTo>
                    <a:pt x="517" y="122"/>
                  </a:lnTo>
                  <a:lnTo>
                    <a:pt x="531" y="132"/>
                  </a:lnTo>
                  <a:lnTo>
                    <a:pt x="539" y="143"/>
                  </a:lnTo>
                  <a:lnTo>
                    <a:pt x="548" y="158"/>
                  </a:lnTo>
                  <a:lnTo>
                    <a:pt x="555" y="197"/>
                  </a:lnTo>
                  <a:lnTo>
                    <a:pt x="658" y="1428"/>
                  </a:lnTo>
                  <a:lnTo>
                    <a:pt x="665" y="1480"/>
                  </a:lnTo>
                  <a:lnTo>
                    <a:pt x="674" y="1505"/>
                  </a:lnTo>
                  <a:lnTo>
                    <a:pt x="692" y="1517"/>
                  </a:lnTo>
                  <a:lnTo>
                    <a:pt x="710" y="1524"/>
                  </a:lnTo>
                  <a:lnTo>
                    <a:pt x="727" y="1517"/>
                  </a:lnTo>
                  <a:lnTo>
                    <a:pt x="736" y="1505"/>
                  </a:lnTo>
                  <a:lnTo>
                    <a:pt x="742" y="1484"/>
                  </a:lnTo>
                  <a:lnTo>
                    <a:pt x="748" y="1432"/>
                  </a:lnTo>
                  <a:lnTo>
                    <a:pt x="882" y="87"/>
                  </a:lnTo>
                  <a:lnTo>
                    <a:pt x="888" y="59"/>
                  </a:lnTo>
                  <a:lnTo>
                    <a:pt x="897" y="34"/>
                  </a:lnTo>
                  <a:lnTo>
                    <a:pt x="908" y="17"/>
                  </a:lnTo>
                  <a:lnTo>
                    <a:pt x="919" y="5"/>
                  </a:lnTo>
                  <a:lnTo>
                    <a:pt x="931" y="0"/>
                  </a:lnTo>
                  <a:lnTo>
                    <a:pt x="943" y="0"/>
                  </a:lnTo>
                </a:path>
              </a:pathLst>
            </a:custGeom>
            <a:noFill/>
            <a:ln w="4763">
              <a:solidFill>
                <a:schemeClr val="tx1"/>
              </a:solidFill>
              <a:prstDash val="solid"/>
              <a:round/>
              <a:headEnd/>
              <a:tailEnd/>
            </a:ln>
          </p:spPr>
          <p:txBody>
            <a:bodyPr/>
            <a:lstStyle/>
            <a:p>
              <a:endParaRPr lang="zh-CN" altLang="en-US"/>
            </a:p>
          </p:txBody>
        </p:sp>
        <p:sp>
          <p:nvSpPr>
            <p:cNvPr id="49" name="Freeform 67"/>
            <p:cNvSpPr>
              <a:spLocks/>
            </p:cNvSpPr>
            <p:nvPr/>
          </p:nvSpPr>
          <p:spPr bwMode="auto">
            <a:xfrm>
              <a:off x="1978" y="2237"/>
              <a:ext cx="104" cy="79"/>
            </a:xfrm>
            <a:custGeom>
              <a:avLst/>
              <a:gdLst/>
              <a:ahLst/>
              <a:cxnLst>
                <a:cxn ang="0">
                  <a:pos x="551" y="255"/>
                </a:cxn>
                <a:cxn ang="0">
                  <a:pos x="544" y="209"/>
                </a:cxn>
                <a:cxn ang="0">
                  <a:pos x="534" y="164"/>
                </a:cxn>
                <a:cxn ang="0">
                  <a:pos x="525" y="131"/>
                </a:cxn>
                <a:cxn ang="0">
                  <a:pos x="514" y="115"/>
                </a:cxn>
                <a:cxn ang="0">
                  <a:pos x="499" y="104"/>
                </a:cxn>
                <a:cxn ang="0">
                  <a:pos x="486" y="103"/>
                </a:cxn>
                <a:cxn ang="0">
                  <a:pos x="468" y="107"/>
                </a:cxn>
                <a:cxn ang="0">
                  <a:pos x="455" y="121"/>
                </a:cxn>
                <a:cxn ang="0">
                  <a:pos x="446" y="140"/>
                </a:cxn>
                <a:cxn ang="0">
                  <a:pos x="439" y="165"/>
                </a:cxn>
                <a:cxn ang="0">
                  <a:pos x="411" y="331"/>
                </a:cxn>
                <a:cxn ang="0">
                  <a:pos x="404" y="356"/>
                </a:cxn>
                <a:cxn ang="0">
                  <a:pos x="398" y="373"/>
                </a:cxn>
                <a:cxn ang="0">
                  <a:pos x="381" y="385"/>
                </a:cxn>
                <a:cxn ang="0">
                  <a:pos x="364" y="386"/>
                </a:cxn>
                <a:cxn ang="0">
                  <a:pos x="349" y="378"/>
                </a:cxn>
                <a:cxn ang="0">
                  <a:pos x="341" y="359"/>
                </a:cxn>
                <a:cxn ang="0">
                  <a:pos x="333" y="331"/>
                </a:cxn>
                <a:cxn ang="0">
                  <a:pos x="295" y="88"/>
                </a:cxn>
                <a:cxn ang="0">
                  <a:pos x="288" y="52"/>
                </a:cxn>
                <a:cxn ang="0">
                  <a:pos x="281" y="29"/>
                </a:cxn>
                <a:cxn ang="0">
                  <a:pos x="271" y="12"/>
                </a:cxn>
                <a:cxn ang="0">
                  <a:pos x="260" y="4"/>
                </a:cxn>
                <a:cxn ang="0">
                  <a:pos x="242" y="0"/>
                </a:cxn>
                <a:cxn ang="0">
                  <a:pos x="225" y="5"/>
                </a:cxn>
                <a:cxn ang="0">
                  <a:pos x="210" y="26"/>
                </a:cxn>
                <a:cxn ang="0">
                  <a:pos x="204" y="43"/>
                </a:cxn>
                <a:cxn ang="0">
                  <a:pos x="199" y="68"/>
                </a:cxn>
                <a:cxn ang="0">
                  <a:pos x="141" y="460"/>
                </a:cxn>
                <a:cxn ang="0">
                  <a:pos x="134" y="492"/>
                </a:cxn>
                <a:cxn ang="0">
                  <a:pos x="123" y="520"/>
                </a:cxn>
                <a:cxn ang="0">
                  <a:pos x="111" y="530"/>
                </a:cxn>
                <a:cxn ang="0">
                  <a:pos x="90" y="535"/>
                </a:cxn>
                <a:cxn ang="0">
                  <a:pos x="73" y="518"/>
                </a:cxn>
                <a:cxn ang="0">
                  <a:pos x="63" y="495"/>
                </a:cxn>
                <a:cxn ang="0">
                  <a:pos x="56" y="461"/>
                </a:cxn>
                <a:cxn ang="0">
                  <a:pos x="0" y="107"/>
                </a:cxn>
              </a:cxnLst>
              <a:rect l="0" t="0" r="r" b="b"/>
              <a:pathLst>
                <a:path w="551" h="535">
                  <a:moveTo>
                    <a:pt x="551" y="255"/>
                  </a:moveTo>
                  <a:lnTo>
                    <a:pt x="544" y="209"/>
                  </a:lnTo>
                  <a:lnTo>
                    <a:pt x="534" y="164"/>
                  </a:lnTo>
                  <a:lnTo>
                    <a:pt x="525" y="131"/>
                  </a:lnTo>
                  <a:lnTo>
                    <a:pt x="514" y="115"/>
                  </a:lnTo>
                  <a:lnTo>
                    <a:pt x="499" y="104"/>
                  </a:lnTo>
                  <a:lnTo>
                    <a:pt x="486" y="103"/>
                  </a:lnTo>
                  <a:lnTo>
                    <a:pt x="468" y="107"/>
                  </a:lnTo>
                  <a:lnTo>
                    <a:pt x="455" y="121"/>
                  </a:lnTo>
                  <a:lnTo>
                    <a:pt x="446" y="140"/>
                  </a:lnTo>
                  <a:lnTo>
                    <a:pt x="439" y="165"/>
                  </a:lnTo>
                  <a:lnTo>
                    <a:pt x="411" y="331"/>
                  </a:lnTo>
                  <a:lnTo>
                    <a:pt x="404" y="356"/>
                  </a:lnTo>
                  <a:lnTo>
                    <a:pt x="398" y="373"/>
                  </a:lnTo>
                  <a:lnTo>
                    <a:pt x="381" y="385"/>
                  </a:lnTo>
                  <a:lnTo>
                    <a:pt x="364" y="386"/>
                  </a:lnTo>
                  <a:lnTo>
                    <a:pt x="349" y="378"/>
                  </a:lnTo>
                  <a:lnTo>
                    <a:pt x="341" y="359"/>
                  </a:lnTo>
                  <a:lnTo>
                    <a:pt x="333" y="331"/>
                  </a:lnTo>
                  <a:lnTo>
                    <a:pt x="295" y="88"/>
                  </a:lnTo>
                  <a:lnTo>
                    <a:pt x="288" y="52"/>
                  </a:lnTo>
                  <a:lnTo>
                    <a:pt x="281" y="29"/>
                  </a:lnTo>
                  <a:lnTo>
                    <a:pt x="271" y="12"/>
                  </a:lnTo>
                  <a:lnTo>
                    <a:pt x="260" y="4"/>
                  </a:lnTo>
                  <a:lnTo>
                    <a:pt x="242" y="0"/>
                  </a:lnTo>
                  <a:lnTo>
                    <a:pt x="225" y="5"/>
                  </a:lnTo>
                  <a:lnTo>
                    <a:pt x="210" y="26"/>
                  </a:lnTo>
                  <a:lnTo>
                    <a:pt x="204" y="43"/>
                  </a:lnTo>
                  <a:lnTo>
                    <a:pt x="199" y="68"/>
                  </a:lnTo>
                  <a:lnTo>
                    <a:pt x="141" y="460"/>
                  </a:lnTo>
                  <a:lnTo>
                    <a:pt x="134" y="492"/>
                  </a:lnTo>
                  <a:lnTo>
                    <a:pt x="123" y="520"/>
                  </a:lnTo>
                  <a:lnTo>
                    <a:pt x="111" y="530"/>
                  </a:lnTo>
                  <a:lnTo>
                    <a:pt x="90" y="535"/>
                  </a:lnTo>
                  <a:lnTo>
                    <a:pt x="73" y="518"/>
                  </a:lnTo>
                  <a:lnTo>
                    <a:pt x="63" y="495"/>
                  </a:lnTo>
                  <a:lnTo>
                    <a:pt x="56" y="461"/>
                  </a:lnTo>
                  <a:lnTo>
                    <a:pt x="0" y="107"/>
                  </a:lnTo>
                </a:path>
              </a:pathLst>
            </a:custGeom>
            <a:noFill/>
            <a:ln w="4763">
              <a:solidFill>
                <a:schemeClr val="tx1"/>
              </a:solidFill>
              <a:prstDash val="solid"/>
              <a:round/>
              <a:headEnd/>
              <a:tailEnd/>
            </a:ln>
          </p:spPr>
          <p:txBody>
            <a:bodyPr/>
            <a:lstStyle/>
            <a:p>
              <a:endParaRPr lang="zh-CN" altLang="en-US"/>
            </a:p>
          </p:txBody>
        </p:sp>
        <p:sp>
          <p:nvSpPr>
            <p:cNvPr id="50" name="Freeform 68"/>
            <p:cNvSpPr>
              <a:spLocks/>
            </p:cNvSpPr>
            <p:nvPr/>
          </p:nvSpPr>
          <p:spPr bwMode="auto">
            <a:xfrm>
              <a:off x="1799" y="2160"/>
              <a:ext cx="179" cy="227"/>
            </a:xfrm>
            <a:custGeom>
              <a:avLst/>
              <a:gdLst/>
              <a:ahLst/>
              <a:cxnLst>
                <a:cxn ang="0">
                  <a:pos x="943" y="626"/>
                </a:cxn>
                <a:cxn ang="0">
                  <a:pos x="895" y="336"/>
                </a:cxn>
                <a:cxn ang="0">
                  <a:pos x="887" y="313"/>
                </a:cxn>
                <a:cxn ang="0">
                  <a:pos x="873" y="301"/>
                </a:cxn>
                <a:cxn ang="0">
                  <a:pos x="859" y="297"/>
                </a:cxn>
                <a:cxn ang="0">
                  <a:pos x="837" y="301"/>
                </a:cxn>
                <a:cxn ang="0">
                  <a:pos x="828" y="314"/>
                </a:cxn>
                <a:cxn ang="0">
                  <a:pos x="819" y="336"/>
                </a:cxn>
                <a:cxn ang="0">
                  <a:pos x="706" y="1164"/>
                </a:cxn>
                <a:cxn ang="0">
                  <a:pos x="695" y="1207"/>
                </a:cxn>
                <a:cxn ang="0">
                  <a:pos x="686" y="1222"/>
                </a:cxn>
                <a:cxn ang="0">
                  <a:pos x="667" y="1230"/>
                </a:cxn>
                <a:cxn ang="0">
                  <a:pos x="652" y="1234"/>
                </a:cxn>
                <a:cxn ang="0">
                  <a:pos x="633" y="1227"/>
                </a:cxn>
                <a:cxn ang="0">
                  <a:pos x="619" y="1209"/>
                </a:cxn>
                <a:cxn ang="0">
                  <a:pos x="608" y="1164"/>
                </a:cxn>
                <a:cxn ang="0">
                  <a:pos x="495" y="204"/>
                </a:cxn>
                <a:cxn ang="0">
                  <a:pos x="486" y="158"/>
                </a:cxn>
                <a:cxn ang="0">
                  <a:pos x="482" y="143"/>
                </a:cxn>
                <a:cxn ang="0">
                  <a:pos x="473" y="129"/>
                </a:cxn>
                <a:cxn ang="0">
                  <a:pos x="459" y="118"/>
                </a:cxn>
                <a:cxn ang="0">
                  <a:pos x="446" y="116"/>
                </a:cxn>
                <a:cxn ang="0">
                  <a:pos x="427" y="122"/>
                </a:cxn>
                <a:cxn ang="0">
                  <a:pos x="411" y="132"/>
                </a:cxn>
                <a:cxn ang="0">
                  <a:pos x="403" y="143"/>
                </a:cxn>
                <a:cxn ang="0">
                  <a:pos x="396" y="158"/>
                </a:cxn>
                <a:cxn ang="0">
                  <a:pos x="389" y="197"/>
                </a:cxn>
                <a:cxn ang="0">
                  <a:pos x="285" y="1428"/>
                </a:cxn>
                <a:cxn ang="0">
                  <a:pos x="278" y="1480"/>
                </a:cxn>
                <a:cxn ang="0">
                  <a:pos x="268" y="1505"/>
                </a:cxn>
                <a:cxn ang="0">
                  <a:pos x="250" y="1517"/>
                </a:cxn>
                <a:cxn ang="0">
                  <a:pos x="233" y="1524"/>
                </a:cxn>
                <a:cxn ang="0">
                  <a:pos x="217" y="1517"/>
                </a:cxn>
                <a:cxn ang="0">
                  <a:pos x="207" y="1505"/>
                </a:cxn>
                <a:cxn ang="0">
                  <a:pos x="200" y="1484"/>
                </a:cxn>
                <a:cxn ang="0">
                  <a:pos x="194" y="1432"/>
                </a:cxn>
                <a:cxn ang="0">
                  <a:pos x="60" y="87"/>
                </a:cxn>
                <a:cxn ang="0">
                  <a:pos x="56" y="59"/>
                </a:cxn>
                <a:cxn ang="0">
                  <a:pos x="46" y="34"/>
                </a:cxn>
                <a:cxn ang="0">
                  <a:pos x="35" y="17"/>
                </a:cxn>
                <a:cxn ang="0">
                  <a:pos x="25" y="5"/>
                </a:cxn>
                <a:cxn ang="0">
                  <a:pos x="12" y="0"/>
                </a:cxn>
                <a:cxn ang="0">
                  <a:pos x="0" y="0"/>
                </a:cxn>
              </a:cxnLst>
              <a:rect l="0" t="0" r="r" b="b"/>
              <a:pathLst>
                <a:path w="943" h="1524">
                  <a:moveTo>
                    <a:pt x="943" y="626"/>
                  </a:moveTo>
                  <a:lnTo>
                    <a:pt x="895" y="336"/>
                  </a:lnTo>
                  <a:lnTo>
                    <a:pt x="887" y="313"/>
                  </a:lnTo>
                  <a:lnTo>
                    <a:pt x="873" y="301"/>
                  </a:lnTo>
                  <a:lnTo>
                    <a:pt x="859" y="297"/>
                  </a:lnTo>
                  <a:lnTo>
                    <a:pt x="837" y="301"/>
                  </a:lnTo>
                  <a:lnTo>
                    <a:pt x="828" y="314"/>
                  </a:lnTo>
                  <a:lnTo>
                    <a:pt x="819" y="336"/>
                  </a:lnTo>
                  <a:lnTo>
                    <a:pt x="706" y="1164"/>
                  </a:lnTo>
                  <a:lnTo>
                    <a:pt x="695" y="1207"/>
                  </a:lnTo>
                  <a:lnTo>
                    <a:pt x="686" y="1222"/>
                  </a:lnTo>
                  <a:lnTo>
                    <a:pt x="667" y="1230"/>
                  </a:lnTo>
                  <a:lnTo>
                    <a:pt x="652" y="1234"/>
                  </a:lnTo>
                  <a:lnTo>
                    <a:pt x="633" y="1227"/>
                  </a:lnTo>
                  <a:lnTo>
                    <a:pt x="619" y="1209"/>
                  </a:lnTo>
                  <a:lnTo>
                    <a:pt x="608" y="1164"/>
                  </a:lnTo>
                  <a:lnTo>
                    <a:pt x="495" y="204"/>
                  </a:lnTo>
                  <a:lnTo>
                    <a:pt x="486" y="158"/>
                  </a:lnTo>
                  <a:lnTo>
                    <a:pt x="482" y="143"/>
                  </a:lnTo>
                  <a:lnTo>
                    <a:pt x="473" y="129"/>
                  </a:lnTo>
                  <a:lnTo>
                    <a:pt x="459" y="118"/>
                  </a:lnTo>
                  <a:lnTo>
                    <a:pt x="446" y="116"/>
                  </a:lnTo>
                  <a:lnTo>
                    <a:pt x="427" y="122"/>
                  </a:lnTo>
                  <a:lnTo>
                    <a:pt x="411" y="132"/>
                  </a:lnTo>
                  <a:lnTo>
                    <a:pt x="403" y="143"/>
                  </a:lnTo>
                  <a:lnTo>
                    <a:pt x="396" y="158"/>
                  </a:lnTo>
                  <a:lnTo>
                    <a:pt x="389" y="197"/>
                  </a:lnTo>
                  <a:lnTo>
                    <a:pt x="285" y="1428"/>
                  </a:lnTo>
                  <a:lnTo>
                    <a:pt x="278" y="1480"/>
                  </a:lnTo>
                  <a:lnTo>
                    <a:pt x="268" y="1505"/>
                  </a:lnTo>
                  <a:lnTo>
                    <a:pt x="250" y="1517"/>
                  </a:lnTo>
                  <a:lnTo>
                    <a:pt x="233" y="1524"/>
                  </a:lnTo>
                  <a:lnTo>
                    <a:pt x="217" y="1517"/>
                  </a:lnTo>
                  <a:lnTo>
                    <a:pt x="207" y="1505"/>
                  </a:lnTo>
                  <a:lnTo>
                    <a:pt x="200" y="1484"/>
                  </a:lnTo>
                  <a:lnTo>
                    <a:pt x="194" y="1432"/>
                  </a:lnTo>
                  <a:lnTo>
                    <a:pt x="60" y="87"/>
                  </a:lnTo>
                  <a:lnTo>
                    <a:pt x="56" y="59"/>
                  </a:lnTo>
                  <a:lnTo>
                    <a:pt x="46" y="34"/>
                  </a:lnTo>
                  <a:lnTo>
                    <a:pt x="35" y="17"/>
                  </a:lnTo>
                  <a:lnTo>
                    <a:pt x="25" y="5"/>
                  </a:lnTo>
                  <a:lnTo>
                    <a:pt x="12" y="0"/>
                  </a:lnTo>
                  <a:lnTo>
                    <a:pt x="0" y="0"/>
                  </a:lnTo>
                </a:path>
              </a:pathLst>
            </a:custGeom>
            <a:noFill/>
            <a:ln w="4763">
              <a:solidFill>
                <a:schemeClr val="tx1"/>
              </a:solidFill>
              <a:prstDash val="solid"/>
              <a:round/>
              <a:headEnd/>
              <a:tailEnd/>
            </a:ln>
          </p:spPr>
          <p:txBody>
            <a:bodyPr/>
            <a:lstStyle/>
            <a:p>
              <a:endParaRPr lang="zh-CN" altLang="en-US"/>
            </a:p>
          </p:txBody>
        </p:sp>
        <p:sp>
          <p:nvSpPr>
            <p:cNvPr id="51" name="Line 69"/>
            <p:cNvSpPr>
              <a:spLocks noChangeShapeType="1"/>
            </p:cNvSpPr>
            <p:nvPr/>
          </p:nvSpPr>
          <p:spPr bwMode="auto">
            <a:xfrm>
              <a:off x="2109" y="2259"/>
              <a:ext cx="363" cy="0"/>
            </a:xfrm>
            <a:prstGeom prst="line">
              <a:avLst/>
            </a:prstGeom>
            <a:noFill/>
            <a:ln w="9525">
              <a:solidFill>
                <a:schemeClr val="tx1"/>
              </a:solidFill>
              <a:round/>
              <a:headEnd/>
              <a:tailEnd type="triangle" w="sm" len="med"/>
            </a:ln>
            <a:effectLst/>
          </p:spPr>
          <p:txBody>
            <a:bodyPr/>
            <a:lstStyle/>
            <a:p>
              <a:endParaRPr lang="zh-CN" altLang="en-US"/>
            </a:p>
          </p:txBody>
        </p:sp>
      </p:grpSp>
      <p:sp>
        <p:nvSpPr>
          <p:cNvPr id="52" name="Freeform 71"/>
          <p:cNvSpPr>
            <a:spLocks/>
          </p:cNvSpPr>
          <p:nvPr/>
        </p:nvSpPr>
        <p:spPr bwMode="auto">
          <a:xfrm>
            <a:off x="2928894" y="3786190"/>
            <a:ext cx="719138" cy="71438"/>
          </a:xfrm>
          <a:custGeom>
            <a:avLst/>
            <a:gdLst/>
            <a:ahLst/>
            <a:cxnLst>
              <a:cxn ang="0">
                <a:pos x="0" y="90"/>
              </a:cxn>
              <a:cxn ang="0">
                <a:pos x="45" y="90"/>
              </a:cxn>
              <a:cxn ang="0">
                <a:pos x="45" y="0"/>
              </a:cxn>
              <a:cxn ang="0">
                <a:pos x="91" y="0"/>
              </a:cxn>
              <a:cxn ang="0">
                <a:pos x="91" y="90"/>
              </a:cxn>
              <a:cxn ang="0">
                <a:pos x="136" y="90"/>
              </a:cxn>
              <a:cxn ang="0">
                <a:pos x="136" y="0"/>
              </a:cxn>
              <a:cxn ang="0">
                <a:pos x="181" y="0"/>
              </a:cxn>
              <a:cxn ang="0">
                <a:pos x="181" y="90"/>
              </a:cxn>
              <a:cxn ang="0">
                <a:pos x="227" y="90"/>
              </a:cxn>
              <a:cxn ang="0">
                <a:pos x="227" y="0"/>
              </a:cxn>
              <a:cxn ang="0">
                <a:pos x="317" y="0"/>
              </a:cxn>
              <a:cxn ang="0">
                <a:pos x="317" y="90"/>
              </a:cxn>
              <a:cxn ang="0">
                <a:pos x="363" y="90"/>
              </a:cxn>
              <a:cxn ang="0">
                <a:pos x="363" y="0"/>
              </a:cxn>
              <a:cxn ang="0">
                <a:pos x="408" y="0"/>
              </a:cxn>
              <a:cxn ang="0">
                <a:pos x="408" y="90"/>
              </a:cxn>
              <a:cxn ang="0">
                <a:pos x="499" y="90"/>
              </a:cxn>
              <a:cxn ang="0">
                <a:pos x="499" y="0"/>
              </a:cxn>
              <a:cxn ang="0">
                <a:pos x="544" y="0"/>
              </a:cxn>
              <a:cxn ang="0">
                <a:pos x="544" y="90"/>
              </a:cxn>
              <a:cxn ang="0">
                <a:pos x="589" y="90"/>
              </a:cxn>
              <a:cxn ang="0">
                <a:pos x="589" y="0"/>
              </a:cxn>
              <a:cxn ang="0">
                <a:pos x="635" y="0"/>
              </a:cxn>
              <a:cxn ang="0">
                <a:pos x="635" y="90"/>
              </a:cxn>
              <a:cxn ang="0">
                <a:pos x="680" y="90"/>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p:spPr>
        <p:txBody>
          <a:bodyPr/>
          <a:lstStyle/>
          <a:p>
            <a:endParaRPr lang="zh-CN" altLang="en-US"/>
          </a:p>
        </p:txBody>
      </p:sp>
      <p:sp>
        <p:nvSpPr>
          <p:cNvPr id="53" name="Freeform 72"/>
          <p:cNvSpPr>
            <a:spLocks/>
          </p:cNvSpPr>
          <p:nvPr/>
        </p:nvSpPr>
        <p:spPr bwMode="auto">
          <a:xfrm>
            <a:off x="4357654" y="3643314"/>
            <a:ext cx="719137" cy="71438"/>
          </a:xfrm>
          <a:custGeom>
            <a:avLst/>
            <a:gdLst/>
            <a:ahLst/>
            <a:cxnLst>
              <a:cxn ang="0">
                <a:pos x="0" y="90"/>
              </a:cxn>
              <a:cxn ang="0">
                <a:pos x="45" y="90"/>
              </a:cxn>
              <a:cxn ang="0">
                <a:pos x="45" y="0"/>
              </a:cxn>
              <a:cxn ang="0">
                <a:pos x="91" y="0"/>
              </a:cxn>
              <a:cxn ang="0">
                <a:pos x="91" y="90"/>
              </a:cxn>
              <a:cxn ang="0">
                <a:pos x="136" y="90"/>
              </a:cxn>
              <a:cxn ang="0">
                <a:pos x="136" y="0"/>
              </a:cxn>
              <a:cxn ang="0">
                <a:pos x="181" y="0"/>
              </a:cxn>
              <a:cxn ang="0">
                <a:pos x="181" y="90"/>
              </a:cxn>
              <a:cxn ang="0">
                <a:pos x="227" y="90"/>
              </a:cxn>
              <a:cxn ang="0">
                <a:pos x="227" y="0"/>
              </a:cxn>
              <a:cxn ang="0">
                <a:pos x="317" y="0"/>
              </a:cxn>
              <a:cxn ang="0">
                <a:pos x="317" y="90"/>
              </a:cxn>
              <a:cxn ang="0">
                <a:pos x="363" y="90"/>
              </a:cxn>
              <a:cxn ang="0">
                <a:pos x="363" y="0"/>
              </a:cxn>
              <a:cxn ang="0">
                <a:pos x="408" y="0"/>
              </a:cxn>
              <a:cxn ang="0">
                <a:pos x="408" y="90"/>
              </a:cxn>
              <a:cxn ang="0">
                <a:pos x="499" y="90"/>
              </a:cxn>
              <a:cxn ang="0">
                <a:pos x="499" y="0"/>
              </a:cxn>
              <a:cxn ang="0">
                <a:pos x="544" y="0"/>
              </a:cxn>
              <a:cxn ang="0">
                <a:pos x="544" y="90"/>
              </a:cxn>
              <a:cxn ang="0">
                <a:pos x="589" y="90"/>
              </a:cxn>
              <a:cxn ang="0">
                <a:pos x="589" y="0"/>
              </a:cxn>
              <a:cxn ang="0">
                <a:pos x="635" y="0"/>
              </a:cxn>
              <a:cxn ang="0">
                <a:pos x="635" y="90"/>
              </a:cxn>
              <a:cxn ang="0">
                <a:pos x="680" y="90"/>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p:spPr>
        <p:txBody>
          <a:bodyPr/>
          <a:lstStyle/>
          <a:p>
            <a:endParaRPr lang="zh-CN" altLang="en-US"/>
          </a:p>
        </p:txBody>
      </p:sp>
      <p:sp>
        <p:nvSpPr>
          <p:cNvPr id="54" name="Freeform 73"/>
          <p:cNvSpPr>
            <a:spLocks/>
          </p:cNvSpPr>
          <p:nvPr/>
        </p:nvSpPr>
        <p:spPr bwMode="auto">
          <a:xfrm rot="2324915">
            <a:off x="5624127" y="3926186"/>
            <a:ext cx="719137" cy="71438"/>
          </a:xfrm>
          <a:custGeom>
            <a:avLst/>
            <a:gdLst/>
            <a:ahLst/>
            <a:cxnLst>
              <a:cxn ang="0">
                <a:pos x="0" y="90"/>
              </a:cxn>
              <a:cxn ang="0">
                <a:pos x="45" y="90"/>
              </a:cxn>
              <a:cxn ang="0">
                <a:pos x="45" y="0"/>
              </a:cxn>
              <a:cxn ang="0">
                <a:pos x="91" y="0"/>
              </a:cxn>
              <a:cxn ang="0">
                <a:pos x="91" y="90"/>
              </a:cxn>
              <a:cxn ang="0">
                <a:pos x="136" y="90"/>
              </a:cxn>
              <a:cxn ang="0">
                <a:pos x="136" y="0"/>
              </a:cxn>
              <a:cxn ang="0">
                <a:pos x="181" y="0"/>
              </a:cxn>
              <a:cxn ang="0">
                <a:pos x="181" y="90"/>
              </a:cxn>
              <a:cxn ang="0">
                <a:pos x="227" y="90"/>
              </a:cxn>
              <a:cxn ang="0">
                <a:pos x="227" y="0"/>
              </a:cxn>
              <a:cxn ang="0">
                <a:pos x="317" y="0"/>
              </a:cxn>
              <a:cxn ang="0">
                <a:pos x="317" y="90"/>
              </a:cxn>
              <a:cxn ang="0">
                <a:pos x="363" y="90"/>
              </a:cxn>
              <a:cxn ang="0">
                <a:pos x="363" y="0"/>
              </a:cxn>
              <a:cxn ang="0">
                <a:pos x="408" y="0"/>
              </a:cxn>
              <a:cxn ang="0">
                <a:pos x="408" y="90"/>
              </a:cxn>
              <a:cxn ang="0">
                <a:pos x="499" y="90"/>
              </a:cxn>
              <a:cxn ang="0">
                <a:pos x="499" y="0"/>
              </a:cxn>
              <a:cxn ang="0">
                <a:pos x="544" y="0"/>
              </a:cxn>
              <a:cxn ang="0">
                <a:pos x="544" y="90"/>
              </a:cxn>
              <a:cxn ang="0">
                <a:pos x="589" y="90"/>
              </a:cxn>
              <a:cxn ang="0">
                <a:pos x="589" y="0"/>
              </a:cxn>
              <a:cxn ang="0">
                <a:pos x="635" y="0"/>
              </a:cxn>
              <a:cxn ang="0">
                <a:pos x="635" y="90"/>
              </a:cxn>
              <a:cxn ang="0">
                <a:pos x="680" y="90"/>
              </a:cxn>
            </a:cxnLst>
            <a:rect l="0" t="0" r="r" b="b"/>
            <a:pathLst>
              <a:path w="680" h="90">
                <a:moveTo>
                  <a:pt x="0" y="90"/>
                </a:moveTo>
                <a:lnTo>
                  <a:pt x="45" y="90"/>
                </a:lnTo>
                <a:lnTo>
                  <a:pt x="45" y="0"/>
                </a:lnTo>
                <a:lnTo>
                  <a:pt x="91" y="0"/>
                </a:lnTo>
                <a:lnTo>
                  <a:pt x="91" y="90"/>
                </a:lnTo>
                <a:lnTo>
                  <a:pt x="136" y="90"/>
                </a:lnTo>
                <a:lnTo>
                  <a:pt x="136" y="0"/>
                </a:lnTo>
                <a:lnTo>
                  <a:pt x="181" y="0"/>
                </a:lnTo>
                <a:lnTo>
                  <a:pt x="181" y="90"/>
                </a:lnTo>
                <a:lnTo>
                  <a:pt x="227" y="90"/>
                </a:lnTo>
                <a:lnTo>
                  <a:pt x="227" y="0"/>
                </a:lnTo>
                <a:lnTo>
                  <a:pt x="317" y="0"/>
                </a:lnTo>
                <a:lnTo>
                  <a:pt x="317" y="90"/>
                </a:lnTo>
                <a:lnTo>
                  <a:pt x="363" y="90"/>
                </a:lnTo>
                <a:lnTo>
                  <a:pt x="363" y="0"/>
                </a:lnTo>
                <a:lnTo>
                  <a:pt x="408" y="0"/>
                </a:lnTo>
                <a:lnTo>
                  <a:pt x="408" y="90"/>
                </a:lnTo>
                <a:lnTo>
                  <a:pt x="499" y="90"/>
                </a:lnTo>
                <a:lnTo>
                  <a:pt x="499" y="0"/>
                </a:lnTo>
                <a:lnTo>
                  <a:pt x="544" y="0"/>
                </a:lnTo>
                <a:lnTo>
                  <a:pt x="544" y="90"/>
                </a:lnTo>
                <a:lnTo>
                  <a:pt x="589" y="90"/>
                </a:lnTo>
                <a:lnTo>
                  <a:pt x="589" y="0"/>
                </a:lnTo>
                <a:lnTo>
                  <a:pt x="635" y="0"/>
                </a:lnTo>
                <a:lnTo>
                  <a:pt x="635" y="90"/>
                </a:lnTo>
                <a:lnTo>
                  <a:pt x="680" y="90"/>
                </a:lnTo>
              </a:path>
            </a:pathLst>
          </a:custGeom>
          <a:noFill/>
          <a:ln w="12700" cmpd="sng">
            <a:solidFill>
              <a:schemeClr val="tx1"/>
            </a:solidFill>
            <a:round/>
            <a:headEnd/>
            <a:tailEnd/>
          </a:ln>
          <a:effectLst/>
        </p:spPr>
        <p:txBody>
          <a:bodyPr/>
          <a:lstStyle/>
          <a:p>
            <a:endParaRPr lang="zh-CN" altLang="en-US"/>
          </a:p>
        </p:txBody>
      </p:sp>
      <p:sp>
        <p:nvSpPr>
          <p:cNvPr id="55" name="AutoShape 20"/>
          <p:cNvSpPr>
            <a:spLocks noChangeArrowheads="1"/>
          </p:cNvSpPr>
          <p:nvPr/>
        </p:nvSpPr>
        <p:spPr bwMode="auto">
          <a:xfrm>
            <a:off x="3714712" y="4568836"/>
            <a:ext cx="431800" cy="431800"/>
          </a:xfrm>
          <a:prstGeom prst="cube">
            <a:avLst>
              <a:gd name="adj" fmla="val 25000"/>
            </a:avLst>
          </a:prstGeom>
          <a:solidFill>
            <a:srgbClr val="DDDDDD"/>
          </a:solidFill>
          <a:ln w="9525">
            <a:solidFill>
              <a:schemeClr val="tx1"/>
            </a:solidFill>
            <a:miter lim="800000"/>
            <a:headEnd/>
            <a:tailEnd/>
          </a:ln>
          <a:effectLst/>
        </p:spPr>
        <p:txBody>
          <a:bodyPr wrap="none" anchor="ctr"/>
          <a:lstStyle/>
          <a:p>
            <a:pPr algn="ctr"/>
            <a:r>
              <a:rPr lang="en-US" altLang="zh-CN" sz="1600" dirty="0" smtClean="0"/>
              <a:t>E</a:t>
            </a:r>
            <a:endParaRPr lang="en-US" altLang="zh-CN" sz="1600" dirty="0">
              <a:latin typeface="Times New Roman" pitchFamily="18" charset="0"/>
            </a:endParaRPr>
          </a:p>
        </p:txBody>
      </p:sp>
      <p:sp>
        <p:nvSpPr>
          <p:cNvPr id="58" name="Line 26"/>
          <p:cNvSpPr>
            <a:spLocks noChangeShapeType="1"/>
          </p:cNvSpPr>
          <p:nvPr/>
        </p:nvSpPr>
        <p:spPr bwMode="auto">
          <a:xfrm flipH="1" flipV="1">
            <a:off x="2928894" y="4572008"/>
            <a:ext cx="785818" cy="214314"/>
          </a:xfrm>
          <a:prstGeom prst="line">
            <a:avLst/>
          </a:prstGeom>
          <a:noFill/>
          <a:ln w="9525">
            <a:solidFill>
              <a:schemeClr val="tx1"/>
            </a:solidFill>
            <a:round/>
            <a:headEnd/>
            <a:tailEnd/>
          </a:ln>
          <a:effectLst/>
        </p:spPr>
        <p:txBody>
          <a:bodyPr/>
          <a:lstStyle/>
          <a:p>
            <a:endParaRPr lang="zh-CN" altLang="en-US"/>
          </a:p>
        </p:txBody>
      </p:sp>
      <p:sp>
        <p:nvSpPr>
          <p:cNvPr id="59" name="Line 23"/>
          <p:cNvSpPr>
            <a:spLocks noChangeShapeType="1"/>
          </p:cNvSpPr>
          <p:nvPr/>
        </p:nvSpPr>
        <p:spPr bwMode="auto">
          <a:xfrm rot="180000" flipH="1">
            <a:off x="4286825" y="3808597"/>
            <a:ext cx="857430" cy="45719"/>
          </a:xfrm>
          <a:prstGeom prst="line">
            <a:avLst/>
          </a:prstGeom>
          <a:noFill/>
          <a:ln w="38100" cmpd="dbl">
            <a:solidFill>
              <a:schemeClr val="tx1"/>
            </a:solidFill>
            <a:round/>
            <a:headEnd/>
            <a:tailEnd/>
          </a:ln>
          <a:effectLst/>
        </p:spPr>
        <p:txBody>
          <a:bodyPr/>
          <a:lstStyle/>
          <a:p>
            <a:endParaRPr lang="zh-CN" altLang="en-US"/>
          </a:p>
        </p:txBody>
      </p:sp>
      <p:sp>
        <p:nvSpPr>
          <p:cNvPr id="60" name="Line 23"/>
          <p:cNvSpPr>
            <a:spLocks noChangeShapeType="1"/>
          </p:cNvSpPr>
          <p:nvPr/>
        </p:nvSpPr>
        <p:spPr bwMode="auto">
          <a:xfrm flipH="1" flipV="1">
            <a:off x="5572100" y="3857628"/>
            <a:ext cx="714380" cy="571504"/>
          </a:xfrm>
          <a:prstGeom prst="line">
            <a:avLst/>
          </a:prstGeom>
          <a:noFill/>
          <a:ln w="38100" cmpd="dbl">
            <a:solidFill>
              <a:schemeClr val="tx1"/>
            </a:solidFill>
            <a:round/>
            <a:headEnd/>
            <a:tailEnd/>
          </a:ln>
          <a:effectLst/>
        </p:spPr>
        <p:txBody>
          <a:bodyPr/>
          <a:lstStyle/>
          <a:p>
            <a:endParaRPr lang="zh-CN" altLang="en-US"/>
          </a:p>
        </p:txBody>
      </p:sp>
      <p:sp>
        <p:nvSpPr>
          <p:cNvPr id="61" name="Text Box 31"/>
          <p:cNvSpPr txBox="1">
            <a:spLocks noChangeArrowheads="1"/>
          </p:cNvSpPr>
          <p:nvPr/>
        </p:nvSpPr>
        <p:spPr bwMode="auto">
          <a:xfrm>
            <a:off x="5000596" y="3214686"/>
            <a:ext cx="793750" cy="336550"/>
          </a:xfrm>
          <a:prstGeom prst="rect">
            <a:avLst/>
          </a:prstGeom>
          <a:noFill/>
          <a:ln w="9525">
            <a:noFill/>
            <a:miter lim="800000"/>
            <a:headEnd/>
            <a:tailEnd/>
          </a:ln>
          <a:effectLst/>
        </p:spPr>
        <p:txBody>
          <a:bodyPr wrap="none">
            <a:spAutoFit/>
          </a:bodyPr>
          <a:lstStyle/>
          <a:p>
            <a:r>
              <a:rPr lang="zh-CN" altLang="en-US" sz="1600" dirty="0">
                <a:latin typeface="Times New Roman" pitchFamily="18" charset="0"/>
              </a:rPr>
              <a:t>交换机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电路交换传送计算机数据效率低</a:t>
            </a:r>
            <a:endParaRPr lang="zh-CN" altLang="en-US" dirty="0"/>
          </a:p>
        </p:txBody>
      </p:sp>
      <p:sp>
        <p:nvSpPr>
          <p:cNvPr id="3" name="内容占位符 2"/>
          <p:cNvSpPr>
            <a:spLocks noGrp="1"/>
          </p:cNvSpPr>
          <p:nvPr>
            <p:ph sz="quarter" idx="1"/>
          </p:nvPr>
        </p:nvSpPr>
        <p:spPr/>
        <p:txBody>
          <a:bodyPr/>
          <a:lstStyle/>
          <a:p>
            <a:r>
              <a:rPr lang="zh-CN" altLang="en-US" dirty="0" smtClean="0"/>
              <a:t>计算机数据具有突发性。</a:t>
            </a:r>
          </a:p>
          <a:p>
            <a:r>
              <a:rPr lang="zh-CN" altLang="en-US" dirty="0" smtClean="0"/>
              <a:t>这导致通信线路的利用率很低。</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1.2.2.2 </a:t>
            </a:r>
            <a:r>
              <a:rPr lang="zh-CN" altLang="en-US" dirty="0" smtClean="0"/>
              <a:t>分组交换连接方式 </a:t>
            </a:r>
            <a:endParaRPr lang="zh-CN" altLang="en-US" dirty="0"/>
          </a:p>
        </p:txBody>
      </p:sp>
      <p:sp>
        <p:nvSpPr>
          <p:cNvPr id="3" name="内容占位符 2"/>
          <p:cNvSpPr>
            <a:spLocks noGrp="1"/>
          </p:cNvSpPr>
          <p:nvPr>
            <p:ph sz="quarter" idx="1"/>
          </p:nvPr>
        </p:nvSpPr>
        <p:spPr/>
        <p:txBody>
          <a:bodyPr/>
          <a:lstStyle/>
          <a:p>
            <a:r>
              <a:rPr lang="zh-CN" altLang="en-US" dirty="0" smtClean="0"/>
              <a:t>在发送端，先把较长的报文</a:t>
            </a:r>
            <a:r>
              <a:rPr lang="zh-CN" altLang="en-US" dirty="0" smtClean="0">
                <a:solidFill>
                  <a:schemeClr val="hlink"/>
                </a:solidFill>
              </a:rPr>
              <a:t>划分成较短的、固定长度的数据段</a:t>
            </a:r>
            <a:r>
              <a:rPr lang="zh-CN" altLang="en-US" dirty="0" smtClean="0"/>
              <a:t>。 </a:t>
            </a:r>
          </a:p>
          <a:p>
            <a:endParaRPr lang="zh-CN" altLang="en-US" dirty="0"/>
          </a:p>
        </p:txBody>
      </p:sp>
      <p:sp>
        <p:nvSpPr>
          <p:cNvPr id="4" name="Line 8"/>
          <p:cNvSpPr>
            <a:spLocks noChangeShapeType="1"/>
          </p:cNvSpPr>
          <p:nvPr/>
        </p:nvSpPr>
        <p:spPr bwMode="auto">
          <a:xfrm>
            <a:off x="2387621" y="3143248"/>
            <a:ext cx="5184775" cy="0"/>
          </a:xfrm>
          <a:prstGeom prst="line">
            <a:avLst/>
          </a:prstGeom>
          <a:noFill/>
          <a:ln w="9525">
            <a:solidFill>
              <a:schemeClr val="tx1"/>
            </a:solidFill>
            <a:round/>
            <a:headEnd type="triangle" w="sm" len="lg"/>
            <a:tailEnd type="triangle" w="sm" len="lg"/>
          </a:ln>
          <a:effectLst/>
        </p:spPr>
        <p:txBody>
          <a:bodyPr wrap="none" anchor="ctr"/>
          <a:lstStyle/>
          <a:p>
            <a:endParaRPr lang="zh-CN" altLang="en-US"/>
          </a:p>
        </p:txBody>
      </p:sp>
      <p:sp>
        <p:nvSpPr>
          <p:cNvPr id="5" name="Text Box 9"/>
          <p:cNvSpPr txBox="1">
            <a:spLocks noChangeArrowheads="1"/>
          </p:cNvSpPr>
          <p:nvPr/>
        </p:nvSpPr>
        <p:spPr bwMode="auto">
          <a:xfrm>
            <a:off x="4522792" y="2928934"/>
            <a:ext cx="692150" cy="396875"/>
          </a:xfrm>
          <a:prstGeom prst="rect">
            <a:avLst/>
          </a:prstGeom>
          <a:solidFill>
            <a:schemeClr val="bg1"/>
          </a:solidFill>
          <a:ln w="9525">
            <a:noFill/>
            <a:miter lim="800000"/>
            <a:headEnd/>
            <a:tailEnd/>
          </a:ln>
          <a:effectLst/>
        </p:spPr>
        <p:txBody>
          <a:bodyPr wrap="none">
            <a:spAutoFit/>
          </a:bodyPr>
          <a:lstStyle/>
          <a:p>
            <a:r>
              <a:rPr kumimoji="1" lang="zh-CN" altLang="en-US" sz="2000" dirty="0">
                <a:solidFill>
                  <a:srgbClr val="333399"/>
                </a:solidFill>
                <a:latin typeface="Times New Roman" pitchFamily="18" charset="0"/>
                <a:ea typeface="黑体" pitchFamily="2" charset="-122"/>
              </a:rPr>
              <a:t>报文</a:t>
            </a:r>
          </a:p>
        </p:txBody>
      </p:sp>
      <p:grpSp>
        <p:nvGrpSpPr>
          <p:cNvPr id="6" name="Group 77"/>
          <p:cNvGrpSpPr>
            <a:grpSpLocks/>
          </p:cNvGrpSpPr>
          <p:nvPr/>
        </p:nvGrpSpPr>
        <p:grpSpPr bwMode="auto">
          <a:xfrm>
            <a:off x="2214546" y="3357562"/>
            <a:ext cx="5521346" cy="571504"/>
            <a:chOff x="1202" y="2206"/>
            <a:chExt cx="3311" cy="272"/>
          </a:xfrm>
        </p:grpSpPr>
        <p:grpSp>
          <p:nvGrpSpPr>
            <p:cNvPr id="7" name="Group 75"/>
            <p:cNvGrpSpPr>
              <a:grpSpLocks/>
            </p:cNvGrpSpPr>
            <p:nvPr/>
          </p:nvGrpSpPr>
          <p:grpSpPr bwMode="auto">
            <a:xfrm>
              <a:off x="1247" y="2206"/>
              <a:ext cx="3266" cy="272"/>
              <a:chOff x="1247" y="2931"/>
              <a:chExt cx="3266" cy="272"/>
            </a:xfrm>
          </p:grpSpPr>
          <p:sp>
            <p:nvSpPr>
              <p:cNvPr id="9" name="Rectangle 70"/>
              <p:cNvSpPr>
                <a:spLocks noChangeArrowheads="1"/>
              </p:cNvSpPr>
              <p:nvPr/>
            </p:nvSpPr>
            <p:spPr bwMode="auto">
              <a:xfrm>
                <a:off x="1248" y="2931"/>
                <a:ext cx="1088" cy="272"/>
              </a:xfrm>
              <a:prstGeom prst="rect">
                <a:avLst/>
              </a:prstGeom>
              <a:solidFill>
                <a:srgbClr val="CCECFF"/>
              </a:solidFill>
              <a:ln w="28575">
                <a:noFill/>
                <a:miter lim="800000"/>
                <a:headEnd/>
                <a:tailEnd/>
              </a:ln>
              <a:effectLst/>
            </p:spPr>
            <p:txBody>
              <a:bodyPr wrap="none" anchor="ctr"/>
              <a:lstStyle/>
              <a:p>
                <a:pPr algn="ctr"/>
                <a:endParaRPr lang="zh-CN" altLang="zh-CN" sz="2000">
                  <a:solidFill>
                    <a:srgbClr val="333399"/>
                  </a:solidFill>
                  <a:ea typeface="黑体" pitchFamily="2" charset="-122"/>
                </a:endParaRPr>
              </a:p>
            </p:txBody>
          </p:sp>
          <p:sp>
            <p:nvSpPr>
              <p:cNvPr id="10" name="Rectangle 71"/>
              <p:cNvSpPr>
                <a:spLocks noChangeArrowheads="1"/>
              </p:cNvSpPr>
              <p:nvPr/>
            </p:nvSpPr>
            <p:spPr bwMode="auto">
              <a:xfrm>
                <a:off x="2336" y="2931"/>
                <a:ext cx="1088" cy="272"/>
              </a:xfrm>
              <a:prstGeom prst="rect">
                <a:avLst/>
              </a:prstGeom>
              <a:solidFill>
                <a:srgbClr val="CCECFF"/>
              </a:solidFill>
              <a:ln w="28575">
                <a:noFill/>
                <a:miter lim="800000"/>
                <a:headEnd/>
                <a:tailEnd/>
              </a:ln>
              <a:effectLst/>
            </p:spPr>
            <p:txBody>
              <a:bodyPr wrap="none" anchor="ctr"/>
              <a:lstStyle/>
              <a:p>
                <a:pPr algn="ctr"/>
                <a:endParaRPr lang="zh-CN" altLang="zh-CN" sz="2000">
                  <a:solidFill>
                    <a:srgbClr val="333399"/>
                  </a:solidFill>
                  <a:latin typeface="Tahoma" pitchFamily="34" charset="0"/>
                  <a:ea typeface="黑体" pitchFamily="2" charset="-122"/>
                </a:endParaRPr>
              </a:p>
            </p:txBody>
          </p:sp>
          <p:sp>
            <p:nvSpPr>
              <p:cNvPr id="11" name="Rectangle 72"/>
              <p:cNvSpPr>
                <a:spLocks noChangeArrowheads="1"/>
              </p:cNvSpPr>
              <p:nvPr/>
            </p:nvSpPr>
            <p:spPr bwMode="auto">
              <a:xfrm>
                <a:off x="3425" y="2931"/>
                <a:ext cx="1088" cy="272"/>
              </a:xfrm>
              <a:prstGeom prst="rect">
                <a:avLst/>
              </a:prstGeom>
              <a:solidFill>
                <a:srgbClr val="CCECFF"/>
              </a:solidFill>
              <a:ln w="28575">
                <a:noFill/>
                <a:miter lim="800000"/>
                <a:headEnd/>
                <a:tailEnd/>
              </a:ln>
              <a:effectLst/>
            </p:spPr>
            <p:txBody>
              <a:bodyPr wrap="none" anchor="ctr"/>
              <a:lstStyle/>
              <a:p>
                <a:pPr algn="ctr"/>
                <a:endParaRPr lang="zh-CN" altLang="zh-CN" sz="2000">
                  <a:solidFill>
                    <a:srgbClr val="333399"/>
                  </a:solidFill>
                  <a:ea typeface="黑体" pitchFamily="2" charset="-122"/>
                </a:endParaRPr>
              </a:p>
            </p:txBody>
          </p:sp>
          <p:sp>
            <p:nvSpPr>
              <p:cNvPr id="12" name="Rectangle 74"/>
              <p:cNvSpPr>
                <a:spLocks noChangeArrowheads="1"/>
              </p:cNvSpPr>
              <p:nvPr/>
            </p:nvSpPr>
            <p:spPr bwMode="auto">
              <a:xfrm>
                <a:off x="1247" y="2931"/>
                <a:ext cx="3266" cy="272"/>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8" name="Text Box 76"/>
            <p:cNvSpPr txBox="1">
              <a:spLocks noChangeArrowheads="1"/>
            </p:cNvSpPr>
            <p:nvPr/>
          </p:nvSpPr>
          <p:spPr bwMode="auto">
            <a:xfrm>
              <a:off x="1202" y="2219"/>
              <a:ext cx="3090" cy="220"/>
            </a:xfrm>
            <a:prstGeom prst="rect">
              <a:avLst/>
            </a:prstGeom>
            <a:noFill/>
            <a:ln w="9525">
              <a:noFill/>
              <a:miter lim="800000"/>
              <a:headEnd/>
              <a:tailEnd/>
            </a:ln>
            <a:effectLst/>
          </p:spPr>
          <p:txBody>
            <a:bodyPr wrap="none">
              <a:spAutoFit/>
            </a:bodyPr>
            <a:lstStyle/>
            <a:p>
              <a:r>
                <a:rPr lang="en-US" altLang="zh-CN" dirty="0" smtClean="0">
                  <a:solidFill>
                    <a:srgbClr val="333399"/>
                  </a:solidFill>
                </a:rPr>
                <a:t>110100011010101011010101110001001101</a:t>
              </a:r>
              <a:endParaRPr lang="en-US" altLang="zh-CN" dirty="0">
                <a:solidFill>
                  <a:srgbClr val="333399"/>
                </a:solidFill>
              </a:endParaRPr>
            </a:p>
          </p:txBody>
        </p:sp>
      </p:grpSp>
      <p:grpSp>
        <p:nvGrpSpPr>
          <p:cNvPr id="13" name="Group 81"/>
          <p:cNvGrpSpPr>
            <a:grpSpLocks/>
          </p:cNvGrpSpPr>
          <p:nvPr/>
        </p:nvGrpSpPr>
        <p:grpSpPr bwMode="auto">
          <a:xfrm>
            <a:off x="3025775" y="3933825"/>
            <a:ext cx="3028950" cy="1416050"/>
            <a:chOff x="1906" y="2478"/>
            <a:chExt cx="1908" cy="892"/>
          </a:xfrm>
        </p:grpSpPr>
        <p:sp>
          <p:nvSpPr>
            <p:cNvPr id="14" name="Text Box 78"/>
            <p:cNvSpPr txBox="1">
              <a:spLocks noChangeArrowheads="1"/>
            </p:cNvSpPr>
            <p:nvPr/>
          </p:nvSpPr>
          <p:spPr bwMode="auto">
            <a:xfrm>
              <a:off x="1906" y="2774"/>
              <a:ext cx="1908" cy="596"/>
            </a:xfrm>
            <a:prstGeom prst="rect">
              <a:avLst/>
            </a:prstGeom>
            <a:noFill/>
            <a:ln w="9525">
              <a:noFill/>
              <a:miter lim="800000"/>
              <a:headEnd/>
              <a:tailEnd/>
            </a:ln>
            <a:effectLst/>
          </p:spPr>
          <p:txBody>
            <a:bodyPr wrap="none">
              <a:spAutoFit/>
            </a:bodyPr>
            <a:lstStyle/>
            <a:p>
              <a:pPr algn="ctr"/>
              <a:r>
                <a:rPr lang="zh-CN" altLang="en-US" sz="2800">
                  <a:solidFill>
                    <a:srgbClr val="333399"/>
                  </a:solidFill>
                  <a:latin typeface="Tahoma" pitchFamily="34" charset="0"/>
                  <a:ea typeface="黑体" pitchFamily="2" charset="-122"/>
                </a:rPr>
                <a:t>假定这个报文较长</a:t>
              </a:r>
            </a:p>
            <a:p>
              <a:pPr algn="ctr"/>
              <a:r>
                <a:rPr lang="zh-CN" altLang="en-US" sz="2800">
                  <a:solidFill>
                    <a:srgbClr val="333399"/>
                  </a:solidFill>
                  <a:latin typeface="Tahoma" pitchFamily="34" charset="0"/>
                  <a:ea typeface="黑体" pitchFamily="2" charset="-122"/>
                </a:rPr>
                <a:t>不便于传输</a:t>
              </a:r>
            </a:p>
          </p:txBody>
        </p:sp>
        <p:sp>
          <p:nvSpPr>
            <p:cNvPr id="15" name="Line 79"/>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添加首部构成分组</a:t>
            </a:r>
            <a:endParaRPr lang="zh-CN" altLang="en-US" dirty="0"/>
          </a:p>
        </p:txBody>
      </p:sp>
      <p:sp>
        <p:nvSpPr>
          <p:cNvPr id="3" name="内容占位符 2"/>
          <p:cNvSpPr>
            <a:spLocks noGrp="1"/>
          </p:cNvSpPr>
          <p:nvPr>
            <p:ph sz="quarter" idx="1"/>
          </p:nvPr>
        </p:nvSpPr>
        <p:spPr/>
        <p:txBody>
          <a:bodyPr/>
          <a:lstStyle/>
          <a:p>
            <a:r>
              <a:rPr lang="zh-CN" altLang="en-US" dirty="0" smtClean="0"/>
              <a:t>每一个数据段前面添加上</a:t>
            </a:r>
            <a:r>
              <a:rPr lang="zh-CN" altLang="en-US" dirty="0" smtClean="0">
                <a:solidFill>
                  <a:schemeClr val="hlink"/>
                </a:solidFill>
              </a:rPr>
              <a:t>首部</a:t>
            </a:r>
            <a:r>
              <a:rPr lang="zh-CN" altLang="en-US" dirty="0" smtClean="0"/>
              <a:t>构成分组。</a:t>
            </a:r>
          </a:p>
          <a:p>
            <a:endParaRPr lang="zh-CN" altLang="en-US" dirty="0"/>
          </a:p>
        </p:txBody>
      </p:sp>
      <p:sp>
        <p:nvSpPr>
          <p:cNvPr id="4" name="Rectangle 12"/>
          <p:cNvSpPr>
            <a:spLocks noChangeArrowheads="1"/>
          </p:cNvSpPr>
          <p:nvPr/>
        </p:nvSpPr>
        <p:spPr bwMode="auto">
          <a:xfrm>
            <a:off x="1979613" y="2947988"/>
            <a:ext cx="1727200" cy="431800"/>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sp>
        <p:nvSpPr>
          <p:cNvPr id="5" name="Rectangle 13"/>
          <p:cNvSpPr>
            <a:spLocks noChangeArrowheads="1"/>
          </p:cNvSpPr>
          <p:nvPr/>
        </p:nvSpPr>
        <p:spPr bwMode="auto">
          <a:xfrm>
            <a:off x="3708400" y="2947988"/>
            <a:ext cx="1727200" cy="431800"/>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sp>
        <p:nvSpPr>
          <p:cNvPr id="6" name="Rectangle 14"/>
          <p:cNvSpPr>
            <a:spLocks noChangeArrowheads="1"/>
          </p:cNvSpPr>
          <p:nvPr/>
        </p:nvSpPr>
        <p:spPr bwMode="auto">
          <a:xfrm>
            <a:off x="5437188" y="2947988"/>
            <a:ext cx="1727200" cy="431800"/>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grpSp>
        <p:nvGrpSpPr>
          <p:cNvPr id="7" name="Group 15"/>
          <p:cNvGrpSpPr>
            <a:grpSpLocks/>
          </p:cNvGrpSpPr>
          <p:nvPr/>
        </p:nvGrpSpPr>
        <p:grpSpPr bwMode="auto">
          <a:xfrm>
            <a:off x="1979613" y="2492375"/>
            <a:ext cx="5184775" cy="396875"/>
            <a:chOff x="1247" y="1737"/>
            <a:chExt cx="3266" cy="250"/>
          </a:xfrm>
        </p:grpSpPr>
        <p:sp>
          <p:nvSpPr>
            <p:cNvPr id="8" name="Line 2"/>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p:spPr>
          <p:txBody>
            <a:bodyPr wrap="none" anchor="ctr"/>
            <a:lstStyle/>
            <a:p>
              <a:endParaRPr lang="zh-CN" altLang="en-US"/>
            </a:p>
          </p:txBody>
        </p:sp>
        <p:sp>
          <p:nvSpPr>
            <p:cNvPr id="9" name="Text Box 3"/>
            <p:cNvSpPr txBox="1">
              <a:spLocks noChangeArrowheads="1"/>
            </p:cNvSpPr>
            <p:nvPr/>
          </p:nvSpPr>
          <p:spPr bwMode="auto">
            <a:xfrm>
              <a:off x="2699" y="1737"/>
              <a:ext cx="436" cy="250"/>
            </a:xfrm>
            <a:prstGeom prst="rect">
              <a:avLst/>
            </a:prstGeom>
            <a:solidFill>
              <a:schemeClr val="bg1"/>
            </a:solidFill>
            <a:ln w="9525">
              <a:noFill/>
              <a:miter lim="800000"/>
              <a:headEnd/>
              <a:tailEnd/>
            </a:ln>
            <a:effectLst/>
          </p:spPr>
          <p:txBody>
            <a:bodyPr wrap="none">
              <a:spAutoFit/>
            </a:bodyPr>
            <a:lstStyle/>
            <a:p>
              <a:r>
                <a:rPr kumimoji="1" lang="zh-CN" altLang="en-US" sz="2000">
                  <a:solidFill>
                    <a:srgbClr val="333399"/>
                  </a:solidFill>
                  <a:latin typeface="Times New Roman" pitchFamily="18" charset="0"/>
                  <a:ea typeface="黑体" pitchFamily="2" charset="-122"/>
                </a:rPr>
                <a:t>报文</a:t>
              </a:r>
            </a:p>
          </p:txBody>
        </p:sp>
      </p:grpSp>
      <p:sp>
        <p:nvSpPr>
          <p:cNvPr id="10" name="Rectangle 16"/>
          <p:cNvSpPr>
            <a:spLocks noChangeArrowheads="1"/>
          </p:cNvSpPr>
          <p:nvPr/>
        </p:nvSpPr>
        <p:spPr bwMode="auto">
          <a:xfrm>
            <a:off x="1403350" y="3595688"/>
            <a:ext cx="576263" cy="431800"/>
          </a:xfrm>
          <a:prstGeom prst="rect">
            <a:avLst/>
          </a:prstGeom>
          <a:solidFill>
            <a:schemeClr val="accent2"/>
          </a:solidFill>
          <a:ln w="28575">
            <a:solidFill>
              <a:schemeClr val="tx1"/>
            </a:solidFill>
            <a:miter lim="800000"/>
            <a:headEnd/>
            <a:tailEnd/>
          </a:ln>
          <a:effectLst/>
        </p:spPr>
        <p:txBody>
          <a:bodyPr wrap="none" anchor="ctr"/>
          <a:lstStyle/>
          <a:p>
            <a:pPr algn="ctr"/>
            <a:r>
              <a:rPr lang="zh-CN" altLang="en-US" sz="2000" dirty="0">
                <a:solidFill>
                  <a:srgbClr val="333399"/>
                </a:solidFill>
                <a:latin typeface="Tahoma" pitchFamily="34" charset="0"/>
                <a:ea typeface="黑体" pitchFamily="2" charset="-122"/>
              </a:rPr>
              <a:t>首部</a:t>
            </a:r>
          </a:p>
        </p:txBody>
      </p:sp>
      <p:sp>
        <p:nvSpPr>
          <p:cNvPr id="11" name="Rectangle 19"/>
          <p:cNvSpPr>
            <a:spLocks noChangeArrowheads="1"/>
          </p:cNvSpPr>
          <p:nvPr/>
        </p:nvSpPr>
        <p:spPr bwMode="auto">
          <a:xfrm>
            <a:off x="3132138" y="4460875"/>
            <a:ext cx="576262" cy="431800"/>
          </a:xfrm>
          <a:prstGeom prst="rect">
            <a:avLst/>
          </a:prstGeom>
          <a:solidFill>
            <a:schemeClr val="accent2"/>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首部</a:t>
            </a:r>
          </a:p>
        </p:txBody>
      </p:sp>
      <p:sp>
        <p:nvSpPr>
          <p:cNvPr id="12" name="Rectangle 20"/>
          <p:cNvSpPr>
            <a:spLocks noChangeArrowheads="1"/>
          </p:cNvSpPr>
          <p:nvPr/>
        </p:nvSpPr>
        <p:spPr bwMode="auto">
          <a:xfrm>
            <a:off x="4859338" y="5310188"/>
            <a:ext cx="576262" cy="431800"/>
          </a:xfrm>
          <a:prstGeom prst="rect">
            <a:avLst/>
          </a:prstGeom>
          <a:solidFill>
            <a:schemeClr val="accent2"/>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首部</a:t>
            </a:r>
          </a:p>
        </p:txBody>
      </p:sp>
      <p:grpSp>
        <p:nvGrpSpPr>
          <p:cNvPr id="13" name="Group 25"/>
          <p:cNvGrpSpPr>
            <a:grpSpLocks/>
          </p:cNvGrpSpPr>
          <p:nvPr/>
        </p:nvGrpSpPr>
        <p:grpSpPr bwMode="auto">
          <a:xfrm>
            <a:off x="1404938" y="3033713"/>
            <a:ext cx="2303462" cy="488950"/>
            <a:chOff x="1973" y="2532"/>
            <a:chExt cx="1451" cy="308"/>
          </a:xfrm>
        </p:grpSpPr>
        <p:sp>
          <p:nvSpPr>
            <p:cNvPr id="14" name="AutoShape 21"/>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p>
          </p:txBody>
        </p:sp>
        <p:sp>
          <p:nvSpPr>
            <p:cNvPr id="15" name="Text Box 24"/>
            <p:cNvSpPr txBox="1">
              <a:spLocks noChangeArrowheads="1"/>
            </p:cNvSpPr>
            <p:nvPr/>
          </p:nvSpPr>
          <p:spPr bwMode="auto">
            <a:xfrm>
              <a:off x="2489" y="2532"/>
              <a:ext cx="54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Tahoma" pitchFamily="34" charset="0"/>
                  <a:ea typeface="黑体" pitchFamily="2" charset="-122"/>
                </a:rPr>
                <a:t>分组</a:t>
              </a:r>
              <a:r>
                <a:rPr lang="zh-CN" altLang="en-US" sz="1000">
                  <a:solidFill>
                    <a:srgbClr val="333399"/>
                  </a:solidFill>
                  <a:ea typeface="黑体" pitchFamily="2" charset="-122"/>
                </a:rPr>
                <a:t> </a:t>
              </a:r>
              <a:r>
                <a:rPr lang="en-US" altLang="zh-CN" sz="2000">
                  <a:solidFill>
                    <a:srgbClr val="333399"/>
                  </a:solidFill>
                  <a:ea typeface="黑体" pitchFamily="2" charset="-122"/>
                </a:rPr>
                <a:t>1</a:t>
              </a:r>
            </a:p>
          </p:txBody>
        </p:sp>
      </p:grpSp>
      <p:grpSp>
        <p:nvGrpSpPr>
          <p:cNvPr id="16" name="Group 26"/>
          <p:cNvGrpSpPr>
            <a:grpSpLocks/>
          </p:cNvGrpSpPr>
          <p:nvPr/>
        </p:nvGrpSpPr>
        <p:grpSpPr bwMode="auto">
          <a:xfrm>
            <a:off x="3132138" y="3898900"/>
            <a:ext cx="2303462" cy="488950"/>
            <a:chOff x="1973" y="2532"/>
            <a:chExt cx="1451" cy="308"/>
          </a:xfrm>
        </p:grpSpPr>
        <p:sp>
          <p:nvSpPr>
            <p:cNvPr id="17" name="AutoShape 2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p>
          </p:txBody>
        </p:sp>
        <p:sp>
          <p:nvSpPr>
            <p:cNvPr id="18" name="Text Box 28"/>
            <p:cNvSpPr txBox="1">
              <a:spLocks noChangeArrowheads="1"/>
            </p:cNvSpPr>
            <p:nvPr/>
          </p:nvSpPr>
          <p:spPr bwMode="auto">
            <a:xfrm>
              <a:off x="2489" y="2532"/>
              <a:ext cx="54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Tahoma" pitchFamily="34" charset="0"/>
                  <a:ea typeface="黑体" pitchFamily="2" charset="-122"/>
                </a:rPr>
                <a:t>分组</a:t>
              </a:r>
              <a:r>
                <a:rPr lang="zh-CN" altLang="en-US" sz="1000">
                  <a:solidFill>
                    <a:srgbClr val="333399"/>
                  </a:solidFill>
                  <a:ea typeface="黑体" pitchFamily="2" charset="-122"/>
                </a:rPr>
                <a:t> </a:t>
              </a:r>
              <a:r>
                <a:rPr lang="en-US" altLang="zh-CN" sz="2000">
                  <a:solidFill>
                    <a:srgbClr val="333399"/>
                  </a:solidFill>
                  <a:ea typeface="黑体" pitchFamily="2" charset="-122"/>
                </a:rPr>
                <a:t>2</a:t>
              </a:r>
            </a:p>
          </p:txBody>
        </p:sp>
      </p:grpSp>
      <p:grpSp>
        <p:nvGrpSpPr>
          <p:cNvPr id="19" name="Group 29"/>
          <p:cNvGrpSpPr>
            <a:grpSpLocks/>
          </p:cNvGrpSpPr>
          <p:nvPr/>
        </p:nvGrpSpPr>
        <p:grpSpPr bwMode="auto">
          <a:xfrm>
            <a:off x="4859338" y="4762500"/>
            <a:ext cx="2303462" cy="488950"/>
            <a:chOff x="1973" y="2532"/>
            <a:chExt cx="1451" cy="308"/>
          </a:xfrm>
        </p:grpSpPr>
        <p:sp>
          <p:nvSpPr>
            <p:cNvPr id="20" name="AutoShape 3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p>
          </p:txBody>
        </p:sp>
        <p:sp>
          <p:nvSpPr>
            <p:cNvPr id="21" name="Text Box 31"/>
            <p:cNvSpPr txBox="1">
              <a:spLocks noChangeArrowheads="1"/>
            </p:cNvSpPr>
            <p:nvPr/>
          </p:nvSpPr>
          <p:spPr bwMode="auto">
            <a:xfrm>
              <a:off x="2489" y="2532"/>
              <a:ext cx="54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Tahoma" pitchFamily="34" charset="0"/>
                  <a:ea typeface="黑体" pitchFamily="2" charset="-122"/>
                </a:rPr>
                <a:t>分组</a:t>
              </a:r>
              <a:r>
                <a:rPr lang="zh-CN" altLang="en-US" sz="1000">
                  <a:solidFill>
                    <a:srgbClr val="333399"/>
                  </a:solidFill>
                  <a:ea typeface="黑体" pitchFamily="2" charset="-122"/>
                </a:rPr>
                <a:t> </a:t>
              </a:r>
              <a:r>
                <a:rPr lang="en-US" altLang="zh-CN" sz="2000">
                  <a:solidFill>
                    <a:srgbClr val="333399"/>
                  </a:solidFill>
                  <a:ea typeface="黑体" pitchFamily="2" charset="-122"/>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4"/>
                                        </p:tgtEl>
                                        <p:attrNameLst>
                                          <p:attrName>ppt_x</p:attrName>
                                          <p:attrName>ppt_y</p:attrName>
                                        </p:attrNameLst>
                                      </p:cBhvr>
                                      <p:rCtr x="0" y="48"/>
                                    </p:animMotion>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
                                        </p:tgtEl>
                                        <p:attrNameLst>
                                          <p:attrName>ppt_x</p:attrName>
                                          <p:attrName>ppt_y</p:attrName>
                                        </p:attrNameLst>
                                      </p:cBhvr>
                                      <p:rCtr x="0" y="110"/>
                                    </p:animMotion>
                                  </p:childTnLst>
                                </p:cTn>
                              </p:par>
                            </p:childTnLst>
                          </p:cTn>
                        </p:par>
                        <p:par>
                          <p:cTn id="19" fill="hold">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4000"/>
                            </p:stCondLst>
                            <p:childTnLst>
                              <p:par>
                                <p:cTn id="23" presetID="1" presetClass="entr" presetSubtype="0" fill="hold" nodeType="afterEffect">
                                  <p:stCondLst>
                                    <p:cond delay="500"/>
                                  </p:stCondLst>
                                  <p:childTnLst>
                                    <p:set>
                                      <p:cBhvr>
                                        <p:cTn id="24" dur="1" fill="hold">
                                          <p:stCondLst>
                                            <p:cond delay="0"/>
                                          </p:stCondLst>
                                        </p:cTn>
                                        <p:tgtEl>
                                          <p:spTgt spid="16"/>
                                        </p:tgtEl>
                                        <p:attrNameLst>
                                          <p:attrName>style.visibility</p:attrName>
                                        </p:attrNameLst>
                                      </p:cBhvr>
                                      <p:to>
                                        <p:strVal val="visible"/>
                                      </p:to>
                                    </p:set>
                                  </p:childTnLst>
                                </p:cTn>
                              </p:par>
                            </p:childTnLst>
                          </p:cTn>
                        </p:par>
                        <p:par>
                          <p:cTn id="25" fill="hold">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6"/>
                                        </p:tgtEl>
                                        <p:attrNameLst>
                                          <p:attrName>ppt_x</p:attrName>
                                          <p:attrName>ppt_y</p:attrName>
                                        </p:attrNameLst>
                                      </p:cBhvr>
                                      <p:rCtr x="0" y="173"/>
                                    </p:animMotion>
                                  </p:childTnLst>
                                </p:cTn>
                              </p:par>
                            </p:childTnLst>
                          </p:cTn>
                        </p:par>
                        <p:par>
                          <p:cTn id="28" fill="hold">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6500"/>
                            </p:stCondLst>
                            <p:childTnLst>
                              <p:par>
                                <p:cTn id="32" presetID="1" presetClass="entr" presetSubtype="0" fill="hold" nodeType="afterEffect">
                                  <p:stCondLst>
                                    <p:cond delay="50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分组交换的传输单元</a:t>
            </a:r>
            <a:endParaRPr lang="zh-CN" altLang="en-US" dirty="0"/>
          </a:p>
        </p:txBody>
      </p:sp>
      <p:sp>
        <p:nvSpPr>
          <p:cNvPr id="3" name="内容占位符 2"/>
          <p:cNvSpPr>
            <a:spLocks noGrp="1"/>
          </p:cNvSpPr>
          <p:nvPr>
            <p:ph sz="quarter" idx="1"/>
          </p:nvPr>
        </p:nvSpPr>
        <p:spPr/>
        <p:txBody>
          <a:bodyPr/>
          <a:lstStyle/>
          <a:p>
            <a:pPr>
              <a:spcBef>
                <a:spcPct val="10000"/>
              </a:spcBef>
            </a:pPr>
            <a:r>
              <a:rPr lang="zh-CN" altLang="en-US" dirty="0" smtClean="0"/>
              <a:t>分组交换网以“</a:t>
            </a:r>
            <a:r>
              <a:rPr lang="zh-CN" altLang="en-US" dirty="0" smtClean="0">
                <a:solidFill>
                  <a:schemeClr val="hlink"/>
                </a:solidFill>
              </a:rPr>
              <a:t>分组</a:t>
            </a:r>
            <a:r>
              <a:rPr lang="zh-CN" altLang="en-US" dirty="0" smtClean="0"/>
              <a:t>”作为数据传输单元。</a:t>
            </a:r>
          </a:p>
          <a:p>
            <a:pPr>
              <a:spcBef>
                <a:spcPct val="10000"/>
              </a:spcBef>
            </a:pPr>
            <a:r>
              <a:rPr lang="zh-CN" altLang="en-US" dirty="0" smtClean="0">
                <a:solidFill>
                  <a:schemeClr val="hlink"/>
                </a:solidFill>
              </a:rPr>
              <a:t>依次</a:t>
            </a:r>
            <a:r>
              <a:rPr lang="zh-CN" altLang="en-US" dirty="0" smtClean="0"/>
              <a:t>把各分组发送到接收端（假定接收端在左边）。</a:t>
            </a:r>
          </a:p>
          <a:p>
            <a:endParaRPr lang="zh-CN" altLang="en-US" dirty="0"/>
          </a:p>
        </p:txBody>
      </p:sp>
      <p:grpSp>
        <p:nvGrpSpPr>
          <p:cNvPr id="4" name="Group 22"/>
          <p:cNvGrpSpPr>
            <a:grpSpLocks/>
          </p:cNvGrpSpPr>
          <p:nvPr/>
        </p:nvGrpSpPr>
        <p:grpSpPr bwMode="auto">
          <a:xfrm>
            <a:off x="1403350" y="3214686"/>
            <a:ext cx="2305050" cy="993775"/>
            <a:chOff x="884" y="2078"/>
            <a:chExt cx="1452" cy="626"/>
          </a:xfrm>
        </p:grpSpPr>
        <p:sp>
          <p:nvSpPr>
            <p:cNvPr id="5" name="Rectangle 2"/>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dirty="0">
                  <a:solidFill>
                    <a:srgbClr val="333399"/>
                  </a:solidFill>
                  <a:latin typeface="Tahoma" pitchFamily="34" charset="0"/>
                  <a:ea typeface="黑体" pitchFamily="2" charset="-122"/>
                </a:rPr>
                <a:t>数     据</a:t>
              </a:r>
            </a:p>
          </p:txBody>
        </p:sp>
        <p:sp>
          <p:nvSpPr>
            <p:cNvPr id="6" name="Rectangle 10"/>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首部</a:t>
              </a:r>
            </a:p>
          </p:txBody>
        </p:sp>
        <p:grpSp>
          <p:nvGrpSpPr>
            <p:cNvPr id="7" name="Group 13"/>
            <p:cNvGrpSpPr>
              <a:grpSpLocks/>
            </p:cNvGrpSpPr>
            <p:nvPr/>
          </p:nvGrpSpPr>
          <p:grpSpPr bwMode="auto">
            <a:xfrm>
              <a:off x="885" y="2078"/>
              <a:ext cx="1451" cy="308"/>
              <a:chOff x="1973" y="2532"/>
              <a:chExt cx="1451" cy="308"/>
            </a:xfrm>
          </p:grpSpPr>
          <p:sp>
            <p:nvSpPr>
              <p:cNvPr id="8"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p>
            </p:txBody>
          </p:sp>
          <p:sp>
            <p:nvSpPr>
              <p:cNvPr id="9" name="Text Box 15"/>
              <p:cNvSpPr txBox="1">
                <a:spLocks noChangeArrowheads="1"/>
              </p:cNvSpPr>
              <p:nvPr/>
            </p:nvSpPr>
            <p:spPr bwMode="auto">
              <a:xfrm>
                <a:off x="2489" y="2532"/>
                <a:ext cx="560"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Tahoma" pitchFamily="34" charset="0"/>
                    <a:ea typeface="黑体" pitchFamily="2" charset="-122"/>
                  </a:rPr>
                  <a:t>分组</a:t>
                </a:r>
                <a:r>
                  <a:rPr lang="zh-CN" altLang="en-US" sz="1400">
                    <a:solidFill>
                      <a:srgbClr val="333399"/>
                    </a:solidFill>
                    <a:latin typeface="Tahoma" pitchFamily="34" charset="0"/>
                    <a:ea typeface="黑体" pitchFamily="2" charset="-122"/>
                  </a:rPr>
                  <a:t> </a:t>
                </a:r>
                <a:r>
                  <a:rPr lang="en-US" altLang="zh-CN" sz="2000">
                    <a:solidFill>
                      <a:srgbClr val="333399"/>
                    </a:solidFill>
                    <a:ea typeface="黑体" pitchFamily="2" charset="-122"/>
                  </a:rPr>
                  <a:t>1</a:t>
                </a:r>
              </a:p>
            </p:txBody>
          </p:sp>
        </p:grpSp>
      </p:grpSp>
      <p:grpSp>
        <p:nvGrpSpPr>
          <p:cNvPr id="10" name="Group 23"/>
          <p:cNvGrpSpPr>
            <a:grpSpLocks/>
          </p:cNvGrpSpPr>
          <p:nvPr/>
        </p:nvGrpSpPr>
        <p:grpSpPr bwMode="auto">
          <a:xfrm>
            <a:off x="3132138" y="4079873"/>
            <a:ext cx="2303462" cy="993775"/>
            <a:chOff x="1973" y="2623"/>
            <a:chExt cx="1451" cy="626"/>
          </a:xfrm>
        </p:grpSpPr>
        <p:sp>
          <p:nvSpPr>
            <p:cNvPr id="11" name="Rectangle 3"/>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sp>
          <p:nvSpPr>
            <p:cNvPr id="12" name="Rectangle 11"/>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首部</a:t>
              </a:r>
            </a:p>
          </p:txBody>
        </p:sp>
        <p:grpSp>
          <p:nvGrpSpPr>
            <p:cNvPr id="13" name="Group 16"/>
            <p:cNvGrpSpPr>
              <a:grpSpLocks/>
            </p:cNvGrpSpPr>
            <p:nvPr/>
          </p:nvGrpSpPr>
          <p:grpSpPr bwMode="auto">
            <a:xfrm>
              <a:off x="1973" y="2623"/>
              <a:ext cx="1451" cy="308"/>
              <a:chOff x="1973" y="2532"/>
              <a:chExt cx="1451" cy="308"/>
            </a:xfrm>
          </p:grpSpPr>
          <p:sp>
            <p:nvSpPr>
              <p:cNvPr id="14" name="AutoShape 17"/>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p>
            </p:txBody>
          </p:sp>
          <p:sp>
            <p:nvSpPr>
              <p:cNvPr id="15" name="Text Box 18"/>
              <p:cNvSpPr txBox="1">
                <a:spLocks noChangeArrowheads="1"/>
              </p:cNvSpPr>
              <p:nvPr/>
            </p:nvSpPr>
            <p:spPr bwMode="auto">
              <a:xfrm>
                <a:off x="2489" y="2532"/>
                <a:ext cx="54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Tahoma" pitchFamily="34" charset="0"/>
                    <a:ea typeface="黑体" pitchFamily="2" charset="-122"/>
                  </a:rPr>
                  <a:t>分组</a:t>
                </a:r>
                <a:r>
                  <a:rPr lang="zh-CN" altLang="en-US" sz="1000">
                    <a:solidFill>
                      <a:srgbClr val="333399"/>
                    </a:solidFill>
                    <a:ea typeface="黑体" pitchFamily="2" charset="-122"/>
                  </a:rPr>
                  <a:t> </a:t>
                </a:r>
                <a:r>
                  <a:rPr lang="en-US" altLang="zh-CN" sz="2000">
                    <a:solidFill>
                      <a:srgbClr val="333399"/>
                    </a:solidFill>
                    <a:ea typeface="黑体" pitchFamily="2" charset="-122"/>
                  </a:rPr>
                  <a:t>2</a:t>
                </a:r>
              </a:p>
            </p:txBody>
          </p:sp>
        </p:grpSp>
      </p:grpSp>
      <p:grpSp>
        <p:nvGrpSpPr>
          <p:cNvPr id="16" name="Group 24"/>
          <p:cNvGrpSpPr>
            <a:grpSpLocks/>
          </p:cNvGrpSpPr>
          <p:nvPr/>
        </p:nvGrpSpPr>
        <p:grpSpPr bwMode="auto">
          <a:xfrm>
            <a:off x="4859338" y="4943473"/>
            <a:ext cx="2309812" cy="981075"/>
            <a:chOff x="3061" y="3167"/>
            <a:chExt cx="1455" cy="618"/>
          </a:xfrm>
        </p:grpSpPr>
        <p:sp>
          <p:nvSpPr>
            <p:cNvPr id="17" name="Rectangle 4"/>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sp>
          <p:nvSpPr>
            <p:cNvPr id="18" name="Rectangle 12"/>
            <p:cNvSpPr>
              <a:spLocks noChangeArrowheads="1"/>
            </p:cNvSpPr>
            <p:nvPr/>
          </p:nvSpPr>
          <p:spPr bwMode="auto">
            <a:xfrm>
              <a:off x="3061" y="3512"/>
              <a:ext cx="363" cy="272"/>
            </a:xfrm>
            <a:prstGeom prst="rect">
              <a:avLst/>
            </a:prstGeom>
            <a:solidFill>
              <a:schemeClr val="accent2"/>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首部</a:t>
              </a:r>
            </a:p>
          </p:txBody>
        </p:sp>
        <p:grpSp>
          <p:nvGrpSpPr>
            <p:cNvPr id="19" name="Group 19"/>
            <p:cNvGrpSpPr>
              <a:grpSpLocks/>
            </p:cNvGrpSpPr>
            <p:nvPr/>
          </p:nvGrpSpPr>
          <p:grpSpPr bwMode="auto">
            <a:xfrm>
              <a:off x="3061" y="3167"/>
              <a:ext cx="1451" cy="308"/>
              <a:chOff x="1973" y="2532"/>
              <a:chExt cx="1451" cy="308"/>
            </a:xfrm>
          </p:grpSpPr>
          <p:sp>
            <p:nvSpPr>
              <p:cNvPr id="20" name="AutoShape 20"/>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p>
            </p:txBody>
          </p:sp>
          <p:sp>
            <p:nvSpPr>
              <p:cNvPr id="21" name="Text Box 21"/>
              <p:cNvSpPr txBox="1">
                <a:spLocks noChangeArrowheads="1"/>
              </p:cNvSpPr>
              <p:nvPr/>
            </p:nvSpPr>
            <p:spPr bwMode="auto">
              <a:xfrm>
                <a:off x="2489" y="2532"/>
                <a:ext cx="552"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Tahoma" pitchFamily="34" charset="0"/>
                    <a:ea typeface="黑体" pitchFamily="2" charset="-122"/>
                  </a:rPr>
                  <a:t>分组</a:t>
                </a:r>
                <a:r>
                  <a:rPr lang="zh-CN" altLang="en-US" sz="1200">
                    <a:solidFill>
                      <a:srgbClr val="333399"/>
                    </a:solidFill>
                    <a:ea typeface="黑体" pitchFamily="2" charset="-122"/>
                  </a:rPr>
                  <a:t> </a:t>
                </a:r>
                <a:r>
                  <a:rPr lang="en-US" altLang="zh-CN" sz="2000">
                    <a:solidFill>
                      <a:srgbClr val="333399"/>
                    </a:solidFill>
                    <a:ea typeface="黑体" pitchFamily="2" charset="-122"/>
                  </a:rPr>
                  <a:t>3</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par>
                          <p:cTn id="17" fill="hold">
                            <p:stCondLst>
                              <p:cond delay="0"/>
                            </p:stCondLst>
                            <p:childTnLst>
                              <p:par>
                                <p:cTn id="18" presetID="2" presetClass="exit" presetSubtype="8" fill="hold" nodeType="afterEffect">
                                  <p:stCondLst>
                                    <p:cond delay="500"/>
                                  </p:stCondLst>
                                  <p:childTnLst>
                                    <p:anim calcmode="lin" valueType="num">
                                      <p:cBhvr additive="base">
                                        <p:cTn id="19" dur="2000"/>
                                        <p:tgtEl>
                                          <p:spTgt spid="4"/>
                                        </p:tgtEl>
                                        <p:attrNameLst>
                                          <p:attrName>ppt_x</p:attrName>
                                        </p:attrNameLst>
                                      </p:cBhvr>
                                      <p:tavLst>
                                        <p:tav tm="0">
                                          <p:val>
                                            <p:strVal val="ppt_x"/>
                                          </p:val>
                                        </p:tav>
                                        <p:tav tm="100000">
                                          <p:val>
                                            <p:strVal val="0-ppt_w/2"/>
                                          </p:val>
                                        </p:tav>
                                      </p:tavLst>
                                    </p:anim>
                                    <p:anim calcmode="lin" valueType="num">
                                      <p:cBhvr additive="base">
                                        <p:cTn id="20" dur="2000"/>
                                        <p:tgtEl>
                                          <p:spTgt spid="4"/>
                                        </p:tgtEl>
                                        <p:attrNameLst>
                                          <p:attrName>ppt_y</p:attrName>
                                        </p:attrNameLst>
                                      </p:cBhvr>
                                      <p:tavLst>
                                        <p:tav tm="0">
                                          <p:val>
                                            <p:strVal val="ppt_y"/>
                                          </p:val>
                                        </p:tav>
                                        <p:tav tm="100000">
                                          <p:val>
                                            <p:strVal val="ppt_y"/>
                                          </p:val>
                                        </p:tav>
                                      </p:tavLst>
                                    </p:anim>
                                    <p:set>
                                      <p:cBhvr>
                                        <p:cTn id="21" dur="1" fill="hold">
                                          <p:stCondLst>
                                            <p:cond delay="1999"/>
                                          </p:stCondLst>
                                        </p:cTn>
                                        <p:tgtEl>
                                          <p:spTgt spid="4"/>
                                        </p:tgtEl>
                                        <p:attrNameLst>
                                          <p:attrName>style.visibility</p:attrName>
                                        </p:attrNameLst>
                                      </p:cBhvr>
                                      <p:to>
                                        <p:strVal val="hidden"/>
                                      </p:to>
                                    </p:set>
                                  </p:childTnLst>
                                </p:cTn>
                              </p:par>
                            </p:childTnLst>
                          </p:cTn>
                        </p:par>
                        <p:par>
                          <p:cTn id="22" fill="hold">
                            <p:stCondLst>
                              <p:cond delay="2500"/>
                            </p:stCondLst>
                            <p:childTnLst>
                              <p:par>
                                <p:cTn id="23" presetID="2" presetClass="exit" presetSubtype="8" fill="hold" nodeType="afterEffect">
                                  <p:stCondLst>
                                    <p:cond delay="500"/>
                                  </p:stCondLst>
                                  <p:childTnLst>
                                    <p:anim calcmode="lin" valueType="num">
                                      <p:cBhvr additive="base">
                                        <p:cTn id="24" dur="2000"/>
                                        <p:tgtEl>
                                          <p:spTgt spid="10"/>
                                        </p:tgtEl>
                                        <p:attrNameLst>
                                          <p:attrName>ppt_x</p:attrName>
                                        </p:attrNameLst>
                                      </p:cBhvr>
                                      <p:tavLst>
                                        <p:tav tm="0">
                                          <p:val>
                                            <p:strVal val="ppt_x"/>
                                          </p:val>
                                        </p:tav>
                                        <p:tav tm="100000">
                                          <p:val>
                                            <p:strVal val="0-ppt_w/2"/>
                                          </p:val>
                                        </p:tav>
                                      </p:tavLst>
                                    </p:anim>
                                    <p:anim calcmode="lin" valueType="num">
                                      <p:cBhvr additive="base">
                                        <p:cTn id="25" dur="2000"/>
                                        <p:tgtEl>
                                          <p:spTgt spid="10"/>
                                        </p:tgtEl>
                                        <p:attrNameLst>
                                          <p:attrName>ppt_y</p:attrName>
                                        </p:attrNameLst>
                                      </p:cBhvr>
                                      <p:tavLst>
                                        <p:tav tm="0">
                                          <p:val>
                                            <p:strVal val="ppt_y"/>
                                          </p:val>
                                        </p:tav>
                                        <p:tav tm="100000">
                                          <p:val>
                                            <p:strVal val="ppt_y"/>
                                          </p:val>
                                        </p:tav>
                                      </p:tavLst>
                                    </p:anim>
                                    <p:set>
                                      <p:cBhvr>
                                        <p:cTn id="26" dur="1" fill="hold">
                                          <p:stCondLst>
                                            <p:cond delay="1999"/>
                                          </p:stCondLst>
                                        </p:cTn>
                                        <p:tgtEl>
                                          <p:spTgt spid="10"/>
                                        </p:tgtEl>
                                        <p:attrNameLst>
                                          <p:attrName>style.visibility</p:attrName>
                                        </p:attrNameLst>
                                      </p:cBhvr>
                                      <p:to>
                                        <p:strVal val="hidden"/>
                                      </p:to>
                                    </p:set>
                                  </p:childTnLst>
                                </p:cTn>
                              </p:par>
                            </p:childTnLst>
                          </p:cTn>
                        </p:par>
                        <p:par>
                          <p:cTn id="27" fill="hold">
                            <p:stCondLst>
                              <p:cond delay="5000"/>
                            </p:stCondLst>
                            <p:childTnLst>
                              <p:par>
                                <p:cTn id="28" presetID="2" presetClass="exit" presetSubtype="8" fill="hold" nodeType="afterEffect">
                                  <p:stCondLst>
                                    <p:cond delay="500"/>
                                  </p:stCondLst>
                                  <p:childTnLst>
                                    <p:anim calcmode="lin" valueType="num">
                                      <p:cBhvr additive="base">
                                        <p:cTn id="29" dur="2000"/>
                                        <p:tgtEl>
                                          <p:spTgt spid="16"/>
                                        </p:tgtEl>
                                        <p:attrNameLst>
                                          <p:attrName>ppt_x</p:attrName>
                                        </p:attrNameLst>
                                      </p:cBhvr>
                                      <p:tavLst>
                                        <p:tav tm="0">
                                          <p:val>
                                            <p:strVal val="ppt_x"/>
                                          </p:val>
                                        </p:tav>
                                        <p:tav tm="100000">
                                          <p:val>
                                            <p:strVal val="0-ppt_w/2"/>
                                          </p:val>
                                        </p:tav>
                                      </p:tavLst>
                                    </p:anim>
                                    <p:anim calcmode="lin" valueType="num">
                                      <p:cBhvr additive="base">
                                        <p:cTn id="30" dur="2000"/>
                                        <p:tgtEl>
                                          <p:spTgt spid="16"/>
                                        </p:tgtEl>
                                        <p:attrNameLst>
                                          <p:attrName>ppt_y</p:attrName>
                                        </p:attrNameLst>
                                      </p:cBhvr>
                                      <p:tavLst>
                                        <p:tav tm="0">
                                          <p:val>
                                            <p:strVal val="ppt_y"/>
                                          </p:val>
                                        </p:tav>
                                        <p:tav tm="100000">
                                          <p:val>
                                            <p:strVal val="ppt_y"/>
                                          </p:val>
                                        </p:tav>
                                      </p:tavLst>
                                    </p:anim>
                                    <p:set>
                                      <p:cBhvr>
                                        <p:cTn id="31"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分组首部的重要性</a:t>
            </a:r>
            <a:endParaRPr lang="zh-CN" altLang="en-US" dirty="0"/>
          </a:p>
        </p:txBody>
      </p:sp>
      <p:sp>
        <p:nvSpPr>
          <p:cNvPr id="3" name="内容占位符 2"/>
          <p:cNvSpPr>
            <a:spLocks noGrp="1"/>
          </p:cNvSpPr>
          <p:nvPr>
            <p:ph sz="quarter" idx="1"/>
          </p:nvPr>
        </p:nvSpPr>
        <p:spPr/>
        <p:txBody>
          <a:bodyPr/>
          <a:lstStyle/>
          <a:p>
            <a:r>
              <a:rPr lang="zh-CN" altLang="en-US" dirty="0" smtClean="0">
                <a:solidFill>
                  <a:schemeClr val="hlink"/>
                </a:solidFill>
              </a:rPr>
              <a:t>每一个</a:t>
            </a:r>
            <a:r>
              <a:rPr lang="zh-CN" altLang="en-US" dirty="0" smtClean="0"/>
              <a:t>分组的首部都含有</a:t>
            </a:r>
            <a:r>
              <a:rPr lang="zh-CN" altLang="en-US" dirty="0" smtClean="0">
                <a:solidFill>
                  <a:schemeClr val="hlink"/>
                </a:solidFill>
              </a:rPr>
              <a:t>地址</a:t>
            </a:r>
            <a:r>
              <a:rPr lang="zh-CN" altLang="en-US" dirty="0" smtClean="0"/>
              <a:t>等控制信息。</a:t>
            </a:r>
          </a:p>
          <a:p>
            <a:r>
              <a:rPr lang="zh-CN" altLang="en-US" dirty="0" smtClean="0"/>
              <a:t>分组交换网中的结点交换机根据收到的分组的首部中的</a:t>
            </a:r>
            <a:r>
              <a:rPr lang="zh-CN" altLang="en-US" dirty="0" smtClean="0">
                <a:solidFill>
                  <a:schemeClr val="hlink"/>
                </a:solidFill>
              </a:rPr>
              <a:t>地址信息</a:t>
            </a:r>
            <a:r>
              <a:rPr lang="zh-CN" altLang="en-US" dirty="0" smtClean="0"/>
              <a:t>，把分组</a:t>
            </a:r>
            <a:r>
              <a:rPr lang="zh-CN" altLang="en-US" dirty="0" smtClean="0">
                <a:solidFill>
                  <a:schemeClr val="hlink"/>
                </a:solidFill>
              </a:rPr>
              <a:t>转发</a:t>
            </a:r>
            <a:r>
              <a:rPr lang="zh-CN" altLang="en-US" dirty="0" smtClean="0"/>
              <a:t>到下一个结点交换机。</a:t>
            </a:r>
          </a:p>
          <a:p>
            <a:r>
              <a:rPr lang="zh-CN" altLang="en-US" dirty="0" smtClean="0"/>
              <a:t>用这样的</a:t>
            </a:r>
            <a:r>
              <a:rPr lang="zh-CN" altLang="en-US" dirty="0" smtClean="0">
                <a:solidFill>
                  <a:schemeClr val="hlink"/>
                </a:solidFill>
              </a:rPr>
              <a:t>存储转发</a:t>
            </a:r>
            <a:r>
              <a:rPr lang="zh-CN" altLang="en-US" dirty="0" smtClean="0"/>
              <a:t>方式，最后分组就能到达</a:t>
            </a:r>
            <a:r>
              <a:rPr lang="zh-CN" altLang="en-US" dirty="0" smtClean="0">
                <a:solidFill>
                  <a:schemeClr val="hlink"/>
                </a:solidFill>
              </a:rPr>
              <a:t>最终目的地</a:t>
            </a:r>
            <a:r>
              <a:rPr lang="zh-CN" altLang="en-US" dirty="0" smtClean="0"/>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收到分组后剥去首部</a:t>
            </a:r>
            <a:endParaRPr lang="zh-CN" altLang="en-US" dirty="0"/>
          </a:p>
        </p:txBody>
      </p:sp>
      <p:sp>
        <p:nvSpPr>
          <p:cNvPr id="3" name="内容占位符 2"/>
          <p:cNvSpPr>
            <a:spLocks noGrp="1"/>
          </p:cNvSpPr>
          <p:nvPr>
            <p:ph sz="quarter" idx="1"/>
          </p:nvPr>
        </p:nvSpPr>
        <p:spPr/>
        <p:txBody>
          <a:bodyPr/>
          <a:lstStyle/>
          <a:p>
            <a:r>
              <a:rPr lang="zh-CN" altLang="en-US" dirty="0" smtClean="0"/>
              <a:t>接收端收到分组后剥去首部还原成报文。</a:t>
            </a:r>
          </a:p>
          <a:p>
            <a:endParaRPr lang="zh-CN" altLang="en-US" dirty="0"/>
          </a:p>
        </p:txBody>
      </p:sp>
      <p:sp>
        <p:nvSpPr>
          <p:cNvPr id="5" name="Rectangle 5"/>
          <p:cNvSpPr>
            <a:spLocks noChangeArrowheads="1"/>
          </p:cNvSpPr>
          <p:nvPr/>
        </p:nvSpPr>
        <p:spPr bwMode="auto">
          <a:xfrm>
            <a:off x="2695575" y="2919405"/>
            <a:ext cx="1727200" cy="431800"/>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sp>
        <p:nvSpPr>
          <p:cNvPr id="6" name="Rectangle 6"/>
          <p:cNvSpPr>
            <a:spLocks noChangeArrowheads="1"/>
          </p:cNvSpPr>
          <p:nvPr/>
        </p:nvSpPr>
        <p:spPr bwMode="auto">
          <a:xfrm>
            <a:off x="2119313" y="2919405"/>
            <a:ext cx="576262" cy="431800"/>
          </a:xfrm>
          <a:prstGeom prst="rect">
            <a:avLst/>
          </a:prstGeom>
          <a:solidFill>
            <a:schemeClr val="accent2"/>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首部</a:t>
            </a:r>
          </a:p>
        </p:txBody>
      </p:sp>
      <p:grpSp>
        <p:nvGrpSpPr>
          <p:cNvPr id="7" name="Group 7"/>
          <p:cNvGrpSpPr>
            <a:grpSpLocks/>
          </p:cNvGrpSpPr>
          <p:nvPr/>
        </p:nvGrpSpPr>
        <p:grpSpPr bwMode="auto">
          <a:xfrm>
            <a:off x="2120900" y="2357430"/>
            <a:ext cx="2303463" cy="488950"/>
            <a:chOff x="1973" y="2532"/>
            <a:chExt cx="1451" cy="308"/>
          </a:xfrm>
        </p:grpSpPr>
        <p:sp>
          <p:nvSpPr>
            <p:cNvPr id="8" name="AutoShape 8"/>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p>
          </p:txBody>
        </p:sp>
        <p:sp>
          <p:nvSpPr>
            <p:cNvPr id="9" name="Text Box 9"/>
            <p:cNvSpPr txBox="1">
              <a:spLocks noChangeArrowheads="1"/>
            </p:cNvSpPr>
            <p:nvPr/>
          </p:nvSpPr>
          <p:spPr bwMode="auto">
            <a:xfrm>
              <a:off x="2489" y="2532"/>
              <a:ext cx="54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Tahoma" pitchFamily="34" charset="0"/>
                  <a:ea typeface="黑体" pitchFamily="2" charset="-122"/>
                </a:rPr>
                <a:t>分组</a:t>
              </a:r>
              <a:r>
                <a:rPr lang="zh-CN" altLang="en-US" sz="1000">
                  <a:solidFill>
                    <a:srgbClr val="333399"/>
                  </a:solidFill>
                  <a:ea typeface="黑体" pitchFamily="2" charset="-122"/>
                </a:rPr>
                <a:t> </a:t>
              </a:r>
              <a:r>
                <a:rPr lang="en-US" altLang="zh-CN" sz="2000">
                  <a:solidFill>
                    <a:srgbClr val="333399"/>
                  </a:solidFill>
                  <a:ea typeface="黑体" pitchFamily="2" charset="-122"/>
                </a:rPr>
                <a:t>1</a:t>
              </a:r>
            </a:p>
          </p:txBody>
        </p:sp>
      </p:grpSp>
      <p:sp>
        <p:nvSpPr>
          <p:cNvPr id="10" name="Rectangle 11"/>
          <p:cNvSpPr>
            <a:spLocks noChangeArrowheads="1"/>
          </p:cNvSpPr>
          <p:nvPr/>
        </p:nvSpPr>
        <p:spPr bwMode="auto">
          <a:xfrm>
            <a:off x="4424363" y="3784592"/>
            <a:ext cx="1727200" cy="431800"/>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sp>
        <p:nvSpPr>
          <p:cNvPr id="11" name="Rectangle 12"/>
          <p:cNvSpPr>
            <a:spLocks noChangeArrowheads="1"/>
          </p:cNvSpPr>
          <p:nvPr/>
        </p:nvSpPr>
        <p:spPr bwMode="auto">
          <a:xfrm>
            <a:off x="3848100" y="3784592"/>
            <a:ext cx="576263" cy="431800"/>
          </a:xfrm>
          <a:prstGeom prst="rect">
            <a:avLst/>
          </a:prstGeom>
          <a:solidFill>
            <a:schemeClr val="accent2"/>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首部</a:t>
            </a:r>
          </a:p>
        </p:txBody>
      </p:sp>
      <p:grpSp>
        <p:nvGrpSpPr>
          <p:cNvPr id="12" name="Group 13"/>
          <p:cNvGrpSpPr>
            <a:grpSpLocks/>
          </p:cNvGrpSpPr>
          <p:nvPr/>
        </p:nvGrpSpPr>
        <p:grpSpPr bwMode="auto">
          <a:xfrm>
            <a:off x="3848100" y="3222617"/>
            <a:ext cx="2303463" cy="488950"/>
            <a:chOff x="1973" y="2532"/>
            <a:chExt cx="1451" cy="308"/>
          </a:xfrm>
        </p:grpSpPr>
        <p:sp>
          <p:nvSpPr>
            <p:cNvPr id="13" name="AutoShape 14"/>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p>
          </p:txBody>
        </p:sp>
        <p:sp>
          <p:nvSpPr>
            <p:cNvPr id="14" name="Text Box 15"/>
            <p:cNvSpPr txBox="1">
              <a:spLocks noChangeArrowheads="1"/>
            </p:cNvSpPr>
            <p:nvPr/>
          </p:nvSpPr>
          <p:spPr bwMode="auto">
            <a:xfrm>
              <a:off x="2489" y="2532"/>
              <a:ext cx="54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Tahoma" pitchFamily="34" charset="0"/>
                  <a:ea typeface="黑体" pitchFamily="2" charset="-122"/>
                </a:rPr>
                <a:t>分组</a:t>
              </a:r>
              <a:r>
                <a:rPr lang="zh-CN" altLang="en-US" sz="1000">
                  <a:solidFill>
                    <a:srgbClr val="333399"/>
                  </a:solidFill>
                  <a:ea typeface="黑体" pitchFamily="2" charset="-122"/>
                </a:rPr>
                <a:t> </a:t>
              </a:r>
              <a:r>
                <a:rPr lang="en-US" altLang="zh-CN" sz="2000">
                  <a:solidFill>
                    <a:srgbClr val="333399"/>
                  </a:solidFill>
                  <a:ea typeface="黑体" pitchFamily="2" charset="-122"/>
                </a:rPr>
                <a:t>2</a:t>
              </a:r>
            </a:p>
          </p:txBody>
        </p:sp>
      </p:grpSp>
      <p:sp>
        <p:nvSpPr>
          <p:cNvPr id="15" name="Rectangle 17"/>
          <p:cNvSpPr>
            <a:spLocks noChangeArrowheads="1"/>
          </p:cNvSpPr>
          <p:nvPr/>
        </p:nvSpPr>
        <p:spPr bwMode="auto">
          <a:xfrm>
            <a:off x="6157913" y="4635492"/>
            <a:ext cx="1727200" cy="431800"/>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sp>
        <p:nvSpPr>
          <p:cNvPr id="16" name="Rectangle 18"/>
          <p:cNvSpPr>
            <a:spLocks noChangeArrowheads="1"/>
          </p:cNvSpPr>
          <p:nvPr/>
        </p:nvSpPr>
        <p:spPr bwMode="auto">
          <a:xfrm>
            <a:off x="5575300" y="4633905"/>
            <a:ext cx="576263" cy="431800"/>
          </a:xfrm>
          <a:prstGeom prst="rect">
            <a:avLst/>
          </a:prstGeom>
          <a:solidFill>
            <a:schemeClr val="accent2"/>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首部</a:t>
            </a:r>
          </a:p>
        </p:txBody>
      </p:sp>
      <p:grpSp>
        <p:nvGrpSpPr>
          <p:cNvPr id="17" name="Group 31"/>
          <p:cNvGrpSpPr>
            <a:grpSpLocks/>
          </p:cNvGrpSpPr>
          <p:nvPr/>
        </p:nvGrpSpPr>
        <p:grpSpPr bwMode="auto">
          <a:xfrm>
            <a:off x="5575300" y="4086217"/>
            <a:ext cx="2303463" cy="488950"/>
            <a:chOff x="3061" y="2668"/>
            <a:chExt cx="1451" cy="308"/>
          </a:xfrm>
        </p:grpSpPr>
        <p:sp>
          <p:nvSpPr>
            <p:cNvPr id="18" name="AutoShape 20"/>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ffectLst/>
          </p:spPr>
          <p:txBody>
            <a:bodyPr wrap="none" anchor="ctr"/>
            <a:lstStyle/>
            <a:p>
              <a:endParaRPr lang="zh-CN" altLang="en-US"/>
            </a:p>
          </p:txBody>
        </p:sp>
        <p:sp>
          <p:nvSpPr>
            <p:cNvPr id="19" name="Text Box 21"/>
            <p:cNvSpPr txBox="1">
              <a:spLocks noChangeArrowheads="1"/>
            </p:cNvSpPr>
            <p:nvPr/>
          </p:nvSpPr>
          <p:spPr bwMode="auto">
            <a:xfrm>
              <a:off x="3577" y="2668"/>
              <a:ext cx="547" cy="250"/>
            </a:xfrm>
            <a:prstGeom prst="rect">
              <a:avLst/>
            </a:prstGeom>
            <a:noFill/>
            <a:ln w="9525">
              <a:noFill/>
              <a:miter lim="800000"/>
              <a:headEnd/>
              <a:tailEnd/>
            </a:ln>
            <a:effectLst/>
          </p:spPr>
          <p:txBody>
            <a:bodyPr wrap="none">
              <a:spAutoFit/>
            </a:bodyPr>
            <a:lstStyle/>
            <a:p>
              <a:r>
                <a:rPr lang="zh-CN" altLang="en-US" sz="2000">
                  <a:solidFill>
                    <a:srgbClr val="333399"/>
                  </a:solidFill>
                  <a:latin typeface="Tahoma" pitchFamily="34" charset="0"/>
                  <a:ea typeface="黑体" pitchFamily="2" charset="-122"/>
                </a:rPr>
                <a:t>分组</a:t>
              </a:r>
              <a:r>
                <a:rPr lang="zh-CN" altLang="en-US" sz="1000">
                  <a:solidFill>
                    <a:srgbClr val="333399"/>
                  </a:solidFill>
                  <a:ea typeface="黑体" pitchFamily="2" charset="-122"/>
                </a:rPr>
                <a:t> </a:t>
              </a:r>
              <a:r>
                <a:rPr lang="en-US" altLang="zh-CN" sz="2000">
                  <a:solidFill>
                    <a:srgbClr val="333399"/>
                  </a:solidFill>
                  <a:ea typeface="黑体" pitchFamily="2" charset="-122"/>
                </a:rPr>
                <a:t>3</a:t>
              </a:r>
            </a:p>
          </p:txBody>
        </p:sp>
      </p:grpSp>
      <p:sp>
        <p:nvSpPr>
          <p:cNvPr id="20" name="Text Box 32"/>
          <p:cNvSpPr txBox="1">
            <a:spLocks noChangeArrowheads="1"/>
          </p:cNvSpPr>
          <p:nvPr/>
        </p:nvSpPr>
        <p:spPr bwMode="auto">
          <a:xfrm>
            <a:off x="250825" y="5440355"/>
            <a:ext cx="2016125" cy="519112"/>
          </a:xfrm>
          <a:prstGeom prst="rect">
            <a:avLst/>
          </a:prstGeom>
          <a:noFill/>
          <a:ln w="9525">
            <a:noFill/>
            <a:miter lim="800000"/>
            <a:headEnd/>
            <a:tailEnd/>
          </a:ln>
          <a:effectLst/>
        </p:spPr>
        <p:txBody>
          <a:bodyPr>
            <a:spAutoFit/>
          </a:bodyPr>
          <a:lstStyle/>
          <a:p>
            <a:pPr>
              <a:spcBef>
                <a:spcPct val="50000"/>
              </a:spcBef>
            </a:pPr>
            <a:r>
              <a:rPr lang="zh-CN" altLang="en-US" sz="2800">
                <a:solidFill>
                  <a:srgbClr val="333399"/>
                </a:solidFill>
                <a:latin typeface="Tahoma" pitchFamily="34" charset="0"/>
                <a:ea typeface="黑体" pitchFamily="2" charset="-122"/>
              </a:rPr>
              <a:t>收到的数据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29" presetClass="exit" presetSubtype="0" fill="hold" grpId="0" nodeType="afterEffect">
                                  <p:stCondLst>
                                    <p:cond delay="500"/>
                                  </p:stCondLst>
                                  <p:childTnLst>
                                    <p:anim calcmode="lin" valueType="num">
                                      <p:cBhvr>
                                        <p:cTn id="9" dur="1000"/>
                                        <p:tgtEl>
                                          <p:spTgt spid="6"/>
                                        </p:tgtEl>
                                        <p:attrNameLst>
                                          <p:attrName>ppt_x</p:attrName>
                                        </p:attrNameLst>
                                      </p:cBhvr>
                                      <p:tavLst>
                                        <p:tav tm="0">
                                          <p:val>
                                            <p:strVal val="ppt_x"/>
                                          </p:val>
                                        </p:tav>
                                        <p:tav tm="100000">
                                          <p:val>
                                            <p:strVal val="ppt_x-.2"/>
                                          </p:val>
                                        </p:tav>
                                      </p:tavLst>
                                    </p:anim>
                                    <p:anim calcmode="lin" valueType="num">
                                      <p:cBhvr>
                                        <p:cTn id="10" dur="1000"/>
                                        <p:tgtEl>
                                          <p:spTgt spid="6"/>
                                        </p:tgtEl>
                                        <p:attrNameLst>
                                          <p:attrName>ppt_y</p:attrName>
                                        </p:attrNameLst>
                                      </p:cBhvr>
                                      <p:tavLst>
                                        <p:tav tm="0">
                                          <p:val>
                                            <p:strVal val="ppt_y"/>
                                          </p:val>
                                        </p:tav>
                                        <p:tav tm="100000">
                                          <p:val>
                                            <p:strVal val="ppt_y"/>
                                          </p:val>
                                        </p:tav>
                                      </p:tavLst>
                                    </p:anim>
                                    <p:animEffect transition="out" filter="fade">
                                      <p:cBhvr>
                                        <p:cTn id="11" dur="1000"/>
                                        <p:tgtEl>
                                          <p:spTgt spid="6"/>
                                        </p:tgtEl>
                                      </p:cBhvr>
                                    </p:animEffect>
                                    <p:set>
                                      <p:cBhvr>
                                        <p:cTn id="12" dur="1" fill="hold">
                                          <p:stCondLst>
                                            <p:cond delay="999"/>
                                          </p:stCondLst>
                                        </p:cTn>
                                        <p:tgtEl>
                                          <p:spTgt spid="6"/>
                                        </p:tgtEl>
                                        <p:attrNameLst>
                                          <p:attrName>style.visibility</p:attrName>
                                        </p:attrNameLst>
                                      </p:cBhvr>
                                      <p:to>
                                        <p:strVal val="hidden"/>
                                      </p:to>
                                    </p:set>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2.5E-6 -1.50289E-6 L 2.5E-6 0.37757 " pathEditMode="relative" rAng="0" ptsTypes="AA">
                                      <p:cBhvr>
                                        <p:cTn id="15" dur="1000" fill="hold"/>
                                        <p:tgtEl>
                                          <p:spTgt spid="5"/>
                                        </p:tgtEl>
                                        <p:attrNameLst>
                                          <p:attrName>ppt_x</p:attrName>
                                          <p:attrName>ppt_y</p:attrName>
                                        </p:attrNameLst>
                                      </p:cBhvr>
                                      <p:rCtr x="0" y="189"/>
                                    </p:animMotion>
                                  </p:childTnLst>
                                </p:cTn>
                              </p:par>
                            </p:childTnLst>
                          </p:cTn>
                        </p:par>
                        <p:par>
                          <p:cTn id="16" fill="hold">
                            <p:stCondLst>
                              <p:cond delay="2500"/>
                            </p:stCondLst>
                            <p:childTnLst>
                              <p:par>
                                <p:cTn id="17" presetID="1" presetClass="exit" presetSubtype="0" fill="hold" nodeType="afterEffect">
                                  <p:stCondLst>
                                    <p:cond delay="500"/>
                                  </p:stCondLst>
                                  <p:childTnLst>
                                    <p:set>
                                      <p:cBhvr>
                                        <p:cTn id="18" dur="1" fill="hold">
                                          <p:stCondLst>
                                            <p:cond delay="0"/>
                                          </p:stCondLst>
                                        </p:cTn>
                                        <p:tgtEl>
                                          <p:spTgt spid="12"/>
                                        </p:tgtEl>
                                        <p:attrNameLst>
                                          <p:attrName>style.visibility</p:attrName>
                                        </p:attrNameLst>
                                      </p:cBhvr>
                                      <p:to>
                                        <p:strVal val="hidden"/>
                                      </p:to>
                                    </p:set>
                                  </p:childTnLst>
                                </p:cTn>
                              </p:par>
                            </p:childTnLst>
                          </p:cTn>
                        </p:par>
                        <p:par>
                          <p:cTn id="19" fill="hold">
                            <p:stCondLst>
                              <p:cond delay="3000"/>
                            </p:stCondLst>
                            <p:childTnLst>
                              <p:par>
                                <p:cTn id="20" presetID="29" presetClass="exit" presetSubtype="0" fill="hold" grpId="0" nodeType="afterEffect">
                                  <p:stCondLst>
                                    <p:cond delay="500"/>
                                  </p:stCondLst>
                                  <p:childTnLst>
                                    <p:anim calcmode="lin" valueType="num">
                                      <p:cBhvr>
                                        <p:cTn id="21" dur="500"/>
                                        <p:tgtEl>
                                          <p:spTgt spid="11"/>
                                        </p:tgtEl>
                                        <p:attrNameLst>
                                          <p:attrName>ppt_x</p:attrName>
                                        </p:attrNameLst>
                                      </p:cBhvr>
                                      <p:tavLst>
                                        <p:tav tm="0">
                                          <p:val>
                                            <p:strVal val="ppt_x"/>
                                          </p:val>
                                        </p:tav>
                                        <p:tav tm="100000">
                                          <p:val>
                                            <p:strVal val="ppt_x-.2"/>
                                          </p:val>
                                        </p:tav>
                                      </p:tavLst>
                                    </p:anim>
                                    <p:anim calcmode="lin" valueType="num">
                                      <p:cBhvr>
                                        <p:cTn id="22" dur="500"/>
                                        <p:tgtEl>
                                          <p:spTgt spid="11"/>
                                        </p:tgtEl>
                                        <p:attrNameLst>
                                          <p:attrName>ppt_y</p:attrName>
                                        </p:attrNameLst>
                                      </p:cBhvr>
                                      <p:tavLst>
                                        <p:tav tm="0">
                                          <p:val>
                                            <p:strVal val="ppt_y"/>
                                          </p:val>
                                        </p:tav>
                                        <p:tav tm="100000">
                                          <p:val>
                                            <p:strVal val="ppt_y"/>
                                          </p:val>
                                        </p:tav>
                                      </p:tavLst>
                                    </p:anim>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par>
                          <p:cTn id="25" fill="hold">
                            <p:stCondLst>
                              <p:cond delay="4000"/>
                            </p:stCondLst>
                            <p:childTnLst>
                              <p:par>
                                <p:cTn id="26" presetID="42" presetClass="path" presetSubtype="0" accel="50000" decel="50000" fill="hold" grpId="0" nodeType="afterEffect">
                                  <p:stCondLst>
                                    <p:cond delay="0"/>
                                  </p:stCondLst>
                                  <p:childTnLst>
                                    <p:animMotion origin="layout" path="M 0.0 -3.06358E-6 L 0.0 0.25156 " pathEditMode="relative" rAng="0" ptsTypes="AA">
                                      <p:cBhvr>
                                        <p:cTn id="27" dur="1000" fill="hold"/>
                                        <p:tgtEl>
                                          <p:spTgt spid="10"/>
                                        </p:tgtEl>
                                        <p:attrNameLst>
                                          <p:attrName>ppt_x</p:attrName>
                                          <p:attrName>ppt_y</p:attrName>
                                        </p:attrNameLst>
                                      </p:cBhvr>
                                      <p:rCtr x="0" y="126"/>
                                    </p:animMotion>
                                  </p:childTnLst>
                                </p:cTn>
                              </p:par>
                            </p:childTnLst>
                          </p:cTn>
                        </p:par>
                        <p:par>
                          <p:cTn id="28" fill="hold">
                            <p:stCondLst>
                              <p:cond delay="5000"/>
                            </p:stCondLst>
                            <p:childTnLst>
                              <p:par>
                                <p:cTn id="29" presetID="1" presetClass="exit" presetSubtype="0" fill="hold" nodeType="afterEffect">
                                  <p:stCondLst>
                                    <p:cond delay="500"/>
                                  </p:stCondLst>
                                  <p:childTnLst>
                                    <p:set>
                                      <p:cBhvr>
                                        <p:cTn id="30" dur="1" fill="hold">
                                          <p:stCondLst>
                                            <p:cond delay="0"/>
                                          </p:stCondLst>
                                        </p:cTn>
                                        <p:tgtEl>
                                          <p:spTgt spid="17"/>
                                        </p:tgtEl>
                                        <p:attrNameLst>
                                          <p:attrName>style.visibility</p:attrName>
                                        </p:attrNameLst>
                                      </p:cBhvr>
                                      <p:to>
                                        <p:strVal val="hidden"/>
                                      </p:to>
                                    </p:set>
                                  </p:childTnLst>
                                </p:cTn>
                              </p:par>
                            </p:childTnLst>
                          </p:cTn>
                        </p:par>
                        <p:par>
                          <p:cTn id="31" fill="hold">
                            <p:stCondLst>
                              <p:cond delay="5500"/>
                            </p:stCondLst>
                            <p:childTnLst>
                              <p:par>
                                <p:cTn id="32" presetID="29" presetClass="exit" presetSubtype="0" fill="hold" grpId="0" nodeType="afterEffect">
                                  <p:stCondLst>
                                    <p:cond delay="500"/>
                                  </p:stCondLst>
                                  <p:childTnLst>
                                    <p:anim calcmode="lin" valueType="num">
                                      <p:cBhvr>
                                        <p:cTn id="33" dur="500"/>
                                        <p:tgtEl>
                                          <p:spTgt spid="16"/>
                                        </p:tgtEl>
                                        <p:attrNameLst>
                                          <p:attrName>ppt_x</p:attrName>
                                        </p:attrNameLst>
                                      </p:cBhvr>
                                      <p:tavLst>
                                        <p:tav tm="0">
                                          <p:val>
                                            <p:strVal val="ppt_x"/>
                                          </p:val>
                                        </p:tav>
                                        <p:tav tm="100000">
                                          <p:val>
                                            <p:strVal val="ppt_x-.2"/>
                                          </p:val>
                                        </p:tav>
                                      </p:tavLst>
                                    </p:anim>
                                    <p:anim calcmode="lin" valueType="num">
                                      <p:cBhvr>
                                        <p:cTn id="34" dur="500"/>
                                        <p:tgtEl>
                                          <p:spTgt spid="16"/>
                                        </p:tgtEl>
                                        <p:attrNameLst>
                                          <p:attrName>ppt_y</p:attrName>
                                        </p:attrNameLst>
                                      </p:cBhvr>
                                      <p:tavLst>
                                        <p:tav tm="0">
                                          <p:val>
                                            <p:strVal val="ppt_y"/>
                                          </p:val>
                                        </p:tav>
                                        <p:tav tm="100000">
                                          <p:val>
                                            <p:strVal val="ppt_y"/>
                                          </p:val>
                                        </p:tav>
                                      </p:tavLst>
                                    </p:anim>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par>
                          <p:cTn id="37" fill="hold">
                            <p:stCondLst>
                              <p:cond delay="6500"/>
                            </p:stCondLst>
                            <p:childTnLst>
                              <p:par>
                                <p:cTn id="38" presetID="42" presetClass="path" presetSubtype="0" accel="50000" decel="50000" fill="hold" grpId="0" nodeType="afterEffect">
                                  <p:stCondLst>
                                    <p:cond delay="0"/>
                                  </p:stCondLst>
                                  <p:childTnLst>
                                    <p:animMotion origin="layout" path="M -3.33333E-6 -3.69942E-6 L -0.00052 0.12763 " pathEditMode="relative" rAng="0" ptsTypes="AA">
                                      <p:cBhvr>
                                        <p:cTn id="39" dur="1000" fill="hold"/>
                                        <p:tgtEl>
                                          <p:spTgt spid="15"/>
                                        </p:tgtEl>
                                        <p:attrNameLst>
                                          <p:attrName>ppt_x</p:attrName>
                                          <p:attrName>ppt_y</p:attrName>
                                        </p:attrNameLst>
                                      </p:cBhvr>
                                      <p:rCtr x="0" y="64"/>
                                    </p:animMotion>
                                  </p:childTnLst>
                                </p:cTn>
                              </p:par>
                            </p:childTnLst>
                          </p:cTn>
                        </p:par>
                        <p:par>
                          <p:cTn id="40" fill="hold">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5" grpId="0" animBg="1"/>
      <p:bldP spid="16" grpId="0" animBg="1"/>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最后还原成原来的报文</a:t>
            </a:r>
            <a:endParaRPr lang="zh-CN" altLang="en-US" dirty="0"/>
          </a:p>
        </p:txBody>
      </p:sp>
      <p:sp>
        <p:nvSpPr>
          <p:cNvPr id="3" name="内容占位符 2"/>
          <p:cNvSpPr>
            <a:spLocks noGrp="1"/>
          </p:cNvSpPr>
          <p:nvPr>
            <p:ph sz="quarter" idx="1"/>
          </p:nvPr>
        </p:nvSpPr>
        <p:spPr/>
        <p:txBody>
          <a:bodyPr/>
          <a:lstStyle/>
          <a:p>
            <a:r>
              <a:rPr lang="zh-CN" altLang="en-US" dirty="0" smtClean="0"/>
              <a:t>最后，在接收端把收到的数据</a:t>
            </a:r>
            <a:r>
              <a:rPr lang="zh-CN" altLang="en-US" dirty="0" smtClean="0">
                <a:solidFill>
                  <a:schemeClr val="hlink"/>
                </a:solidFill>
              </a:rPr>
              <a:t>恢复成为原来的报文</a:t>
            </a:r>
            <a:r>
              <a:rPr lang="zh-CN" altLang="en-US" dirty="0" smtClean="0"/>
              <a:t>。</a:t>
            </a:r>
          </a:p>
          <a:p>
            <a:endParaRPr lang="zh-CN" altLang="en-US" dirty="0" smtClean="0"/>
          </a:p>
          <a:p>
            <a:endParaRPr lang="zh-CN" altLang="en-US" dirty="0" smtClean="0"/>
          </a:p>
          <a:p>
            <a:endParaRPr lang="en-US" altLang="zh-CN" dirty="0" smtClean="0"/>
          </a:p>
          <a:p>
            <a:endParaRPr lang="en-US" altLang="zh-CN" dirty="0" smtClean="0"/>
          </a:p>
          <a:p>
            <a:endParaRPr lang="en-US" altLang="zh-CN" dirty="0" smtClean="0"/>
          </a:p>
          <a:p>
            <a:r>
              <a:rPr lang="zh-CN" altLang="en-US" dirty="0" smtClean="0"/>
              <a:t>这里我们假定分组在传输过程中没有出现差错，在转发时也没有被丢弃。</a:t>
            </a:r>
          </a:p>
          <a:p>
            <a:endParaRPr lang="zh-CN" altLang="en-US" dirty="0"/>
          </a:p>
        </p:txBody>
      </p:sp>
      <p:sp>
        <p:nvSpPr>
          <p:cNvPr id="6" name="Rectangle 2"/>
          <p:cNvSpPr>
            <a:spLocks noChangeArrowheads="1"/>
          </p:cNvSpPr>
          <p:nvPr/>
        </p:nvSpPr>
        <p:spPr bwMode="auto">
          <a:xfrm>
            <a:off x="1979613" y="3287711"/>
            <a:ext cx="1727200" cy="431800"/>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sp>
        <p:nvSpPr>
          <p:cNvPr id="7" name="Rectangle 3"/>
          <p:cNvSpPr>
            <a:spLocks noChangeArrowheads="1"/>
          </p:cNvSpPr>
          <p:nvPr/>
        </p:nvSpPr>
        <p:spPr bwMode="auto">
          <a:xfrm>
            <a:off x="3708400" y="3287711"/>
            <a:ext cx="1727200" cy="431800"/>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sp>
        <p:nvSpPr>
          <p:cNvPr id="8" name="Rectangle 4"/>
          <p:cNvSpPr>
            <a:spLocks noChangeArrowheads="1"/>
          </p:cNvSpPr>
          <p:nvPr/>
        </p:nvSpPr>
        <p:spPr bwMode="auto">
          <a:xfrm>
            <a:off x="5437188" y="3287711"/>
            <a:ext cx="1727200" cy="431800"/>
          </a:xfrm>
          <a:prstGeom prst="rect">
            <a:avLst/>
          </a:prstGeom>
          <a:solidFill>
            <a:srgbClr val="CCECFF"/>
          </a:solidFill>
          <a:ln w="28575">
            <a:solidFill>
              <a:schemeClr val="tx1"/>
            </a:solidFill>
            <a:miter lim="800000"/>
            <a:headEnd/>
            <a:tailEnd/>
          </a:ln>
          <a:effectLst/>
        </p:spPr>
        <p:txBody>
          <a:bodyPr wrap="none" anchor="ctr"/>
          <a:lstStyle/>
          <a:p>
            <a:pPr algn="ctr"/>
            <a:r>
              <a:rPr lang="zh-CN" altLang="en-US" sz="2000">
                <a:solidFill>
                  <a:srgbClr val="333399"/>
                </a:solidFill>
                <a:latin typeface="Tahoma" pitchFamily="34" charset="0"/>
                <a:ea typeface="黑体" pitchFamily="2" charset="-122"/>
              </a:rPr>
              <a:t>数     据</a:t>
            </a:r>
          </a:p>
        </p:txBody>
      </p:sp>
      <p:grpSp>
        <p:nvGrpSpPr>
          <p:cNvPr id="9" name="Group 30"/>
          <p:cNvGrpSpPr>
            <a:grpSpLocks/>
          </p:cNvGrpSpPr>
          <p:nvPr/>
        </p:nvGrpSpPr>
        <p:grpSpPr bwMode="auto">
          <a:xfrm>
            <a:off x="1857356" y="2143116"/>
            <a:ext cx="5264150" cy="887412"/>
            <a:chOff x="1202" y="1919"/>
            <a:chExt cx="3316" cy="559"/>
          </a:xfrm>
        </p:grpSpPr>
        <p:grpSp>
          <p:nvGrpSpPr>
            <p:cNvPr id="10" name="Group 5"/>
            <p:cNvGrpSpPr>
              <a:grpSpLocks/>
            </p:cNvGrpSpPr>
            <p:nvPr/>
          </p:nvGrpSpPr>
          <p:grpSpPr bwMode="auto">
            <a:xfrm>
              <a:off x="1247" y="1919"/>
              <a:ext cx="3266" cy="250"/>
              <a:chOff x="1247" y="1737"/>
              <a:chExt cx="3266" cy="250"/>
            </a:xfrm>
          </p:grpSpPr>
          <p:sp>
            <p:nvSpPr>
              <p:cNvPr id="18" name="Line 6"/>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ffectLst/>
            </p:spPr>
            <p:txBody>
              <a:bodyPr wrap="none" anchor="ctr"/>
              <a:lstStyle/>
              <a:p>
                <a:endParaRPr lang="zh-CN" altLang="en-US"/>
              </a:p>
            </p:txBody>
          </p:sp>
          <p:sp>
            <p:nvSpPr>
              <p:cNvPr id="19" name="Text Box 7"/>
              <p:cNvSpPr txBox="1">
                <a:spLocks noChangeArrowheads="1"/>
              </p:cNvSpPr>
              <p:nvPr/>
            </p:nvSpPr>
            <p:spPr bwMode="auto">
              <a:xfrm>
                <a:off x="2699" y="1737"/>
                <a:ext cx="436" cy="250"/>
              </a:xfrm>
              <a:prstGeom prst="rect">
                <a:avLst/>
              </a:prstGeom>
              <a:solidFill>
                <a:schemeClr val="bg1"/>
              </a:solidFill>
              <a:ln w="9525">
                <a:noFill/>
                <a:miter lim="800000"/>
                <a:headEnd/>
                <a:tailEnd/>
              </a:ln>
              <a:effectLst/>
            </p:spPr>
            <p:txBody>
              <a:bodyPr wrap="none">
                <a:spAutoFit/>
              </a:bodyPr>
              <a:lstStyle/>
              <a:p>
                <a:r>
                  <a:rPr kumimoji="1" lang="zh-CN" altLang="en-US" sz="2000">
                    <a:solidFill>
                      <a:srgbClr val="333399"/>
                    </a:solidFill>
                    <a:latin typeface="Times New Roman" pitchFamily="18" charset="0"/>
                    <a:ea typeface="黑体" pitchFamily="2" charset="-122"/>
                  </a:rPr>
                  <a:t>报文</a:t>
                </a:r>
              </a:p>
            </p:txBody>
          </p:sp>
        </p:grpSp>
        <p:grpSp>
          <p:nvGrpSpPr>
            <p:cNvPr id="11" name="Group 23"/>
            <p:cNvGrpSpPr>
              <a:grpSpLocks/>
            </p:cNvGrpSpPr>
            <p:nvPr/>
          </p:nvGrpSpPr>
          <p:grpSpPr bwMode="auto">
            <a:xfrm>
              <a:off x="1202" y="2206"/>
              <a:ext cx="3316" cy="272"/>
              <a:chOff x="1202" y="2206"/>
              <a:chExt cx="3316" cy="272"/>
            </a:xfrm>
          </p:grpSpPr>
          <p:grpSp>
            <p:nvGrpSpPr>
              <p:cNvPr id="12" name="Group 24"/>
              <p:cNvGrpSpPr>
                <a:grpSpLocks/>
              </p:cNvGrpSpPr>
              <p:nvPr/>
            </p:nvGrpSpPr>
            <p:grpSpPr bwMode="auto">
              <a:xfrm>
                <a:off x="1247" y="2206"/>
                <a:ext cx="3266" cy="272"/>
                <a:chOff x="1247" y="2931"/>
                <a:chExt cx="3266" cy="272"/>
              </a:xfrm>
            </p:grpSpPr>
            <p:sp>
              <p:nvSpPr>
                <p:cNvPr id="14" name="Rectangle 25"/>
                <p:cNvSpPr>
                  <a:spLocks noChangeArrowheads="1"/>
                </p:cNvSpPr>
                <p:nvPr/>
              </p:nvSpPr>
              <p:spPr bwMode="auto">
                <a:xfrm>
                  <a:off x="1248" y="2931"/>
                  <a:ext cx="1088" cy="272"/>
                </a:xfrm>
                <a:prstGeom prst="rect">
                  <a:avLst/>
                </a:prstGeom>
                <a:solidFill>
                  <a:srgbClr val="CCECFF"/>
                </a:solidFill>
                <a:ln w="28575">
                  <a:noFill/>
                  <a:miter lim="800000"/>
                  <a:headEnd/>
                  <a:tailEnd/>
                </a:ln>
                <a:effectLst/>
              </p:spPr>
              <p:txBody>
                <a:bodyPr wrap="none" anchor="ctr"/>
                <a:lstStyle/>
                <a:p>
                  <a:pPr algn="ctr"/>
                  <a:endParaRPr lang="zh-CN" altLang="zh-CN" sz="2000">
                    <a:solidFill>
                      <a:srgbClr val="333399"/>
                    </a:solidFill>
                    <a:ea typeface="黑体" pitchFamily="2" charset="-122"/>
                  </a:endParaRPr>
                </a:p>
              </p:txBody>
            </p:sp>
            <p:sp>
              <p:nvSpPr>
                <p:cNvPr id="15" name="Rectangle 26"/>
                <p:cNvSpPr>
                  <a:spLocks noChangeArrowheads="1"/>
                </p:cNvSpPr>
                <p:nvPr/>
              </p:nvSpPr>
              <p:spPr bwMode="auto">
                <a:xfrm>
                  <a:off x="2336" y="2931"/>
                  <a:ext cx="1088" cy="272"/>
                </a:xfrm>
                <a:prstGeom prst="rect">
                  <a:avLst/>
                </a:prstGeom>
                <a:solidFill>
                  <a:srgbClr val="CCECFF"/>
                </a:solidFill>
                <a:ln w="28575">
                  <a:noFill/>
                  <a:miter lim="800000"/>
                  <a:headEnd/>
                  <a:tailEnd/>
                </a:ln>
                <a:effectLst/>
              </p:spPr>
              <p:txBody>
                <a:bodyPr wrap="none" anchor="ctr"/>
                <a:lstStyle/>
                <a:p>
                  <a:pPr algn="ctr"/>
                  <a:endParaRPr lang="zh-CN" altLang="zh-CN" sz="2000">
                    <a:solidFill>
                      <a:srgbClr val="333399"/>
                    </a:solidFill>
                    <a:latin typeface="Tahoma" pitchFamily="34" charset="0"/>
                    <a:ea typeface="黑体" pitchFamily="2" charset="-122"/>
                  </a:endParaRPr>
                </a:p>
              </p:txBody>
            </p:sp>
            <p:sp>
              <p:nvSpPr>
                <p:cNvPr id="16" name="Rectangle 27"/>
                <p:cNvSpPr>
                  <a:spLocks noChangeArrowheads="1"/>
                </p:cNvSpPr>
                <p:nvPr/>
              </p:nvSpPr>
              <p:spPr bwMode="auto">
                <a:xfrm>
                  <a:off x="3425" y="2931"/>
                  <a:ext cx="1088" cy="272"/>
                </a:xfrm>
                <a:prstGeom prst="rect">
                  <a:avLst/>
                </a:prstGeom>
                <a:solidFill>
                  <a:srgbClr val="CCECFF"/>
                </a:solidFill>
                <a:ln w="28575">
                  <a:noFill/>
                  <a:miter lim="800000"/>
                  <a:headEnd/>
                  <a:tailEnd/>
                </a:ln>
                <a:effectLst/>
              </p:spPr>
              <p:txBody>
                <a:bodyPr wrap="none" anchor="ctr"/>
                <a:lstStyle/>
                <a:p>
                  <a:pPr algn="ctr"/>
                  <a:endParaRPr lang="zh-CN" altLang="zh-CN" sz="2000">
                    <a:solidFill>
                      <a:srgbClr val="333399"/>
                    </a:solidFill>
                    <a:ea typeface="黑体" pitchFamily="2" charset="-122"/>
                  </a:endParaRPr>
                </a:p>
              </p:txBody>
            </p:sp>
            <p:sp>
              <p:nvSpPr>
                <p:cNvPr id="17" name="Rectangle 28"/>
                <p:cNvSpPr>
                  <a:spLocks noChangeArrowheads="1"/>
                </p:cNvSpPr>
                <p:nvPr/>
              </p:nvSpPr>
              <p:spPr bwMode="auto">
                <a:xfrm>
                  <a:off x="1247" y="2931"/>
                  <a:ext cx="3266" cy="272"/>
                </a:xfrm>
                <a:prstGeom prst="rect">
                  <a:avLst/>
                </a:prstGeom>
                <a:noFill/>
                <a:ln w="28575">
                  <a:solidFill>
                    <a:schemeClr val="tx1"/>
                  </a:solidFill>
                  <a:miter lim="800000"/>
                  <a:headEnd/>
                  <a:tailEnd/>
                </a:ln>
                <a:effectLst/>
              </p:spPr>
              <p:txBody>
                <a:bodyPr wrap="none" anchor="ctr"/>
                <a:lstStyle/>
                <a:p>
                  <a:endParaRPr lang="zh-CN" altLang="en-US"/>
                </a:p>
              </p:txBody>
            </p:sp>
          </p:grpSp>
          <p:sp>
            <p:nvSpPr>
              <p:cNvPr id="13" name="Text Box 29"/>
              <p:cNvSpPr txBox="1">
                <a:spLocks noChangeArrowheads="1"/>
              </p:cNvSpPr>
              <p:nvPr/>
            </p:nvSpPr>
            <p:spPr bwMode="auto">
              <a:xfrm>
                <a:off x="1202" y="2219"/>
                <a:ext cx="3316" cy="231"/>
              </a:xfrm>
              <a:prstGeom prst="rect">
                <a:avLst/>
              </a:prstGeom>
              <a:noFill/>
              <a:ln w="9525">
                <a:noFill/>
                <a:miter lim="800000"/>
                <a:headEnd/>
                <a:tailEnd/>
              </a:ln>
              <a:effectLst/>
            </p:spPr>
            <p:txBody>
              <a:bodyPr wrap="none">
                <a:spAutoFit/>
              </a:bodyPr>
              <a:lstStyle/>
              <a:p>
                <a:r>
                  <a:rPr lang="en-US" altLang="zh-CN" dirty="0">
                    <a:solidFill>
                      <a:srgbClr val="333399"/>
                    </a:solidFill>
                  </a:rPr>
                  <a:t>1101000110101010110101011100010011010010</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因特网的核心部分</a:t>
            </a:r>
            <a:endParaRPr lang="zh-CN" altLang="en-US" dirty="0"/>
          </a:p>
        </p:txBody>
      </p:sp>
      <p:sp>
        <p:nvSpPr>
          <p:cNvPr id="3" name="内容占位符 2"/>
          <p:cNvSpPr>
            <a:spLocks noGrp="1"/>
          </p:cNvSpPr>
          <p:nvPr>
            <p:ph sz="quarter" idx="1"/>
          </p:nvPr>
        </p:nvSpPr>
        <p:spPr/>
        <p:txBody>
          <a:bodyPr/>
          <a:lstStyle/>
          <a:p>
            <a:r>
              <a:rPr lang="zh-CN" altLang="en-US" sz="2400" dirty="0" smtClean="0"/>
              <a:t>因特网的核心部分是由许多</a:t>
            </a:r>
            <a:r>
              <a:rPr lang="zh-CN" altLang="en-US" sz="2400" dirty="0" smtClean="0">
                <a:solidFill>
                  <a:srgbClr val="CC0000"/>
                </a:solidFill>
              </a:rPr>
              <a:t>网络</a:t>
            </a:r>
            <a:r>
              <a:rPr lang="zh-CN" altLang="en-US" sz="2400" dirty="0" smtClean="0"/>
              <a:t>和把它们互连起来的</a:t>
            </a:r>
            <a:r>
              <a:rPr lang="zh-CN" altLang="en-US" sz="2400" dirty="0" smtClean="0">
                <a:solidFill>
                  <a:srgbClr val="CC0000"/>
                </a:solidFill>
              </a:rPr>
              <a:t>路由器</a:t>
            </a:r>
            <a:r>
              <a:rPr lang="zh-CN" altLang="en-US" sz="2400" dirty="0" smtClean="0"/>
              <a:t>组成，而</a:t>
            </a:r>
            <a:r>
              <a:rPr lang="zh-CN" altLang="en-US" sz="2400" dirty="0" smtClean="0">
                <a:solidFill>
                  <a:srgbClr val="CC0000"/>
                </a:solidFill>
              </a:rPr>
              <a:t>主机处在因特网的边缘部分</a:t>
            </a:r>
            <a:r>
              <a:rPr lang="zh-CN" altLang="en-US" sz="2400" dirty="0" smtClean="0"/>
              <a:t>。</a:t>
            </a:r>
          </a:p>
          <a:p>
            <a:r>
              <a:rPr lang="zh-CN" altLang="en-US" sz="2400" dirty="0" smtClean="0"/>
              <a:t>在因特网核心部分的路由器之间一般都用高速链路相连接，而在网络边缘的主机接入到核心部分则通常以相对较低速率的链路相连接。</a:t>
            </a:r>
          </a:p>
          <a:p>
            <a:r>
              <a:rPr lang="zh-CN" altLang="en-US" sz="2400" dirty="0" smtClean="0">
                <a:solidFill>
                  <a:srgbClr val="CC0000"/>
                </a:solidFill>
              </a:rPr>
              <a:t>主机</a:t>
            </a:r>
            <a:r>
              <a:rPr lang="zh-CN" altLang="en-US" sz="2400" dirty="0" smtClean="0"/>
              <a:t>的用途是为用户进行信息处理的，并且可以和其他主机通过网络交换信息。</a:t>
            </a:r>
            <a:r>
              <a:rPr lang="zh-CN" altLang="en-US" sz="2400" dirty="0" smtClean="0">
                <a:solidFill>
                  <a:srgbClr val="CC0000"/>
                </a:solidFill>
              </a:rPr>
              <a:t>路由器</a:t>
            </a:r>
            <a:r>
              <a:rPr lang="zh-CN" altLang="en-US" sz="2400" dirty="0" smtClean="0"/>
              <a:t>的用途则是用来转发分组的，即进行分组交换的。 </a:t>
            </a:r>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Oval 4"/>
          <p:cNvSpPr>
            <a:spLocks noChangeArrowheads="1"/>
          </p:cNvSpPr>
          <p:nvPr/>
        </p:nvSpPr>
        <p:spPr bwMode="auto">
          <a:xfrm rot="-1674972">
            <a:off x="2184400" y="1455738"/>
            <a:ext cx="2370138" cy="158432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2501" name="Oval 5"/>
          <p:cNvSpPr>
            <a:spLocks noChangeArrowheads="1"/>
          </p:cNvSpPr>
          <p:nvPr/>
        </p:nvSpPr>
        <p:spPr bwMode="auto">
          <a:xfrm rot="-774972">
            <a:off x="3771900" y="1135063"/>
            <a:ext cx="2070100" cy="147161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2502" name="Oval 6"/>
          <p:cNvSpPr>
            <a:spLocks noChangeArrowheads="1"/>
          </p:cNvSpPr>
          <p:nvPr/>
        </p:nvSpPr>
        <p:spPr bwMode="auto">
          <a:xfrm rot="-174972">
            <a:off x="5284788" y="1671638"/>
            <a:ext cx="1528762" cy="1903412"/>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2503" name="Oval 7"/>
          <p:cNvSpPr>
            <a:spLocks noChangeArrowheads="1"/>
          </p:cNvSpPr>
          <p:nvPr/>
        </p:nvSpPr>
        <p:spPr bwMode="auto">
          <a:xfrm rot="18365028">
            <a:off x="5490369" y="2772569"/>
            <a:ext cx="1571625" cy="142398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2504" name="Oval 8"/>
          <p:cNvSpPr>
            <a:spLocks noChangeArrowheads="1"/>
          </p:cNvSpPr>
          <p:nvPr/>
        </p:nvSpPr>
        <p:spPr bwMode="auto">
          <a:xfrm rot="-1674972">
            <a:off x="3833813" y="3559175"/>
            <a:ext cx="2592387" cy="1766888"/>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2505" name="Oval 9"/>
          <p:cNvSpPr>
            <a:spLocks noChangeArrowheads="1"/>
          </p:cNvSpPr>
          <p:nvPr/>
        </p:nvSpPr>
        <p:spPr bwMode="auto">
          <a:xfrm rot="-594972">
            <a:off x="2816225" y="4305300"/>
            <a:ext cx="1852613" cy="122237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2506" name="Oval 10"/>
          <p:cNvSpPr>
            <a:spLocks noChangeArrowheads="1"/>
          </p:cNvSpPr>
          <p:nvPr/>
        </p:nvSpPr>
        <p:spPr bwMode="auto">
          <a:xfrm rot="-1674972">
            <a:off x="2105025" y="3773488"/>
            <a:ext cx="1173163" cy="1444625"/>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2507" name="Oval 11"/>
          <p:cNvSpPr>
            <a:spLocks noChangeArrowheads="1"/>
          </p:cNvSpPr>
          <p:nvPr/>
        </p:nvSpPr>
        <p:spPr bwMode="auto">
          <a:xfrm rot="18065028">
            <a:off x="1769269" y="2788444"/>
            <a:ext cx="1590675" cy="117633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2508" name="Freeform 12"/>
          <p:cNvSpPr>
            <a:spLocks/>
          </p:cNvSpPr>
          <p:nvPr/>
        </p:nvSpPr>
        <p:spPr bwMode="auto">
          <a:xfrm>
            <a:off x="2214563" y="1411288"/>
            <a:ext cx="4508500" cy="3852862"/>
          </a:xfrm>
          <a:custGeom>
            <a:avLst/>
            <a:gdLst/>
            <a:ahLst/>
            <a:cxnLst>
              <a:cxn ang="0">
                <a:pos x="579" y="263"/>
              </a:cxn>
              <a:cxn ang="0">
                <a:pos x="632" y="168"/>
              </a:cxn>
              <a:cxn ang="0">
                <a:pos x="695" y="126"/>
              </a:cxn>
              <a:cxn ang="0">
                <a:pos x="916" y="115"/>
              </a:cxn>
              <a:cxn ang="0">
                <a:pos x="1095" y="52"/>
              </a:cxn>
              <a:cxn ang="0">
                <a:pos x="1158" y="21"/>
              </a:cxn>
              <a:cxn ang="0">
                <a:pos x="1221" y="0"/>
              </a:cxn>
              <a:cxn ang="0">
                <a:pos x="1337" y="42"/>
              </a:cxn>
              <a:cxn ang="0">
                <a:pos x="1400" y="84"/>
              </a:cxn>
              <a:cxn ang="0">
                <a:pos x="1432" y="105"/>
              </a:cxn>
              <a:cxn ang="0">
                <a:pos x="1505" y="158"/>
              </a:cxn>
              <a:cxn ang="0">
                <a:pos x="1526" y="189"/>
              </a:cxn>
              <a:cxn ang="0">
                <a:pos x="1558" y="210"/>
              </a:cxn>
              <a:cxn ang="0">
                <a:pos x="1653" y="294"/>
              </a:cxn>
              <a:cxn ang="0">
                <a:pos x="1737" y="368"/>
              </a:cxn>
              <a:cxn ang="0">
                <a:pos x="1800" y="389"/>
              </a:cxn>
              <a:cxn ang="0">
                <a:pos x="1832" y="410"/>
              </a:cxn>
              <a:cxn ang="0">
                <a:pos x="1916" y="589"/>
              </a:cxn>
              <a:cxn ang="0">
                <a:pos x="1842" y="1084"/>
              </a:cxn>
              <a:cxn ang="0">
                <a:pos x="1769" y="1168"/>
              </a:cxn>
              <a:cxn ang="0">
                <a:pos x="1653" y="1284"/>
              </a:cxn>
              <a:cxn ang="0">
                <a:pos x="1590" y="1347"/>
              </a:cxn>
              <a:cxn ang="0">
                <a:pos x="1558" y="1368"/>
              </a:cxn>
              <a:cxn ang="0">
                <a:pos x="1474" y="1431"/>
              </a:cxn>
              <a:cxn ang="0">
                <a:pos x="1411" y="1453"/>
              </a:cxn>
              <a:cxn ang="0">
                <a:pos x="1253" y="1579"/>
              </a:cxn>
              <a:cxn ang="0">
                <a:pos x="1190" y="1621"/>
              </a:cxn>
              <a:cxn ang="0">
                <a:pos x="1000" y="1684"/>
              </a:cxn>
              <a:cxn ang="0">
                <a:pos x="432" y="1653"/>
              </a:cxn>
              <a:cxn ang="0">
                <a:pos x="337" y="1621"/>
              </a:cxn>
              <a:cxn ang="0">
                <a:pos x="242" y="1558"/>
              </a:cxn>
              <a:cxn ang="0">
                <a:pos x="168" y="1463"/>
              </a:cxn>
              <a:cxn ang="0">
                <a:pos x="126" y="1400"/>
              </a:cxn>
              <a:cxn ang="0">
                <a:pos x="105" y="1368"/>
              </a:cxn>
              <a:cxn ang="0">
                <a:pos x="21" y="1242"/>
              </a:cxn>
              <a:cxn ang="0">
                <a:pos x="32" y="1031"/>
              </a:cxn>
              <a:cxn ang="0">
                <a:pos x="42" y="821"/>
              </a:cxn>
              <a:cxn ang="0">
                <a:pos x="84" y="631"/>
              </a:cxn>
              <a:cxn ang="0">
                <a:pos x="200" y="337"/>
              </a:cxn>
              <a:cxn ang="0">
                <a:pos x="242" y="263"/>
              </a:cxn>
              <a:cxn ang="0">
                <a:pos x="305" y="252"/>
              </a:cxn>
              <a:cxn ang="0">
                <a:pos x="326" y="189"/>
              </a:cxn>
              <a:cxn ang="0">
                <a:pos x="400" y="147"/>
              </a:cxn>
              <a:cxn ang="0">
                <a:pos x="432" y="168"/>
              </a:cxn>
              <a:cxn ang="0">
                <a:pos x="453" y="200"/>
              </a:cxn>
              <a:cxn ang="0">
                <a:pos x="537" y="210"/>
              </a:cxn>
              <a:cxn ang="0">
                <a:pos x="558" y="242"/>
              </a:cxn>
              <a:cxn ang="0">
                <a:pos x="579" y="263"/>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w="9525">
            <a:noFill/>
            <a:round/>
            <a:headEnd/>
            <a:tailEnd/>
          </a:ln>
          <a:effectLst/>
        </p:spPr>
        <p:txBody>
          <a:bodyPr wrap="none" anchor="ctr"/>
          <a:lstStyle/>
          <a:p>
            <a:endParaRPr lang="zh-CN" altLang="en-US"/>
          </a:p>
        </p:txBody>
      </p:sp>
      <p:sp>
        <p:nvSpPr>
          <p:cNvPr id="362509" name="Line 13"/>
          <p:cNvSpPr>
            <a:spLocks noChangeShapeType="1"/>
          </p:cNvSpPr>
          <p:nvPr/>
        </p:nvSpPr>
        <p:spPr bwMode="auto">
          <a:xfrm flipV="1">
            <a:off x="3362325" y="1417638"/>
            <a:ext cx="1568450" cy="665162"/>
          </a:xfrm>
          <a:prstGeom prst="line">
            <a:avLst/>
          </a:prstGeom>
          <a:noFill/>
          <a:ln w="38100">
            <a:solidFill>
              <a:schemeClr val="tx1"/>
            </a:solidFill>
            <a:round/>
            <a:headEnd/>
            <a:tailEnd/>
          </a:ln>
          <a:effectLst/>
        </p:spPr>
        <p:txBody>
          <a:bodyPr wrap="none" anchor="ctr"/>
          <a:lstStyle/>
          <a:p>
            <a:endParaRPr lang="zh-CN" altLang="en-US"/>
          </a:p>
        </p:txBody>
      </p:sp>
      <p:sp>
        <p:nvSpPr>
          <p:cNvPr id="362510" name="Line 14"/>
          <p:cNvSpPr>
            <a:spLocks noChangeShapeType="1"/>
          </p:cNvSpPr>
          <p:nvPr/>
        </p:nvSpPr>
        <p:spPr bwMode="auto">
          <a:xfrm>
            <a:off x="5124450" y="1506538"/>
            <a:ext cx="927100" cy="1671637"/>
          </a:xfrm>
          <a:prstGeom prst="line">
            <a:avLst/>
          </a:prstGeom>
          <a:noFill/>
          <a:ln w="38100">
            <a:solidFill>
              <a:schemeClr val="tx1"/>
            </a:solidFill>
            <a:round/>
            <a:headEnd/>
            <a:tailEnd/>
          </a:ln>
          <a:effectLst/>
        </p:spPr>
        <p:txBody>
          <a:bodyPr wrap="none" anchor="ctr"/>
          <a:lstStyle/>
          <a:p>
            <a:endParaRPr lang="zh-CN" altLang="en-US"/>
          </a:p>
        </p:txBody>
      </p:sp>
      <p:sp>
        <p:nvSpPr>
          <p:cNvPr id="362511" name="Line 15"/>
          <p:cNvSpPr>
            <a:spLocks noChangeShapeType="1"/>
          </p:cNvSpPr>
          <p:nvPr/>
        </p:nvSpPr>
        <p:spPr bwMode="auto">
          <a:xfrm flipH="1">
            <a:off x="2438400" y="2190750"/>
            <a:ext cx="814388" cy="1506538"/>
          </a:xfrm>
          <a:prstGeom prst="line">
            <a:avLst/>
          </a:prstGeom>
          <a:noFill/>
          <a:ln w="38100">
            <a:solidFill>
              <a:schemeClr val="tx1"/>
            </a:solidFill>
            <a:round/>
            <a:headEnd/>
            <a:tailEnd/>
          </a:ln>
          <a:effectLst/>
        </p:spPr>
        <p:txBody>
          <a:bodyPr wrap="none" anchor="ctr"/>
          <a:lstStyle/>
          <a:p>
            <a:endParaRPr lang="zh-CN" altLang="en-US"/>
          </a:p>
        </p:txBody>
      </p:sp>
      <p:sp>
        <p:nvSpPr>
          <p:cNvPr id="362512" name="Line 16"/>
          <p:cNvSpPr>
            <a:spLocks noChangeShapeType="1"/>
          </p:cNvSpPr>
          <p:nvPr/>
        </p:nvSpPr>
        <p:spPr bwMode="auto">
          <a:xfrm>
            <a:off x="2487613" y="3906838"/>
            <a:ext cx="1858962" cy="1058862"/>
          </a:xfrm>
          <a:prstGeom prst="line">
            <a:avLst/>
          </a:prstGeom>
          <a:noFill/>
          <a:ln w="38100">
            <a:solidFill>
              <a:schemeClr val="tx1"/>
            </a:solidFill>
            <a:round/>
            <a:headEnd/>
            <a:tailEnd/>
          </a:ln>
          <a:effectLst/>
        </p:spPr>
        <p:txBody>
          <a:bodyPr wrap="none" anchor="ctr"/>
          <a:lstStyle/>
          <a:p>
            <a:endParaRPr lang="zh-CN" altLang="en-US"/>
          </a:p>
        </p:txBody>
      </p:sp>
      <p:sp>
        <p:nvSpPr>
          <p:cNvPr id="362513" name="Line 17"/>
          <p:cNvSpPr>
            <a:spLocks noChangeShapeType="1"/>
          </p:cNvSpPr>
          <p:nvPr/>
        </p:nvSpPr>
        <p:spPr bwMode="auto">
          <a:xfrm flipV="1">
            <a:off x="4425950" y="3509963"/>
            <a:ext cx="1625600" cy="1563687"/>
          </a:xfrm>
          <a:prstGeom prst="line">
            <a:avLst/>
          </a:prstGeom>
          <a:noFill/>
          <a:ln w="38100">
            <a:solidFill>
              <a:schemeClr val="tx1"/>
            </a:solidFill>
            <a:round/>
            <a:headEnd/>
            <a:tailEnd/>
          </a:ln>
          <a:effectLst/>
        </p:spPr>
        <p:txBody>
          <a:bodyPr wrap="none" anchor="ctr"/>
          <a:lstStyle/>
          <a:p>
            <a:endParaRPr lang="zh-CN" altLang="en-US"/>
          </a:p>
        </p:txBody>
      </p:sp>
      <p:sp>
        <p:nvSpPr>
          <p:cNvPr id="362514" name="Line 18"/>
          <p:cNvSpPr>
            <a:spLocks noChangeShapeType="1"/>
          </p:cNvSpPr>
          <p:nvPr/>
        </p:nvSpPr>
        <p:spPr bwMode="auto">
          <a:xfrm>
            <a:off x="3425825" y="2198688"/>
            <a:ext cx="2606675" cy="1135062"/>
          </a:xfrm>
          <a:prstGeom prst="line">
            <a:avLst/>
          </a:prstGeom>
          <a:noFill/>
          <a:ln w="38100">
            <a:solidFill>
              <a:schemeClr val="tx1"/>
            </a:solidFill>
            <a:round/>
            <a:headEnd/>
            <a:tailEnd/>
          </a:ln>
          <a:effectLst/>
        </p:spPr>
        <p:txBody>
          <a:bodyPr wrap="none" anchor="ctr"/>
          <a:lstStyle/>
          <a:p>
            <a:endParaRPr lang="zh-CN" altLang="en-US"/>
          </a:p>
        </p:txBody>
      </p:sp>
      <p:sp>
        <p:nvSpPr>
          <p:cNvPr id="362515" name="Line 19"/>
          <p:cNvSpPr>
            <a:spLocks noChangeShapeType="1"/>
          </p:cNvSpPr>
          <p:nvPr/>
        </p:nvSpPr>
        <p:spPr bwMode="auto">
          <a:xfrm>
            <a:off x="3302000" y="2006600"/>
            <a:ext cx="1225550" cy="2959100"/>
          </a:xfrm>
          <a:prstGeom prst="line">
            <a:avLst/>
          </a:prstGeom>
          <a:noFill/>
          <a:ln w="38100">
            <a:solidFill>
              <a:schemeClr val="tx1"/>
            </a:solidFill>
            <a:round/>
            <a:headEnd/>
            <a:tailEnd/>
          </a:ln>
          <a:effectLst/>
        </p:spPr>
        <p:txBody>
          <a:bodyPr wrap="none" anchor="ctr"/>
          <a:lstStyle/>
          <a:p>
            <a:endParaRPr lang="zh-CN" altLang="en-US"/>
          </a:p>
        </p:txBody>
      </p:sp>
      <p:sp>
        <p:nvSpPr>
          <p:cNvPr id="362516" name="Line 20"/>
          <p:cNvSpPr>
            <a:spLocks noChangeShapeType="1"/>
          </p:cNvSpPr>
          <p:nvPr/>
        </p:nvSpPr>
        <p:spPr bwMode="auto">
          <a:xfrm flipV="1">
            <a:off x="3697288" y="5049838"/>
            <a:ext cx="784225" cy="655637"/>
          </a:xfrm>
          <a:prstGeom prst="line">
            <a:avLst/>
          </a:prstGeom>
          <a:noFill/>
          <a:ln w="19050">
            <a:solidFill>
              <a:schemeClr val="tx1"/>
            </a:solidFill>
            <a:round/>
            <a:headEnd/>
            <a:tailEnd/>
          </a:ln>
          <a:effectLst/>
        </p:spPr>
        <p:txBody>
          <a:bodyPr wrap="none" anchor="ctr"/>
          <a:lstStyle/>
          <a:p>
            <a:endParaRPr lang="zh-CN" altLang="en-US"/>
          </a:p>
        </p:txBody>
      </p:sp>
      <p:sp>
        <p:nvSpPr>
          <p:cNvPr id="362517" name="Line 21"/>
          <p:cNvSpPr>
            <a:spLocks noChangeShapeType="1"/>
          </p:cNvSpPr>
          <p:nvPr/>
        </p:nvSpPr>
        <p:spPr bwMode="auto">
          <a:xfrm rot="-5400000">
            <a:off x="5296693" y="764382"/>
            <a:ext cx="493713" cy="990600"/>
          </a:xfrm>
          <a:prstGeom prst="line">
            <a:avLst/>
          </a:prstGeom>
          <a:noFill/>
          <a:ln w="19050">
            <a:solidFill>
              <a:schemeClr val="tx1"/>
            </a:solidFill>
            <a:round/>
            <a:headEnd/>
            <a:tailEnd/>
          </a:ln>
          <a:effectLst/>
        </p:spPr>
        <p:txBody>
          <a:bodyPr wrap="none" anchor="ctr"/>
          <a:lstStyle/>
          <a:p>
            <a:endParaRPr lang="zh-CN" altLang="en-US"/>
          </a:p>
        </p:txBody>
      </p:sp>
      <p:sp>
        <p:nvSpPr>
          <p:cNvPr id="362518" name="Line 22"/>
          <p:cNvSpPr>
            <a:spLocks noChangeShapeType="1"/>
          </p:cNvSpPr>
          <p:nvPr/>
        </p:nvSpPr>
        <p:spPr bwMode="auto">
          <a:xfrm>
            <a:off x="6165850" y="3509963"/>
            <a:ext cx="784225" cy="1208087"/>
          </a:xfrm>
          <a:prstGeom prst="line">
            <a:avLst/>
          </a:prstGeom>
          <a:noFill/>
          <a:ln w="19050">
            <a:solidFill>
              <a:schemeClr val="tx1"/>
            </a:solidFill>
            <a:round/>
            <a:headEnd/>
            <a:tailEnd/>
          </a:ln>
          <a:effectLst/>
        </p:spPr>
        <p:txBody>
          <a:bodyPr wrap="none" anchor="ctr"/>
          <a:lstStyle/>
          <a:p>
            <a:endParaRPr lang="zh-CN" altLang="en-US"/>
          </a:p>
        </p:txBody>
      </p:sp>
      <p:sp>
        <p:nvSpPr>
          <p:cNvPr id="362519" name="Line 23"/>
          <p:cNvSpPr>
            <a:spLocks noChangeShapeType="1"/>
          </p:cNvSpPr>
          <p:nvPr/>
        </p:nvSpPr>
        <p:spPr bwMode="auto">
          <a:xfrm>
            <a:off x="1357313" y="3827463"/>
            <a:ext cx="1090612" cy="19050"/>
          </a:xfrm>
          <a:prstGeom prst="line">
            <a:avLst/>
          </a:prstGeom>
          <a:noFill/>
          <a:ln w="19050">
            <a:solidFill>
              <a:schemeClr val="tx1"/>
            </a:solidFill>
            <a:round/>
            <a:headEnd/>
            <a:tailEnd/>
          </a:ln>
          <a:effectLst/>
        </p:spPr>
        <p:txBody>
          <a:bodyPr wrap="none" anchor="ctr"/>
          <a:lstStyle/>
          <a:p>
            <a:endParaRPr lang="zh-CN" altLang="en-US"/>
          </a:p>
        </p:txBody>
      </p:sp>
      <p:sp>
        <p:nvSpPr>
          <p:cNvPr id="362520" name="Line 24"/>
          <p:cNvSpPr>
            <a:spLocks noChangeShapeType="1"/>
          </p:cNvSpPr>
          <p:nvPr/>
        </p:nvSpPr>
        <p:spPr bwMode="auto">
          <a:xfrm rot="5400000" flipH="1">
            <a:off x="2792413" y="1554163"/>
            <a:ext cx="923925" cy="3175"/>
          </a:xfrm>
          <a:prstGeom prst="line">
            <a:avLst/>
          </a:prstGeom>
          <a:noFill/>
          <a:ln w="19050">
            <a:solidFill>
              <a:schemeClr val="tx1"/>
            </a:solidFill>
            <a:round/>
            <a:headEnd/>
            <a:tailEnd/>
          </a:ln>
          <a:effectLst/>
        </p:spPr>
        <p:txBody>
          <a:bodyPr wrap="none" anchor="ctr"/>
          <a:lstStyle/>
          <a:p>
            <a:endParaRPr lang="zh-CN" altLang="en-US"/>
          </a:p>
        </p:txBody>
      </p:sp>
      <p:sp>
        <p:nvSpPr>
          <p:cNvPr id="362521" name="Text Box 25"/>
          <p:cNvSpPr txBox="1">
            <a:spLocks noChangeArrowheads="1"/>
          </p:cNvSpPr>
          <p:nvPr/>
        </p:nvSpPr>
        <p:spPr bwMode="auto">
          <a:xfrm>
            <a:off x="323850" y="3495675"/>
            <a:ext cx="576263" cy="519113"/>
          </a:xfrm>
          <a:prstGeom prst="rect">
            <a:avLst/>
          </a:prstGeom>
          <a:noFill/>
          <a:ln w="9525">
            <a:noFill/>
            <a:miter lim="800000"/>
            <a:headEnd/>
            <a:tailEnd/>
          </a:ln>
          <a:effectLst/>
        </p:spPr>
        <p:txBody>
          <a:bodyPr wrap="none">
            <a:spAutoFit/>
          </a:bodyPr>
          <a:lstStyle/>
          <a:p>
            <a:r>
              <a:rPr kumimoji="1" lang="en-US" altLang="zh-CN" sz="2800">
                <a:solidFill>
                  <a:schemeClr val="tx2"/>
                </a:solidFill>
                <a:ea typeface="黑体" pitchFamily="2" charset="-122"/>
              </a:rPr>
              <a:t>H</a:t>
            </a:r>
            <a:r>
              <a:rPr kumimoji="1" lang="en-US" altLang="zh-CN" sz="2800" baseline="-25000">
                <a:solidFill>
                  <a:schemeClr val="tx2"/>
                </a:solidFill>
                <a:ea typeface="黑体" pitchFamily="2" charset="-122"/>
              </a:rPr>
              <a:t>1</a:t>
            </a:r>
            <a:endParaRPr kumimoji="1" lang="en-US" altLang="zh-CN" sz="2800">
              <a:solidFill>
                <a:schemeClr val="tx2"/>
              </a:solidFill>
              <a:ea typeface="黑体" pitchFamily="2" charset="-122"/>
            </a:endParaRPr>
          </a:p>
        </p:txBody>
      </p:sp>
      <p:sp>
        <p:nvSpPr>
          <p:cNvPr id="362522" name="Text Box 26"/>
          <p:cNvSpPr txBox="1">
            <a:spLocks noChangeArrowheads="1"/>
          </p:cNvSpPr>
          <p:nvPr/>
        </p:nvSpPr>
        <p:spPr bwMode="auto">
          <a:xfrm>
            <a:off x="7404100" y="4424363"/>
            <a:ext cx="576263" cy="519112"/>
          </a:xfrm>
          <a:prstGeom prst="rect">
            <a:avLst/>
          </a:prstGeom>
          <a:noFill/>
          <a:ln w="9525">
            <a:noFill/>
            <a:miter lim="800000"/>
            <a:headEnd/>
            <a:tailEnd/>
          </a:ln>
          <a:effectLst/>
        </p:spPr>
        <p:txBody>
          <a:bodyPr wrap="none">
            <a:spAutoFit/>
          </a:bodyPr>
          <a:lstStyle/>
          <a:p>
            <a:r>
              <a:rPr kumimoji="1" lang="en-US" altLang="zh-CN" sz="2800">
                <a:solidFill>
                  <a:schemeClr val="tx2"/>
                </a:solidFill>
                <a:ea typeface="黑体" pitchFamily="2" charset="-122"/>
              </a:rPr>
              <a:t>H</a:t>
            </a:r>
            <a:r>
              <a:rPr kumimoji="1" lang="en-US" altLang="zh-CN" sz="2800" baseline="-25000">
                <a:solidFill>
                  <a:schemeClr val="tx2"/>
                </a:solidFill>
                <a:ea typeface="黑体" pitchFamily="2" charset="-122"/>
              </a:rPr>
              <a:t>5</a:t>
            </a:r>
            <a:endParaRPr kumimoji="1" lang="en-US" altLang="zh-CN" sz="2800">
              <a:solidFill>
                <a:schemeClr val="tx2"/>
              </a:solidFill>
              <a:ea typeface="黑体" pitchFamily="2" charset="-122"/>
            </a:endParaRPr>
          </a:p>
        </p:txBody>
      </p:sp>
      <p:sp>
        <p:nvSpPr>
          <p:cNvPr id="362523" name="Text Box 27"/>
          <p:cNvSpPr txBox="1">
            <a:spLocks noChangeArrowheads="1"/>
          </p:cNvSpPr>
          <p:nvPr/>
        </p:nvSpPr>
        <p:spPr bwMode="auto">
          <a:xfrm>
            <a:off x="2446338" y="533400"/>
            <a:ext cx="574675" cy="519113"/>
          </a:xfrm>
          <a:prstGeom prst="rect">
            <a:avLst/>
          </a:prstGeom>
          <a:noFill/>
          <a:ln w="9525">
            <a:noFill/>
            <a:miter lim="800000"/>
            <a:headEnd/>
            <a:tailEnd/>
          </a:ln>
          <a:effectLst/>
        </p:spPr>
        <p:txBody>
          <a:bodyPr wrap="none">
            <a:spAutoFit/>
          </a:bodyPr>
          <a:lstStyle/>
          <a:p>
            <a:r>
              <a:rPr kumimoji="1" lang="en-US" altLang="zh-CN" sz="2800">
                <a:solidFill>
                  <a:schemeClr val="tx2"/>
                </a:solidFill>
                <a:ea typeface="黑体" pitchFamily="2" charset="-122"/>
              </a:rPr>
              <a:t>H</a:t>
            </a:r>
            <a:r>
              <a:rPr kumimoji="1" lang="en-US" altLang="zh-CN" sz="2800" baseline="-25000">
                <a:solidFill>
                  <a:schemeClr val="tx2"/>
                </a:solidFill>
                <a:ea typeface="黑体" pitchFamily="2" charset="-122"/>
              </a:rPr>
              <a:t>2</a:t>
            </a:r>
            <a:endParaRPr kumimoji="1" lang="en-US" altLang="zh-CN" sz="2800">
              <a:solidFill>
                <a:schemeClr val="tx2"/>
              </a:solidFill>
              <a:ea typeface="黑体" pitchFamily="2" charset="-122"/>
            </a:endParaRPr>
          </a:p>
        </p:txBody>
      </p:sp>
      <p:sp>
        <p:nvSpPr>
          <p:cNvPr id="362524" name="Text Box 28"/>
          <p:cNvSpPr txBox="1">
            <a:spLocks noChangeArrowheads="1"/>
          </p:cNvSpPr>
          <p:nvPr/>
        </p:nvSpPr>
        <p:spPr bwMode="auto">
          <a:xfrm>
            <a:off x="6338888" y="190500"/>
            <a:ext cx="574675" cy="517525"/>
          </a:xfrm>
          <a:prstGeom prst="rect">
            <a:avLst/>
          </a:prstGeom>
          <a:noFill/>
          <a:ln w="9525">
            <a:noFill/>
            <a:miter lim="800000"/>
            <a:headEnd/>
            <a:tailEnd/>
          </a:ln>
          <a:effectLst/>
        </p:spPr>
        <p:txBody>
          <a:bodyPr wrap="none">
            <a:spAutoFit/>
          </a:bodyPr>
          <a:lstStyle/>
          <a:p>
            <a:r>
              <a:rPr kumimoji="1" lang="en-US" altLang="zh-CN" sz="2800">
                <a:solidFill>
                  <a:schemeClr val="tx2"/>
                </a:solidFill>
                <a:ea typeface="黑体" pitchFamily="2" charset="-122"/>
              </a:rPr>
              <a:t>H</a:t>
            </a:r>
            <a:r>
              <a:rPr kumimoji="1" lang="en-US" altLang="zh-CN" sz="2800" baseline="-25000">
                <a:solidFill>
                  <a:schemeClr val="tx2"/>
                </a:solidFill>
                <a:ea typeface="黑体" pitchFamily="2" charset="-122"/>
              </a:rPr>
              <a:t>4</a:t>
            </a:r>
            <a:endParaRPr kumimoji="1" lang="en-US" altLang="zh-CN" sz="2800">
              <a:solidFill>
                <a:schemeClr val="tx2"/>
              </a:solidFill>
              <a:ea typeface="黑体" pitchFamily="2" charset="-122"/>
            </a:endParaRPr>
          </a:p>
        </p:txBody>
      </p:sp>
      <p:sp>
        <p:nvSpPr>
          <p:cNvPr id="362525" name="Text Box 29"/>
          <p:cNvSpPr txBox="1">
            <a:spLocks noChangeArrowheads="1"/>
          </p:cNvSpPr>
          <p:nvPr/>
        </p:nvSpPr>
        <p:spPr bwMode="auto">
          <a:xfrm>
            <a:off x="2773363" y="5573713"/>
            <a:ext cx="574675" cy="519112"/>
          </a:xfrm>
          <a:prstGeom prst="rect">
            <a:avLst/>
          </a:prstGeom>
          <a:noFill/>
          <a:ln w="9525">
            <a:noFill/>
            <a:miter lim="800000"/>
            <a:headEnd/>
            <a:tailEnd/>
          </a:ln>
          <a:effectLst/>
        </p:spPr>
        <p:txBody>
          <a:bodyPr wrap="none">
            <a:spAutoFit/>
          </a:bodyPr>
          <a:lstStyle/>
          <a:p>
            <a:r>
              <a:rPr kumimoji="1" lang="en-US" altLang="zh-CN" sz="2800">
                <a:solidFill>
                  <a:schemeClr val="tx2"/>
                </a:solidFill>
                <a:ea typeface="黑体" pitchFamily="2" charset="-122"/>
              </a:rPr>
              <a:t>H</a:t>
            </a:r>
            <a:r>
              <a:rPr kumimoji="1" lang="en-US" altLang="zh-CN" sz="2800" baseline="-25000">
                <a:solidFill>
                  <a:schemeClr val="tx2"/>
                </a:solidFill>
                <a:ea typeface="黑体" pitchFamily="2" charset="-122"/>
              </a:rPr>
              <a:t>3</a:t>
            </a:r>
            <a:endParaRPr kumimoji="1" lang="en-US" altLang="zh-CN" sz="2800">
              <a:solidFill>
                <a:schemeClr val="tx2"/>
              </a:solidFill>
              <a:ea typeface="黑体" pitchFamily="2" charset="-122"/>
            </a:endParaRPr>
          </a:p>
        </p:txBody>
      </p:sp>
      <p:sp>
        <p:nvSpPr>
          <p:cNvPr id="362526" name="Line 30"/>
          <p:cNvSpPr>
            <a:spLocks noChangeShapeType="1"/>
          </p:cNvSpPr>
          <p:nvPr/>
        </p:nvSpPr>
        <p:spPr bwMode="auto">
          <a:xfrm flipV="1">
            <a:off x="6165850" y="2492375"/>
            <a:ext cx="1108075" cy="796925"/>
          </a:xfrm>
          <a:prstGeom prst="line">
            <a:avLst/>
          </a:prstGeom>
          <a:noFill/>
          <a:ln w="19050">
            <a:solidFill>
              <a:schemeClr val="tx1"/>
            </a:solidFill>
            <a:round/>
            <a:headEnd/>
            <a:tailEnd/>
          </a:ln>
          <a:effectLst/>
        </p:spPr>
        <p:txBody>
          <a:bodyPr wrap="none" anchor="ctr"/>
          <a:lstStyle/>
          <a:p>
            <a:endParaRPr lang="zh-CN" altLang="en-US"/>
          </a:p>
        </p:txBody>
      </p:sp>
      <p:sp>
        <p:nvSpPr>
          <p:cNvPr id="362527" name="Text Box 31"/>
          <p:cNvSpPr txBox="1">
            <a:spLocks noChangeArrowheads="1"/>
          </p:cNvSpPr>
          <p:nvPr/>
        </p:nvSpPr>
        <p:spPr bwMode="auto">
          <a:xfrm>
            <a:off x="7092950" y="1412875"/>
            <a:ext cx="574675" cy="517525"/>
          </a:xfrm>
          <a:prstGeom prst="rect">
            <a:avLst/>
          </a:prstGeom>
          <a:noFill/>
          <a:ln w="9525">
            <a:noFill/>
            <a:miter lim="800000"/>
            <a:headEnd/>
            <a:tailEnd/>
          </a:ln>
          <a:effectLst/>
        </p:spPr>
        <p:txBody>
          <a:bodyPr wrap="none">
            <a:spAutoFit/>
          </a:bodyPr>
          <a:lstStyle/>
          <a:p>
            <a:r>
              <a:rPr kumimoji="1" lang="en-US" altLang="zh-CN" sz="2800">
                <a:solidFill>
                  <a:schemeClr val="tx2"/>
                </a:solidFill>
                <a:ea typeface="黑体" pitchFamily="2" charset="-122"/>
              </a:rPr>
              <a:t>H</a:t>
            </a:r>
            <a:r>
              <a:rPr kumimoji="1" lang="en-US" altLang="zh-CN" sz="2800" baseline="-25000">
                <a:solidFill>
                  <a:schemeClr val="tx2"/>
                </a:solidFill>
                <a:ea typeface="黑体" pitchFamily="2" charset="-122"/>
              </a:rPr>
              <a:t>6</a:t>
            </a:r>
            <a:endParaRPr kumimoji="1" lang="en-US" altLang="zh-CN" sz="2800">
              <a:solidFill>
                <a:schemeClr val="tx2"/>
              </a:solidFill>
              <a:ea typeface="黑体" pitchFamily="2" charset="-122"/>
            </a:endParaRPr>
          </a:p>
        </p:txBody>
      </p:sp>
      <p:pic>
        <p:nvPicPr>
          <p:cNvPr id="362528" name="Picture 32"/>
          <p:cNvPicPr>
            <a:picLocks noChangeArrowheads="1"/>
          </p:cNvPicPr>
          <p:nvPr/>
        </p:nvPicPr>
        <p:blipFill>
          <a:blip r:embed="rId3" cstate="print"/>
          <a:srcRect/>
          <a:stretch>
            <a:fillRect/>
          </a:stretch>
        </p:blipFill>
        <p:spPr bwMode="auto">
          <a:xfrm>
            <a:off x="5727700" y="306388"/>
            <a:ext cx="714375" cy="714375"/>
          </a:xfrm>
          <a:prstGeom prst="rect">
            <a:avLst/>
          </a:prstGeom>
          <a:noFill/>
          <a:ln w="9525">
            <a:noFill/>
            <a:miter lim="800000"/>
            <a:headEnd/>
            <a:tailEnd/>
          </a:ln>
          <a:effectLst/>
        </p:spPr>
      </p:pic>
      <p:pic>
        <p:nvPicPr>
          <p:cNvPr id="362529" name="Picture 33"/>
          <p:cNvPicPr>
            <a:picLocks noChangeArrowheads="1"/>
          </p:cNvPicPr>
          <p:nvPr/>
        </p:nvPicPr>
        <p:blipFill>
          <a:blip r:embed="rId3" cstate="print"/>
          <a:srcRect/>
          <a:stretch>
            <a:fillRect/>
          </a:stretch>
        </p:blipFill>
        <p:spPr bwMode="auto">
          <a:xfrm>
            <a:off x="7011988" y="1900238"/>
            <a:ext cx="720725" cy="714375"/>
          </a:xfrm>
          <a:prstGeom prst="rect">
            <a:avLst/>
          </a:prstGeom>
          <a:noFill/>
          <a:ln w="9525">
            <a:noFill/>
            <a:miter lim="800000"/>
            <a:headEnd/>
            <a:tailEnd/>
          </a:ln>
          <a:effectLst/>
        </p:spPr>
      </p:pic>
      <p:pic>
        <p:nvPicPr>
          <p:cNvPr id="362530" name="Picture 34"/>
          <p:cNvPicPr>
            <a:picLocks noChangeArrowheads="1"/>
          </p:cNvPicPr>
          <p:nvPr/>
        </p:nvPicPr>
        <p:blipFill>
          <a:blip r:embed="rId3" cstate="print"/>
          <a:srcRect/>
          <a:stretch>
            <a:fillRect/>
          </a:stretch>
        </p:blipFill>
        <p:spPr bwMode="auto">
          <a:xfrm>
            <a:off x="850900" y="3509963"/>
            <a:ext cx="717550" cy="711200"/>
          </a:xfrm>
          <a:prstGeom prst="rect">
            <a:avLst/>
          </a:prstGeom>
          <a:noFill/>
          <a:ln w="9525">
            <a:noFill/>
            <a:miter lim="800000"/>
            <a:headEnd/>
            <a:tailEnd/>
          </a:ln>
          <a:effectLst/>
        </p:spPr>
      </p:pic>
      <p:pic>
        <p:nvPicPr>
          <p:cNvPr id="362531" name="Picture 35"/>
          <p:cNvPicPr>
            <a:picLocks noChangeArrowheads="1"/>
          </p:cNvPicPr>
          <p:nvPr/>
        </p:nvPicPr>
        <p:blipFill>
          <a:blip r:embed="rId3" cstate="print"/>
          <a:srcRect/>
          <a:stretch>
            <a:fillRect/>
          </a:stretch>
        </p:blipFill>
        <p:spPr bwMode="auto">
          <a:xfrm>
            <a:off x="3252788" y="5594350"/>
            <a:ext cx="717550" cy="714375"/>
          </a:xfrm>
          <a:prstGeom prst="rect">
            <a:avLst/>
          </a:prstGeom>
          <a:noFill/>
          <a:ln w="9525">
            <a:noFill/>
            <a:miter lim="800000"/>
            <a:headEnd/>
            <a:tailEnd/>
          </a:ln>
          <a:effectLst/>
        </p:spPr>
      </p:pic>
      <p:pic>
        <p:nvPicPr>
          <p:cNvPr id="362532" name="Picture 36"/>
          <p:cNvPicPr>
            <a:picLocks noChangeArrowheads="1"/>
          </p:cNvPicPr>
          <p:nvPr/>
        </p:nvPicPr>
        <p:blipFill>
          <a:blip r:embed="rId3" cstate="print"/>
          <a:srcRect/>
          <a:stretch>
            <a:fillRect/>
          </a:stretch>
        </p:blipFill>
        <p:spPr bwMode="auto">
          <a:xfrm>
            <a:off x="6723063" y="4500563"/>
            <a:ext cx="720725" cy="708025"/>
          </a:xfrm>
          <a:prstGeom prst="rect">
            <a:avLst/>
          </a:prstGeom>
          <a:noFill/>
          <a:ln w="9525">
            <a:noFill/>
            <a:miter lim="800000"/>
            <a:headEnd/>
            <a:tailEnd/>
          </a:ln>
          <a:effectLst/>
        </p:spPr>
      </p:pic>
      <p:pic>
        <p:nvPicPr>
          <p:cNvPr id="362533" name="Picture 37"/>
          <p:cNvPicPr>
            <a:picLocks noChangeArrowheads="1"/>
          </p:cNvPicPr>
          <p:nvPr/>
        </p:nvPicPr>
        <p:blipFill>
          <a:blip r:embed="rId3" cstate="print"/>
          <a:srcRect/>
          <a:stretch>
            <a:fillRect/>
          </a:stretch>
        </p:blipFill>
        <p:spPr bwMode="auto">
          <a:xfrm>
            <a:off x="2914650" y="546100"/>
            <a:ext cx="720725" cy="708025"/>
          </a:xfrm>
          <a:prstGeom prst="rect">
            <a:avLst/>
          </a:prstGeom>
          <a:noFill/>
          <a:ln w="9525">
            <a:noFill/>
            <a:miter lim="800000"/>
            <a:headEnd/>
            <a:tailEnd/>
          </a:ln>
          <a:effectLst/>
        </p:spPr>
      </p:pic>
      <p:pic>
        <p:nvPicPr>
          <p:cNvPr id="362534" name="Picture 38"/>
          <p:cNvPicPr>
            <a:picLocks noChangeArrowheads="1"/>
          </p:cNvPicPr>
          <p:nvPr/>
        </p:nvPicPr>
        <p:blipFill>
          <a:blip r:embed="rId4" cstate="print"/>
          <a:srcRect/>
          <a:stretch>
            <a:fillRect/>
          </a:stretch>
        </p:blipFill>
        <p:spPr bwMode="auto">
          <a:xfrm>
            <a:off x="2944813" y="1876425"/>
            <a:ext cx="762000" cy="528638"/>
          </a:xfrm>
          <a:prstGeom prst="rect">
            <a:avLst/>
          </a:prstGeom>
          <a:noFill/>
          <a:ln w="12699">
            <a:noFill/>
            <a:miter lim="800000"/>
            <a:headEnd/>
            <a:tailEnd/>
          </a:ln>
          <a:effectLst/>
        </p:spPr>
      </p:pic>
      <p:pic>
        <p:nvPicPr>
          <p:cNvPr id="362535" name="Picture 39"/>
          <p:cNvPicPr>
            <a:picLocks noChangeArrowheads="1"/>
          </p:cNvPicPr>
          <p:nvPr/>
        </p:nvPicPr>
        <p:blipFill>
          <a:blip r:embed="rId4" cstate="print"/>
          <a:srcRect/>
          <a:stretch>
            <a:fillRect/>
          </a:stretch>
        </p:blipFill>
        <p:spPr bwMode="auto">
          <a:xfrm>
            <a:off x="4676775" y="1258888"/>
            <a:ext cx="762000" cy="530225"/>
          </a:xfrm>
          <a:prstGeom prst="rect">
            <a:avLst/>
          </a:prstGeom>
          <a:noFill/>
          <a:ln w="12699">
            <a:noFill/>
            <a:miter lim="800000"/>
            <a:headEnd/>
            <a:tailEnd/>
          </a:ln>
          <a:effectLst/>
        </p:spPr>
      </p:pic>
      <p:pic>
        <p:nvPicPr>
          <p:cNvPr id="362536" name="Picture 40"/>
          <p:cNvPicPr>
            <a:picLocks noChangeArrowheads="1"/>
          </p:cNvPicPr>
          <p:nvPr/>
        </p:nvPicPr>
        <p:blipFill>
          <a:blip r:embed="rId4" cstate="print"/>
          <a:srcRect/>
          <a:stretch>
            <a:fillRect/>
          </a:stretch>
        </p:blipFill>
        <p:spPr bwMode="auto">
          <a:xfrm>
            <a:off x="5664200" y="3105150"/>
            <a:ext cx="762000" cy="530225"/>
          </a:xfrm>
          <a:prstGeom prst="rect">
            <a:avLst/>
          </a:prstGeom>
          <a:noFill/>
          <a:ln w="12699">
            <a:noFill/>
            <a:miter lim="800000"/>
            <a:headEnd/>
            <a:tailEnd/>
          </a:ln>
          <a:effectLst/>
        </p:spPr>
      </p:pic>
      <p:pic>
        <p:nvPicPr>
          <p:cNvPr id="362537" name="Picture 41"/>
          <p:cNvPicPr>
            <a:picLocks noChangeArrowheads="1"/>
          </p:cNvPicPr>
          <p:nvPr/>
        </p:nvPicPr>
        <p:blipFill>
          <a:blip r:embed="rId4" cstate="print"/>
          <a:srcRect/>
          <a:stretch>
            <a:fillRect/>
          </a:stretch>
        </p:blipFill>
        <p:spPr bwMode="auto">
          <a:xfrm>
            <a:off x="4057650" y="4584700"/>
            <a:ext cx="762000" cy="530225"/>
          </a:xfrm>
          <a:prstGeom prst="rect">
            <a:avLst/>
          </a:prstGeom>
          <a:noFill/>
          <a:ln w="12699">
            <a:noFill/>
            <a:miter lim="800000"/>
            <a:headEnd/>
            <a:tailEnd/>
          </a:ln>
          <a:effectLst/>
        </p:spPr>
      </p:pic>
      <p:pic>
        <p:nvPicPr>
          <p:cNvPr id="362538" name="Picture 42"/>
          <p:cNvPicPr>
            <a:picLocks noChangeArrowheads="1"/>
          </p:cNvPicPr>
          <p:nvPr/>
        </p:nvPicPr>
        <p:blipFill>
          <a:blip r:embed="rId4" cstate="print"/>
          <a:srcRect/>
          <a:stretch>
            <a:fillRect/>
          </a:stretch>
        </p:blipFill>
        <p:spPr bwMode="auto">
          <a:xfrm>
            <a:off x="2200275" y="3475038"/>
            <a:ext cx="762000" cy="528637"/>
          </a:xfrm>
          <a:prstGeom prst="rect">
            <a:avLst/>
          </a:prstGeom>
          <a:noFill/>
          <a:ln w="12699">
            <a:noFill/>
            <a:miter lim="800000"/>
            <a:headEnd/>
            <a:tailEnd/>
          </a:ln>
          <a:effectLst/>
        </p:spPr>
      </p:pic>
      <p:grpSp>
        <p:nvGrpSpPr>
          <p:cNvPr id="2" name="Group 43"/>
          <p:cNvGrpSpPr>
            <a:grpSpLocks/>
          </p:cNvGrpSpPr>
          <p:nvPr/>
        </p:nvGrpSpPr>
        <p:grpSpPr bwMode="auto">
          <a:xfrm>
            <a:off x="3810000" y="1381125"/>
            <a:ext cx="741363" cy="617538"/>
            <a:chOff x="2949" y="196"/>
            <a:chExt cx="941" cy="598"/>
          </a:xfrm>
        </p:grpSpPr>
        <p:sp>
          <p:nvSpPr>
            <p:cNvPr id="362540" name="Oval 4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41" name="Oval 4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42" name="Oval 4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43" name="Oval 4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44" name="Oval 4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45" name="Oval 4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46" name="Oval 5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47" name="Oval 5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48" name="Freeform 52"/>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49" name="Freeform 53"/>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50" name="Freeform 54"/>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3" name="Group 55"/>
          <p:cNvGrpSpPr>
            <a:grpSpLocks/>
          </p:cNvGrpSpPr>
          <p:nvPr/>
        </p:nvGrpSpPr>
        <p:grpSpPr bwMode="auto">
          <a:xfrm rot="867730">
            <a:off x="4057650" y="2366963"/>
            <a:ext cx="1112838" cy="741362"/>
            <a:chOff x="2949" y="196"/>
            <a:chExt cx="941" cy="598"/>
          </a:xfrm>
        </p:grpSpPr>
        <p:sp>
          <p:nvSpPr>
            <p:cNvPr id="362552" name="Oval 5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53" name="Oval 5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54" name="Oval 5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55" name="Oval 5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56" name="Oval 6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57" name="Oval 6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58" name="Oval 6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59" name="Oval 6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60" name="Freeform 64"/>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61" name="Freeform 65"/>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62" name="Freeform 66"/>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4" name="Group 67"/>
          <p:cNvGrpSpPr>
            <a:grpSpLocks/>
          </p:cNvGrpSpPr>
          <p:nvPr/>
        </p:nvGrpSpPr>
        <p:grpSpPr bwMode="auto">
          <a:xfrm>
            <a:off x="6283325" y="2614613"/>
            <a:ext cx="742950" cy="615950"/>
            <a:chOff x="2949" y="196"/>
            <a:chExt cx="941" cy="598"/>
          </a:xfrm>
        </p:grpSpPr>
        <p:sp>
          <p:nvSpPr>
            <p:cNvPr id="362564" name="Oval 6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65" name="Oval 6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66" name="Oval 7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67" name="Oval 7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68" name="Oval 7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69" name="Oval 7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70" name="Oval 7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71" name="Oval 7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72" name="Freeform 7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73" name="Freeform 7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74" name="Freeform 7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5" name="Group 79"/>
          <p:cNvGrpSpPr>
            <a:grpSpLocks/>
          </p:cNvGrpSpPr>
          <p:nvPr/>
        </p:nvGrpSpPr>
        <p:grpSpPr bwMode="auto">
          <a:xfrm rot="-448665">
            <a:off x="5170488" y="1998663"/>
            <a:ext cx="1112837" cy="739775"/>
            <a:chOff x="2949" y="196"/>
            <a:chExt cx="941" cy="598"/>
          </a:xfrm>
        </p:grpSpPr>
        <p:sp>
          <p:nvSpPr>
            <p:cNvPr id="362576" name="Oval 8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77" name="Oval 8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78" name="Oval 8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79" name="Oval 8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80" name="Oval 8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81" name="Oval 8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82" name="Oval 8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83" name="Oval 8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84" name="Freeform 88"/>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85" name="Freeform 89"/>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86" name="Freeform 90"/>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6" name="Group 91"/>
          <p:cNvGrpSpPr>
            <a:grpSpLocks/>
          </p:cNvGrpSpPr>
          <p:nvPr/>
        </p:nvGrpSpPr>
        <p:grpSpPr bwMode="auto">
          <a:xfrm>
            <a:off x="3316288" y="3105150"/>
            <a:ext cx="1235075" cy="863600"/>
            <a:chOff x="2949" y="196"/>
            <a:chExt cx="941" cy="598"/>
          </a:xfrm>
        </p:grpSpPr>
        <p:sp>
          <p:nvSpPr>
            <p:cNvPr id="362588" name="Oval 9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89" name="Oval 9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90" name="Oval 9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91" name="Oval 9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92" name="Oval 9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93" name="Oval 9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94" name="Oval 9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95" name="Oval 9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596" name="Freeform 100"/>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97" name="Freeform 101"/>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598" name="Freeform 102"/>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7" name="Group 103"/>
          <p:cNvGrpSpPr>
            <a:grpSpLocks/>
          </p:cNvGrpSpPr>
          <p:nvPr/>
        </p:nvGrpSpPr>
        <p:grpSpPr bwMode="auto">
          <a:xfrm rot="-485573">
            <a:off x="4800600" y="3721100"/>
            <a:ext cx="1112838" cy="741363"/>
            <a:chOff x="2949" y="196"/>
            <a:chExt cx="941" cy="598"/>
          </a:xfrm>
        </p:grpSpPr>
        <p:sp>
          <p:nvSpPr>
            <p:cNvPr id="362600" name="Oval 10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01" name="Oval 10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02" name="Oval 10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03" name="Oval 10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04" name="Oval 10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05" name="Oval 10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06" name="Oval 11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07" name="Oval 11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08" name="Freeform 112"/>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09" name="Freeform 113"/>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10" name="Freeform 114"/>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8" name="Group 115"/>
          <p:cNvGrpSpPr>
            <a:grpSpLocks/>
          </p:cNvGrpSpPr>
          <p:nvPr/>
        </p:nvGrpSpPr>
        <p:grpSpPr bwMode="auto">
          <a:xfrm rot="-2399024">
            <a:off x="6161088" y="3846513"/>
            <a:ext cx="741362" cy="615950"/>
            <a:chOff x="2949" y="196"/>
            <a:chExt cx="941" cy="598"/>
          </a:xfrm>
        </p:grpSpPr>
        <p:sp>
          <p:nvSpPr>
            <p:cNvPr id="362612" name="Oval 11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13" name="Oval 11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14" name="Oval 11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15" name="Oval 11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16" name="Oval 12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17" name="Oval 12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18" name="Oval 12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19" name="Oval 12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20" name="Freeform 124"/>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21" name="Freeform 125"/>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22" name="Freeform 126"/>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9" name="Group 127"/>
          <p:cNvGrpSpPr>
            <a:grpSpLocks/>
          </p:cNvGrpSpPr>
          <p:nvPr/>
        </p:nvGrpSpPr>
        <p:grpSpPr bwMode="auto">
          <a:xfrm rot="651098">
            <a:off x="3741738" y="5143500"/>
            <a:ext cx="741362" cy="495300"/>
            <a:chOff x="2949" y="196"/>
            <a:chExt cx="941" cy="598"/>
          </a:xfrm>
        </p:grpSpPr>
        <p:sp>
          <p:nvSpPr>
            <p:cNvPr id="362624" name="Oval 12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25" name="Oval 12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26" name="Oval 13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27" name="Oval 13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28" name="Oval 13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29" name="Oval 13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30" name="Oval 13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31" name="Oval 13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32" name="Freeform 13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33" name="Freeform 13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34" name="Freeform 13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10" name="Group 139"/>
          <p:cNvGrpSpPr>
            <a:grpSpLocks/>
          </p:cNvGrpSpPr>
          <p:nvPr/>
        </p:nvGrpSpPr>
        <p:grpSpPr bwMode="auto">
          <a:xfrm rot="-564615">
            <a:off x="2819400" y="4090988"/>
            <a:ext cx="742950" cy="615950"/>
            <a:chOff x="2949" y="196"/>
            <a:chExt cx="941" cy="598"/>
          </a:xfrm>
        </p:grpSpPr>
        <p:sp>
          <p:nvSpPr>
            <p:cNvPr id="362636" name="Oval 140"/>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37" name="Oval 141"/>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38" name="Oval 142"/>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39" name="Oval 143"/>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40" name="Oval 144"/>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41" name="Oval 145"/>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42" name="Oval 146"/>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43" name="Oval 147"/>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44" name="Freeform 148"/>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45" name="Freeform 149"/>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46" name="Freeform 150"/>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11" name="Group 151"/>
          <p:cNvGrpSpPr>
            <a:grpSpLocks/>
          </p:cNvGrpSpPr>
          <p:nvPr/>
        </p:nvGrpSpPr>
        <p:grpSpPr bwMode="auto">
          <a:xfrm rot="1237793">
            <a:off x="5375275" y="1052513"/>
            <a:ext cx="547688" cy="388937"/>
            <a:chOff x="2949" y="196"/>
            <a:chExt cx="941" cy="598"/>
          </a:xfrm>
        </p:grpSpPr>
        <p:sp>
          <p:nvSpPr>
            <p:cNvPr id="362648" name="Oval 152"/>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49" name="Oval 153"/>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50" name="Oval 154"/>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51" name="Oval 155"/>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52" name="Oval 156"/>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53" name="Oval 157"/>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54" name="Oval 158"/>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55" name="Oval 159"/>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56" name="Freeform 160"/>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57" name="Freeform 161"/>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58" name="Freeform 162"/>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12" name="Group 163"/>
          <p:cNvGrpSpPr>
            <a:grpSpLocks/>
          </p:cNvGrpSpPr>
          <p:nvPr/>
        </p:nvGrpSpPr>
        <p:grpSpPr bwMode="auto">
          <a:xfrm rot="1582351">
            <a:off x="2447925" y="2614613"/>
            <a:ext cx="742950" cy="615950"/>
            <a:chOff x="2949" y="196"/>
            <a:chExt cx="941" cy="598"/>
          </a:xfrm>
        </p:grpSpPr>
        <p:sp>
          <p:nvSpPr>
            <p:cNvPr id="362660" name="Oval 164"/>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61" name="Oval 165"/>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62" name="Oval 166"/>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63" name="Oval 167"/>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64" name="Oval 168"/>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65" name="Oval 169"/>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66" name="Oval 170"/>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67" name="Oval 171"/>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68" name="Freeform 172"/>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69" name="Freeform 173"/>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70" name="Freeform 174"/>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13" name="Group 175"/>
          <p:cNvGrpSpPr>
            <a:grpSpLocks/>
          </p:cNvGrpSpPr>
          <p:nvPr/>
        </p:nvGrpSpPr>
        <p:grpSpPr bwMode="auto">
          <a:xfrm rot="-311414">
            <a:off x="2990850" y="1371600"/>
            <a:ext cx="549275" cy="387350"/>
            <a:chOff x="2949" y="196"/>
            <a:chExt cx="941" cy="598"/>
          </a:xfrm>
        </p:grpSpPr>
        <p:sp>
          <p:nvSpPr>
            <p:cNvPr id="362672" name="Oval 176"/>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73" name="Oval 177"/>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74" name="Oval 178"/>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75" name="Oval 179"/>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76" name="Oval 180"/>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77" name="Oval 181"/>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78" name="Oval 182"/>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79" name="Oval 183"/>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80" name="Freeform 184"/>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81" name="Freeform 185"/>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82" name="Freeform 186"/>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grpSp>
        <p:nvGrpSpPr>
          <p:cNvPr id="14" name="Group 187"/>
          <p:cNvGrpSpPr>
            <a:grpSpLocks/>
          </p:cNvGrpSpPr>
          <p:nvPr/>
        </p:nvGrpSpPr>
        <p:grpSpPr bwMode="auto">
          <a:xfrm rot="5241567">
            <a:off x="1462882" y="3598068"/>
            <a:ext cx="730250" cy="487363"/>
            <a:chOff x="2949" y="196"/>
            <a:chExt cx="941" cy="598"/>
          </a:xfrm>
        </p:grpSpPr>
        <p:sp>
          <p:nvSpPr>
            <p:cNvPr id="362684" name="Oval 188"/>
            <p:cNvSpPr>
              <a:spLocks noChangeArrowheads="1"/>
            </p:cNvSpPr>
            <p:nvPr/>
          </p:nvSpPr>
          <p:spPr bwMode="auto">
            <a:xfrm>
              <a:off x="3168" y="196"/>
              <a:ext cx="407" cy="162"/>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85" name="Oval 189"/>
            <p:cNvSpPr>
              <a:spLocks noChangeArrowheads="1"/>
            </p:cNvSpPr>
            <p:nvPr/>
          </p:nvSpPr>
          <p:spPr bwMode="auto">
            <a:xfrm rot="900000">
              <a:off x="3512" y="252"/>
              <a:ext cx="275" cy="131"/>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86" name="Oval 190"/>
            <p:cNvSpPr>
              <a:spLocks noChangeArrowheads="1"/>
            </p:cNvSpPr>
            <p:nvPr/>
          </p:nvSpPr>
          <p:spPr bwMode="auto">
            <a:xfrm rot="1500000">
              <a:off x="3650" y="385"/>
              <a:ext cx="240" cy="153"/>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87" name="Oval 191"/>
            <p:cNvSpPr>
              <a:spLocks noChangeArrowheads="1"/>
            </p:cNvSpPr>
            <p:nvPr/>
          </p:nvSpPr>
          <p:spPr bwMode="auto">
            <a:xfrm rot="20040000">
              <a:off x="3573" y="537"/>
              <a:ext cx="291" cy="18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88" name="Oval 192"/>
            <p:cNvSpPr>
              <a:spLocks noChangeArrowheads="1"/>
            </p:cNvSpPr>
            <p:nvPr/>
          </p:nvSpPr>
          <p:spPr bwMode="auto">
            <a:xfrm>
              <a:off x="3216" y="555"/>
              <a:ext cx="471" cy="239"/>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89" name="Oval 193"/>
            <p:cNvSpPr>
              <a:spLocks noChangeArrowheads="1"/>
            </p:cNvSpPr>
            <p:nvPr/>
          </p:nvSpPr>
          <p:spPr bwMode="auto">
            <a:xfrm rot="1080000">
              <a:off x="3023" y="555"/>
              <a:ext cx="26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90" name="Oval 194"/>
            <p:cNvSpPr>
              <a:spLocks noChangeArrowheads="1"/>
            </p:cNvSpPr>
            <p:nvPr/>
          </p:nvSpPr>
          <p:spPr bwMode="auto">
            <a:xfrm>
              <a:off x="2949" y="432"/>
              <a:ext cx="217"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91" name="Oval 195"/>
            <p:cNvSpPr>
              <a:spLocks noChangeArrowheads="1"/>
            </p:cNvSpPr>
            <p:nvPr/>
          </p:nvSpPr>
          <p:spPr bwMode="auto">
            <a:xfrm rot="19740000">
              <a:off x="2984" y="310"/>
              <a:ext cx="295" cy="156"/>
            </a:xfrm>
            <a:prstGeom prst="ellipse">
              <a:avLst/>
            </a:prstGeom>
            <a:solidFill>
              <a:srgbClr val="B2B2B2"/>
            </a:solidFill>
            <a:ln w="12700">
              <a:solidFill>
                <a:schemeClr val="tx1"/>
              </a:solidFill>
              <a:round/>
              <a:headEnd/>
              <a:tailEnd/>
            </a:ln>
            <a:effectLst/>
          </p:spPr>
          <p:txBody>
            <a:bodyPr wrap="none" anchor="ctr"/>
            <a:lstStyle/>
            <a:p>
              <a:endParaRPr lang="zh-CN" altLang="en-US"/>
            </a:p>
          </p:txBody>
        </p:sp>
        <p:sp>
          <p:nvSpPr>
            <p:cNvPr id="362692" name="Freeform 196"/>
            <p:cNvSpPr>
              <a:spLocks/>
            </p:cNvSpPr>
            <p:nvPr/>
          </p:nvSpPr>
          <p:spPr bwMode="auto">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93" name="Freeform 197"/>
            <p:cNvSpPr>
              <a:spLocks/>
            </p:cNvSpPr>
            <p:nvPr/>
          </p:nvSpPr>
          <p:spPr bwMode="auto">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sp>
          <p:nvSpPr>
            <p:cNvPr id="362694" name="Freeform 198"/>
            <p:cNvSpPr>
              <a:spLocks/>
            </p:cNvSpPr>
            <p:nvPr/>
          </p:nvSpPr>
          <p:spPr bwMode="auto">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B2B2B2"/>
            </a:solidFill>
            <a:ln w="12700" cap="rnd" cmpd="sng">
              <a:noFill/>
              <a:prstDash val="solid"/>
              <a:round/>
              <a:headEnd type="none" w="med" len="med"/>
              <a:tailEnd type="none" w="med" len="med"/>
            </a:ln>
            <a:effectLst/>
          </p:spPr>
          <p:txBody>
            <a:bodyPr/>
            <a:lstStyle/>
            <a:p>
              <a:endParaRPr lang="zh-CN" altLang="en-US"/>
            </a:p>
          </p:txBody>
        </p:sp>
      </p:grpSp>
      <p:sp>
        <p:nvSpPr>
          <p:cNvPr id="362696" name="Text Box 200"/>
          <p:cNvSpPr txBox="1">
            <a:spLocks noChangeArrowheads="1"/>
          </p:cNvSpPr>
          <p:nvPr/>
        </p:nvSpPr>
        <p:spPr bwMode="auto">
          <a:xfrm>
            <a:off x="839788" y="1038225"/>
            <a:ext cx="1250950" cy="519113"/>
          </a:xfrm>
          <a:prstGeom prst="rect">
            <a:avLst/>
          </a:prstGeom>
          <a:noFill/>
          <a:ln w="9525">
            <a:noFill/>
            <a:miter lim="800000"/>
            <a:headEnd/>
            <a:tailEnd/>
          </a:ln>
          <a:effectLst/>
        </p:spPr>
        <p:txBody>
          <a:bodyPr wrap="none">
            <a:spAutoFit/>
          </a:bodyPr>
          <a:lstStyle/>
          <a:p>
            <a:r>
              <a:rPr kumimoji="1" lang="zh-CN" altLang="en-US" sz="2800">
                <a:solidFill>
                  <a:schemeClr val="tx2"/>
                </a:solidFill>
                <a:ea typeface="黑体" pitchFamily="2" charset="-122"/>
              </a:rPr>
              <a:t>路由器</a:t>
            </a:r>
          </a:p>
        </p:txBody>
      </p:sp>
      <p:sp>
        <p:nvSpPr>
          <p:cNvPr id="362697" name="Line 201"/>
          <p:cNvSpPr>
            <a:spLocks noChangeShapeType="1"/>
          </p:cNvSpPr>
          <p:nvPr/>
        </p:nvSpPr>
        <p:spPr bwMode="auto">
          <a:xfrm>
            <a:off x="1954213" y="1506538"/>
            <a:ext cx="990600" cy="492125"/>
          </a:xfrm>
          <a:prstGeom prst="line">
            <a:avLst/>
          </a:prstGeom>
          <a:noFill/>
          <a:ln w="9525">
            <a:solidFill>
              <a:schemeClr val="tx1"/>
            </a:solidFill>
            <a:round/>
            <a:headEnd/>
            <a:tailEnd/>
          </a:ln>
          <a:effectLst/>
        </p:spPr>
        <p:txBody>
          <a:bodyPr/>
          <a:lstStyle/>
          <a:p>
            <a:endParaRPr lang="zh-CN" altLang="en-US"/>
          </a:p>
        </p:txBody>
      </p:sp>
      <p:sp>
        <p:nvSpPr>
          <p:cNvPr id="362698" name="Text Box 202"/>
          <p:cNvSpPr txBox="1">
            <a:spLocks noChangeArrowheads="1"/>
          </p:cNvSpPr>
          <p:nvPr/>
        </p:nvSpPr>
        <p:spPr bwMode="auto">
          <a:xfrm>
            <a:off x="1014413" y="1757363"/>
            <a:ext cx="893762" cy="519112"/>
          </a:xfrm>
          <a:prstGeom prst="rect">
            <a:avLst/>
          </a:prstGeom>
          <a:noFill/>
          <a:ln w="9525">
            <a:noFill/>
            <a:miter lim="800000"/>
            <a:headEnd/>
            <a:tailEnd/>
          </a:ln>
          <a:effectLst/>
        </p:spPr>
        <p:txBody>
          <a:bodyPr wrap="none">
            <a:spAutoFit/>
          </a:bodyPr>
          <a:lstStyle/>
          <a:p>
            <a:r>
              <a:rPr kumimoji="1" lang="zh-CN" altLang="en-US" sz="2800">
                <a:solidFill>
                  <a:schemeClr val="tx2"/>
                </a:solidFill>
                <a:ea typeface="黑体" pitchFamily="2" charset="-122"/>
              </a:rPr>
              <a:t>网络</a:t>
            </a:r>
          </a:p>
        </p:txBody>
      </p:sp>
      <p:sp>
        <p:nvSpPr>
          <p:cNvPr id="362699" name="Line 203"/>
          <p:cNvSpPr>
            <a:spLocks noChangeShapeType="1"/>
          </p:cNvSpPr>
          <p:nvPr/>
        </p:nvSpPr>
        <p:spPr bwMode="auto">
          <a:xfrm>
            <a:off x="1828800" y="2244725"/>
            <a:ext cx="742950" cy="492125"/>
          </a:xfrm>
          <a:prstGeom prst="line">
            <a:avLst/>
          </a:prstGeom>
          <a:noFill/>
          <a:ln w="9525">
            <a:solidFill>
              <a:schemeClr val="tx1"/>
            </a:solidFill>
            <a:round/>
            <a:headEnd/>
            <a:tailEnd/>
          </a:ln>
          <a:effectLst/>
        </p:spPr>
        <p:txBody>
          <a:bodyPr/>
          <a:lstStyle/>
          <a:p>
            <a:endParaRPr lang="zh-CN" altLang="en-US"/>
          </a:p>
        </p:txBody>
      </p:sp>
      <p:sp>
        <p:nvSpPr>
          <p:cNvPr id="362700" name="Text Box 204"/>
          <p:cNvSpPr txBox="1">
            <a:spLocks noChangeArrowheads="1"/>
          </p:cNvSpPr>
          <p:nvPr/>
        </p:nvSpPr>
        <p:spPr bwMode="auto">
          <a:xfrm>
            <a:off x="3438525" y="0"/>
            <a:ext cx="2319338" cy="519113"/>
          </a:xfrm>
          <a:prstGeom prst="rect">
            <a:avLst/>
          </a:prstGeom>
          <a:noFill/>
          <a:ln w="9525">
            <a:noFill/>
            <a:miter lim="800000"/>
            <a:headEnd/>
            <a:tailEnd/>
          </a:ln>
          <a:effectLst/>
        </p:spPr>
        <p:txBody>
          <a:bodyPr wrap="none">
            <a:spAutoFit/>
          </a:bodyPr>
          <a:lstStyle/>
          <a:p>
            <a:r>
              <a:rPr kumimoji="1" lang="zh-CN" altLang="en-US" sz="2800">
                <a:solidFill>
                  <a:schemeClr val="tx2"/>
                </a:solidFill>
                <a:ea typeface="黑体" pitchFamily="2" charset="-122"/>
              </a:rPr>
              <a:t>网络核心部分</a:t>
            </a:r>
          </a:p>
        </p:txBody>
      </p:sp>
      <p:sp>
        <p:nvSpPr>
          <p:cNvPr id="362701" name="Line 205"/>
          <p:cNvSpPr>
            <a:spLocks noChangeShapeType="1"/>
          </p:cNvSpPr>
          <p:nvPr/>
        </p:nvSpPr>
        <p:spPr bwMode="auto">
          <a:xfrm>
            <a:off x="4622800" y="593725"/>
            <a:ext cx="53975" cy="542925"/>
          </a:xfrm>
          <a:prstGeom prst="line">
            <a:avLst/>
          </a:prstGeom>
          <a:noFill/>
          <a:ln w="9525">
            <a:solidFill>
              <a:schemeClr val="tx1"/>
            </a:solidFill>
            <a:round/>
            <a:headEnd/>
            <a:tailEnd/>
          </a:ln>
          <a:effectLst/>
        </p:spPr>
        <p:txBody>
          <a:bodyPr/>
          <a:lstStyle/>
          <a:p>
            <a:endParaRPr lang="zh-CN" altLang="en-US"/>
          </a:p>
        </p:txBody>
      </p:sp>
      <p:sp>
        <p:nvSpPr>
          <p:cNvPr id="362702" name="Text Box 206"/>
          <p:cNvSpPr txBox="1">
            <a:spLocks noChangeArrowheads="1"/>
          </p:cNvSpPr>
          <p:nvPr/>
        </p:nvSpPr>
        <p:spPr bwMode="auto">
          <a:xfrm>
            <a:off x="346075" y="2747963"/>
            <a:ext cx="893763" cy="520700"/>
          </a:xfrm>
          <a:prstGeom prst="rect">
            <a:avLst/>
          </a:prstGeom>
          <a:noFill/>
          <a:ln w="9525">
            <a:noFill/>
            <a:miter lim="800000"/>
            <a:headEnd/>
            <a:tailEnd/>
          </a:ln>
          <a:effectLst/>
        </p:spPr>
        <p:txBody>
          <a:bodyPr wrap="none">
            <a:spAutoFit/>
          </a:bodyPr>
          <a:lstStyle/>
          <a:p>
            <a:r>
              <a:rPr kumimoji="1" lang="zh-CN" altLang="en-US" sz="2800">
                <a:solidFill>
                  <a:schemeClr val="tx2"/>
                </a:solidFill>
                <a:ea typeface="黑体" pitchFamily="2" charset="-122"/>
              </a:rPr>
              <a:t>主机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subTitle" idx="1"/>
          </p:nvPr>
        </p:nvSpPr>
        <p:spPr/>
        <p:txBody>
          <a:bodyPr>
            <a:normAutofit/>
          </a:bodyPr>
          <a:lstStyle/>
          <a:p>
            <a:pPr algn="r"/>
            <a:r>
              <a:rPr lang="zh-CN" altLang="en-US" sz="3600" dirty="0" smtClean="0"/>
              <a:t>第一章：概述</a:t>
            </a:r>
            <a:endParaRPr lang="zh-CN" altLang="zh-CN" sz="3600" dirty="0"/>
          </a:p>
        </p:txBody>
      </p:sp>
      <p:sp>
        <p:nvSpPr>
          <p:cNvPr id="100354" name="Rectangle 2"/>
          <p:cNvSpPr>
            <a:spLocks noGrp="1" noChangeArrowheads="1"/>
          </p:cNvSpPr>
          <p:nvPr>
            <p:ph type="ctrTitle"/>
          </p:nvPr>
        </p:nvSpPr>
        <p:spPr/>
        <p:txBody>
          <a:bodyPr/>
          <a:lstStyle/>
          <a:p>
            <a:r>
              <a:rPr lang="zh-CN" altLang="en-US" dirty="0" smtClean="0"/>
              <a:t>计算机网络</a:t>
            </a:r>
            <a:endParaRPr lang="zh-CN"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Oval 4"/>
          <p:cNvSpPr>
            <a:spLocks noChangeArrowheads="1"/>
          </p:cNvSpPr>
          <p:nvPr/>
        </p:nvSpPr>
        <p:spPr bwMode="auto">
          <a:xfrm rot="-1674972">
            <a:off x="2182813" y="1514475"/>
            <a:ext cx="2460625" cy="1519238"/>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5573" name="Oval 5"/>
          <p:cNvSpPr>
            <a:spLocks noChangeArrowheads="1"/>
          </p:cNvSpPr>
          <p:nvPr/>
        </p:nvSpPr>
        <p:spPr bwMode="auto">
          <a:xfrm rot="-774972">
            <a:off x="3830638" y="1208088"/>
            <a:ext cx="2149475" cy="140970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5574" name="Oval 6"/>
          <p:cNvSpPr>
            <a:spLocks noChangeArrowheads="1"/>
          </p:cNvSpPr>
          <p:nvPr/>
        </p:nvSpPr>
        <p:spPr bwMode="auto">
          <a:xfrm rot="-174972">
            <a:off x="5402263" y="1722438"/>
            <a:ext cx="1585912" cy="182403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5575" name="Oval 7"/>
          <p:cNvSpPr>
            <a:spLocks noChangeArrowheads="1"/>
          </p:cNvSpPr>
          <p:nvPr/>
        </p:nvSpPr>
        <p:spPr bwMode="auto">
          <a:xfrm rot="18365028">
            <a:off x="5677694" y="2720182"/>
            <a:ext cx="1506537" cy="147955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5576" name="Oval 8"/>
          <p:cNvSpPr>
            <a:spLocks noChangeArrowheads="1"/>
          </p:cNvSpPr>
          <p:nvPr/>
        </p:nvSpPr>
        <p:spPr bwMode="auto">
          <a:xfrm rot="-1674972">
            <a:off x="3895725" y="3530600"/>
            <a:ext cx="2690813" cy="1693863"/>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5577" name="Oval 9"/>
          <p:cNvSpPr>
            <a:spLocks noChangeArrowheads="1"/>
          </p:cNvSpPr>
          <p:nvPr/>
        </p:nvSpPr>
        <p:spPr bwMode="auto">
          <a:xfrm rot="-594972">
            <a:off x="2838450" y="4246563"/>
            <a:ext cx="1924050" cy="116998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5578" name="Oval 10"/>
          <p:cNvSpPr>
            <a:spLocks noChangeArrowheads="1"/>
          </p:cNvSpPr>
          <p:nvPr/>
        </p:nvSpPr>
        <p:spPr bwMode="auto">
          <a:xfrm rot="-1674972">
            <a:off x="2100263" y="3736975"/>
            <a:ext cx="1217612" cy="1384300"/>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5579" name="Oval 11"/>
          <p:cNvSpPr>
            <a:spLocks noChangeArrowheads="1"/>
          </p:cNvSpPr>
          <p:nvPr/>
        </p:nvSpPr>
        <p:spPr bwMode="auto">
          <a:xfrm rot="18065028">
            <a:off x="1814513" y="2746375"/>
            <a:ext cx="1525588" cy="1220787"/>
          </a:xfrm>
          <a:prstGeom prst="ellipse">
            <a:avLst/>
          </a:prstGeom>
          <a:solidFill>
            <a:schemeClr val="bg1"/>
          </a:solidFill>
          <a:ln w="12700">
            <a:solidFill>
              <a:schemeClr val="tx1"/>
            </a:solidFill>
            <a:round/>
            <a:headEnd/>
            <a:tailEnd/>
          </a:ln>
          <a:effectLst/>
        </p:spPr>
        <p:txBody>
          <a:bodyPr wrap="none" anchor="ctr"/>
          <a:lstStyle/>
          <a:p>
            <a:endParaRPr lang="zh-CN" altLang="en-US"/>
          </a:p>
        </p:txBody>
      </p:sp>
      <p:sp>
        <p:nvSpPr>
          <p:cNvPr id="365580" name="Freeform 12"/>
          <p:cNvSpPr>
            <a:spLocks/>
          </p:cNvSpPr>
          <p:nvPr/>
        </p:nvSpPr>
        <p:spPr bwMode="auto">
          <a:xfrm>
            <a:off x="2212975" y="1473200"/>
            <a:ext cx="4681538" cy="3690938"/>
          </a:xfrm>
          <a:custGeom>
            <a:avLst/>
            <a:gdLst/>
            <a:ahLst/>
            <a:cxnLst>
              <a:cxn ang="0">
                <a:pos x="579" y="263"/>
              </a:cxn>
              <a:cxn ang="0">
                <a:pos x="632" y="168"/>
              </a:cxn>
              <a:cxn ang="0">
                <a:pos x="695" y="126"/>
              </a:cxn>
              <a:cxn ang="0">
                <a:pos x="916" y="115"/>
              </a:cxn>
              <a:cxn ang="0">
                <a:pos x="1095" y="52"/>
              </a:cxn>
              <a:cxn ang="0">
                <a:pos x="1158" y="21"/>
              </a:cxn>
              <a:cxn ang="0">
                <a:pos x="1221" y="0"/>
              </a:cxn>
              <a:cxn ang="0">
                <a:pos x="1337" y="42"/>
              </a:cxn>
              <a:cxn ang="0">
                <a:pos x="1400" y="84"/>
              </a:cxn>
              <a:cxn ang="0">
                <a:pos x="1432" y="105"/>
              </a:cxn>
              <a:cxn ang="0">
                <a:pos x="1505" y="158"/>
              </a:cxn>
              <a:cxn ang="0">
                <a:pos x="1526" y="189"/>
              </a:cxn>
              <a:cxn ang="0">
                <a:pos x="1558" y="210"/>
              </a:cxn>
              <a:cxn ang="0">
                <a:pos x="1653" y="294"/>
              </a:cxn>
              <a:cxn ang="0">
                <a:pos x="1737" y="368"/>
              </a:cxn>
              <a:cxn ang="0">
                <a:pos x="1800" y="389"/>
              </a:cxn>
              <a:cxn ang="0">
                <a:pos x="1832" y="410"/>
              </a:cxn>
              <a:cxn ang="0">
                <a:pos x="1916" y="589"/>
              </a:cxn>
              <a:cxn ang="0">
                <a:pos x="1842" y="1084"/>
              </a:cxn>
              <a:cxn ang="0">
                <a:pos x="1769" y="1168"/>
              </a:cxn>
              <a:cxn ang="0">
                <a:pos x="1653" y="1284"/>
              </a:cxn>
              <a:cxn ang="0">
                <a:pos x="1590" y="1347"/>
              </a:cxn>
              <a:cxn ang="0">
                <a:pos x="1558" y="1368"/>
              </a:cxn>
              <a:cxn ang="0">
                <a:pos x="1474" y="1431"/>
              </a:cxn>
              <a:cxn ang="0">
                <a:pos x="1411" y="1453"/>
              </a:cxn>
              <a:cxn ang="0">
                <a:pos x="1253" y="1579"/>
              </a:cxn>
              <a:cxn ang="0">
                <a:pos x="1190" y="1621"/>
              </a:cxn>
              <a:cxn ang="0">
                <a:pos x="1000" y="1684"/>
              </a:cxn>
              <a:cxn ang="0">
                <a:pos x="432" y="1653"/>
              </a:cxn>
              <a:cxn ang="0">
                <a:pos x="337" y="1621"/>
              </a:cxn>
              <a:cxn ang="0">
                <a:pos x="242" y="1558"/>
              </a:cxn>
              <a:cxn ang="0">
                <a:pos x="168" y="1463"/>
              </a:cxn>
              <a:cxn ang="0">
                <a:pos x="126" y="1400"/>
              </a:cxn>
              <a:cxn ang="0">
                <a:pos x="105" y="1368"/>
              </a:cxn>
              <a:cxn ang="0">
                <a:pos x="21" y="1242"/>
              </a:cxn>
              <a:cxn ang="0">
                <a:pos x="32" y="1031"/>
              </a:cxn>
              <a:cxn ang="0">
                <a:pos x="42" y="821"/>
              </a:cxn>
              <a:cxn ang="0">
                <a:pos x="84" y="631"/>
              </a:cxn>
              <a:cxn ang="0">
                <a:pos x="200" y="337"/>
              </a:cxn>
              <a:cxn ang="0">
                <a:pos x="242" y="263"/>
              </a:cxn>
              <a:cxn ang="0">
                <a:pos x="305" y="252"/>
              </a:cxn>
              <a:cxn ang="0">
                <a:pos x="326" y="189"/>
              </a:cxn>
              <a:cxn ang="0">
                <a:pos x="400" y="147"/>
              </a:cxn>
              <a:cxn ang="0">
                <a:pos x="432" y="168"/>
              </a:cxn>
              <a:cxn ang="0">
                <a:pos x="453" y="200"/>
              </a:cxn>
              <a:cxn ang="0">
                <a:pos x="537" y="210"/>
              </a:cxn>
              <a:cxn ang="0">
                <a:pos x="558" y="242"/>
              </a:cxn>
              <a:cxn ang="0">
                <a:pos x="579" y="263"/>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chemeClr val="bg1"/>
          </a:solidFill>
          <a:ln w="9525">
            <a:noFill/>
            <a:round/>
            <a:headEnd/>
            <a:tailEnd/>
          </a:ln>
          <a:effectLst/>
        </p:spPr>
        <p:txBody>
          <a:bodyPr wrap="none" anchor="ctr"/>
          <a:lstStyle/>
          <a:p>
            <a:endParaRPr lang="zh-CN" altLang="en-US"/>
          </a:p>
        </p:txBody>
      </p:sp>
      <p:sp>
        <p:nvSpPr>
          <p:cNvPr id="365581" name="Line 13"/>
          <p:cNvSpPr>
            <a:spLocks noChangeShapeType="1"/>
          </p:cNvSpPr>
          <p:nvPr/>
        </p:nvSpPr>
        <p:spPr bwMode="auto">
          <a:xfrm flipV="1">
            <a:off x="3405188" y="1477963"/>
            <a:ext cx="1628775" cy="638175"/>
          </a:xfrm>
          <a:prstGeom prst="line">
            <a:avLst/>
          </a:prstGeom>
          <a:noFill/>
          <a:ln w="38100">
            <a:solidFill>
              <a:schemeClr val="tx1"/>
            </a:solidFill>
            <a:round/>
            <a:headEnd/>
            <a:tailEnd/>
          </a:ln>
          <a:effectLst/>
        </p:spPr>
        <p:txBody>
          <a:bodyPr wrap="none" anchor="ctr"/>
          <a:lstStyle/>
          <a:p>
            <a:endParaRPr lang="zh-CN" altLang="en-US"/>
          </a:p>
        </p:txBody>
      </p:sp>
      <p:sp>
        <p:nvSpPr>
          <p:cNvPr id="365582" name="Line 14"/>
          <p:cNvSpPr>
            <a:spLocks noChangeShapeType="1"/>
          </p:cNvSpPr>
          <p:nvPr/>
        </p:nvSpPr>
        <p:spPr bwMode="auto">
          <a:xfrm>
            <a:off x="5235575" y="1563688"/>
            <a:ext cx="962025" cy="1603375"/>
          </a:xfrm>
          <a:prstGeom prst="line">
            <a:avLst/>
          </a:prstGeom>
          <a:noFill/>
          <a:ln w="38100">
            <a:solidFill>
              <a:schemeClr val="tx1"/>
            </a:solidFill>
            <a:round/>
            <a:headEnd/>
            <a:tailEnd/>
          </a:ln>
          <a:effectLst/>
        </p:spPr>
        <p:txBody>
          <a:bodyPr wrap="none" anchor="ctr"/>
          <a:lstStyle/>
          <a:p>
            <a:endParaRPr lang="zh-CN" altLang="en-US"/>
          </a:p>
        </p:txBody>
      </p:sp>
      <p:sp>
        <p:nvSpPr>
          <p:cNvPr id="365583" name="Line 15"/>
          <p:cNvSpPr>
            <a:spLocks noChangeShapeType="1"/>
          </p:cNvSpPr>
          <p:nvPr/>
        </p:nvSpPr>
        <p:spPr bwMode="auto">
          <a:xfrm flipH="1">
            <a:off x="2444750" y="2219325"/>
            <a:ext cx="847725" cy="1444625"/>
          </a:xfrm>
          <a:prstGeom prst="line">
            <a:avLst/>
          </a:prstGeom>
          <a:noFill/>
          <a:ln w="38100">
            <a:solidFill>
              <a:schemeClr val="tx1"/>
            </a:solidFill>
            <a:round/>
            <a:headEnd/>
            <a:tailEnd/>
          </a:ln>
          <a:effectLst/>
        </p:spPr>
        <p:txBody>
          <a:bodyPr wrap="none" anchor="ctr"/>
          <a:lstStyle/>
          <a:p>
            <a:endParaRPr lang="zh-CN" altLang="en-US"/>
          </a:p>
        </p:txBody>
      </p:sp>
      <p:sp>
        <p:nvSpPr>
          <p:cNvPr id="365584" name="Line 16"/>
          <p:cNvSpPr>
            <a:spLocks noChangeShapeType="1"/>
          </p:cNvSpPr>
          <p:nvPr/>
        </p:nvSpPr>
        <p:spPr bwMode="auto">
          <a:xfrm>
            <a:off x="2497138" y="3863975"/>
            <a:ext cx="1930400" cy="1014413"/>
          </a:xfrm>
          <a:prstGeom prst="line">
            <a:avLst/>
          </a:prstGeom>
          <a:noFill/>
          <a:ln w="38100">
            <a:solidFill>
              <a:schemeClr val="tx1"/>
            </a:solidFill>
            <a:round/>
            <a:headEnd/>
            <a:tailEnd/>
          </a:ln>
          <a:effectLst/>
        </p:spPr>
        <p:txBody>
          <a:bodyPr wrap="none" anchor="ctr"/>
          <a:lstStyle/>
          <a:p>
            <a:endParaRPr lang="zh-CN" altLang="en-US"/>
          </a:p>
        </p:txBody>
      </p:sp>
      <p:sp>
        <p:nvSpPr>
          <p:cNvPr id="365585" name="Line 17"/>
          <p:cNvSpPr>
            <a:spLocks noChangeShapeType="1"/>
          </p:cNvSpPr>
          <p:nvPr/>
        </p:nvSpPr>
        <p:spPr bwMode="auto">
          <a:xfrm flipV="1">
            <a:off x="4510088" y="3484563"/>
            <a:ext cx="1687512" cy="1498600"/>
          </a:xfrm>
          <a:prstGeom prst="line">
            <a:avLst/>
          </a:prstGeom>
          <a:noFill/>
          <a:ln w="38100">
            <a:solidFill>
              <a:schemeClr val="tx1"/>
            </a:solidFill>
            <a:round/>
            <a:headEnd/>
            <a:tailEnd/>
          </a:ln>
          <a:effectLst/>
        </p:spPr>
        <p:txBody>
          <a:bodyPr wrap="none" anchor="ctr"/>
          <a:lstStyle/>
          <a:p>
            <a:endParaRPr lang="zh-CN" altLang="en-US"/>
          </a:p>
        </p:txBody>
      </p:sp>
      <p:sp>
        <p:nvSpPr>
          <p:cNvPr id="365586" name="Line 18"/>
          <p:cNvSpPr>
            <a:spLocks noChangeShapeType="1"/>
          </p:cNvSpPr>
          <p:nvPr/>
        </p:nvSpPr>
        <p:spPr bwMode="auto">
          <a:xfrm>
            <a:off x="3470275" y="2227263"/>
            <a:ext cx="2708275" cy="1087437"/>
          </a:xfrm>
          <a:prstGeom prst="line">
            <a:avLst/>
          </a:prstGeom>
          <a:noFill/>
          <a:ln w="38100">
            <a:solidFill>
              <a:schemeClr val="tx1"/>
            </a:solidFill>
            <a:round/>
            <a:headEnd/>
            <a:tailEnd/>
          </a:ln>
          <a:effectLst/>
        </p:spPr>
        <p:txBody>
          <a:bodyPr wrap="none" anchor="ctr"/>
          <a:lstStyle/>
          <a:p>
            <a:endParaRPr lang="zh-CN" altLang="en-US"/>
          </a:p>
        </p:txBody>
      </p:sp>
      <p:sp>
        <p:nvSpPr>
          <p:cNvPr id="365587" name="Line 19"/>
          <p:cNvSpPr>
            <a:spLocks noChangeShapeType="1"/>
          </p:cNvSpPr>
          <p:nvPr/>
        </p:nvSpPr>
        <p:spPr bwMode="auto">
          <a:xfrm>
            <a:off x="3343275" y="2043113"/>
            <a:ext cx="1271588" cy="2835275"/>
          </a:xfrm>
          <a:prstGeom prst="line">
            <a:avLst/>
          </a:prstGeom>
          <a:noFill/>
          <a:ln w="38100">
            <a:solidFill>
              <a:schemeClr val="tx1"/>
            </a:solidFill>
            <a:round/>
            <a:headEnd/>
            <a:tailEnd/>
          </a:ln>
          <a:effectLst/>
        </p:spPr>
        <p:txBody>
          <a:bodyPr wrap="none" anchor="ctr"/>
          <a:lstStyle/>
          <a:p>
            <a:endParaRPr lang="zh-CN" altLang="en-US"/>
          </a:p>
        </p:txBody>
      </p:sp>
      <p:sp>
        <p:nvSpPr>
          <p:cNvPr id="365588" name="Line 20"/>
          <p:cNvSpPr>
            <a:spLocks noChangeShapeType="1"/>
          </p:cNvSpPr>
          <p:nvPr/>
        </p:nvSpPr>
        <p:spPr bwMode="auto">
          <a:xfrm flipV="1">
            <a:off x="3754438" y="4959350"/>
            <a:ext cx="812800" cy="630238"/>
          </a:xfrm>
          <a:prstGeom prst="line">
            <a:avLst/>
          </a:prstGeom>
          <a:noFill/>
          <a:ln w="19050">
            <a:solidFill>
              <a:schemeClr val="tx1"/>
            </a:solidFill>
            <a:round/>
            <a:headEnd/>
            <a:tailEnd/>
          </a:ln>
          <a:effectLst/>
        </p:spPr>
        <p:txBody>
          <a:bodyPr wrap="none" anchor="ctr"/>
          <a:lstStyle/>
          <a:p>
            <a:endParaRPr lang="zh-CN" altLang="en-US"/>
          </a:p>
        </p:txBody>
      </p:sp>
      <p:sp>
        <p:nvSpPr>
          <p:cNvPr id="365589" name="Line 21"/>
          <p:cNvSpPr>
            <a:spLocks noChangeShapeType="1"/>
          </p:cNvSpPr>
          <p:nvPr/>
        </p:nvSpPr>
        <p:spPr bwMode="auto">
          <a:xfrm rot="-5400000">
            <a:off x="5433219" y="813594"/>
            <a:ext cx="473075" cy="1027113"/>
          </a:xfrm>
          <a:prstGeom prst="line">
            <a:avLst/>
          </a:prstGeom>
          <a:noFill/>
          <a:ln w="19050">
            <a:solidFill>
              <a:schemeClr val="tx1"/>
            </a:solidFill>
            <a:round/>
            <a:headEnd/>
            <a:tailEnd/>
          </a:ln>
          <a:effectLst/>
        </p:spPr>
        <p:txBody>
          <a:bodyPr wrap="none" anchor="ctr"/>
          <a:lstStyle/>
          <a:p>
            <a:endParaRPr lang="zh-CN" altLang="en-US"/>
          </a:p>
        </p:txBody>
      </p:sp>
      <p:sp>
        <p:nvSpPr>
          <p:cNvPr id="365590" name="Line 22"/>
          <p:cNvSpPr>
            <a:spLocks noChangeShapeType="1"/>
          </p:cNvSpPr>
          <p:nvPr/>
        </p:nvSpPr>
        <p:spPr bwMode="auto">
          <a:xfrm>
            <a:off x="6316663" y="3484563"/>
            <a:ext cx="812800" cy="1157287"/>
          </a:xfrm>
          <a:prstGeom prst="line">
            <a:avLst/>
          </a:prstGeom>
          <a:noFill/>
          <a:ln w="19050">
            <a:solidFill>
              <a:schemeClr val="tx1"/>
            </a:solidFill>
            <a:round/>
            <a:headEnd/>
            <a:tailEnd/>
          </a:ln>
          <a:effectLst/>
        </p:spPr>
        <p:txBody>
          <a:bodyPr wrap="none" anchor="ctr"/>
          <a:lstStyle/>
          <a:p>
            <a:endParaRPr lang="zh-CN" altLang="en-US"/>
          </a:p>
        </p:txBody>
      </p:sp>
      <p:sp>
        <p:nvSpPr>
          <p:cNvPr id="365591" name="Line 23"/>
          <p:cNvSpPr>
            <a:spLocks noChangeShapeType="1"/>
          </p:cNvSpPr>
          <p:nvPr/>
        </p:nvSpPr>
        <p:spPr bwMode="auto">
          <a:xfrm>
            <a:off x="1323975" y="3787775"/>
            <a:ext cx="1133475" cy="19050"/>
          </a:xfrm>
          <a:prstGeom prst="line">
            <a:avLst/>
          </a:prstGeom>
          <a:noFill/>
          <a:ln w="19050">
            <a:solidFill>
              <a:schemeClr val="tx1"/>
            </a:solidFill>
            <a:round/>
            <a:headEnd/>
            <a:tailEnd/>
          </a:ln>
          <a:effectLst/>
        </p:spPr>
        <p:txBody>
          <a:bodyPr wrap="none" anchor="ctr"/>
          <a:lstStyle/>
          <a:p>
            <a:endParaRPr lang="zh-CN" altLang="en-US"/>
          </a:p>
        </p:txBody>
      </p:sp>
      <p:sp>
        <p:nvSpPr>
          <p:cNvPr id="365592" name="Line 24"/>
          <p:cNvSpPr>
            <a:spLocks noChangeShapeType="1"/>
          </p:cNvSpPr>
          <p:nvPr/>
        </p:nvSpPr>
        <p:spPr bwMode="auto">
          <a:xfrm rot="5400000" flipH="1">
            <a:off x="2851944" y="1608931"/>
            <a:ext cx="884238" cy="3175"/>
          </a:xfrm>
          <a:prstGeom prst="line">
            <a:avLst/>
          </a:prstGeom>
          <a:noFill/>
          <a:ln w="19050">
            <a:solidFill>
              <a:schemeClr val="tx1"/>
            </a:solidFill>
            <a:round/>
            <a:headEnd/>
            <a:tailEnd/>
          </a:ln>
          <a:effectLst/>
        </p:spPr>
        <p:txBody>
          <a:bodyPr wrap="none" anchor="ctr"/>
          <a:lstStyle/>
          <a:p>
            <a:endParaRPr lang="zh-CN" altLang="en-US"/>
          </a:p>
        </p:txBody>
      </p:sp>
      <p:sp>
        <p:nvSpPr>
          <p:cNvPr id="365593" name="Text Box 25"/>
          <p:cNvSpPr txBox="1">
            <a:spLocks noChangeArrowheads="1"/>
          </p:cNvSpPr>
          <p:nvPr/>
        </p:nvSpPr>
        <p:spPr bwMode="auto">
          <a:xfrm>
            <a:off x="250825" y="3411538"/>
            <a:ext cx="625475" cy="579437"/>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H</a:t>
            </a:r>
            <a:r>
              <a:rPr kumimoji="1" lang="en-US" altLang="zh-CN" sz="3200" baseline="-25000">
                <a:solidFill>
                  <a:schemeClr val="tx2"/>
                </a:solidFill>
                <a:ea typeface="黑体" pitchFamily="2" charset="-122"/>
              </a:rPr>
              <a:t>1</a:t>
            </a:r>
            <a:endParaRPr kumimoji="1" lang="en-US" altLang="zh-CN" sz="3200">
              <a:solidFill>
                <a:schemeClr val="tx2"/>
              </a:solidFill>
              <a:ea typeface="黑体" pitchFamily="2" charset="-122"/>
            </a:endParaRPr>
          </a:p>
        </p:txBody>
      </p:sp>
      <p:sp>
        <p:nvSpPr>
          <p:cNvPr id="365594" name="Text Box 26"/>
          <p:cNvSpPr txBox="1">
            <a:spLocks noChangeArrowheads="1"/>
          </p:cNvSpPr>
          <p:nvPr/>
        </p:nvSpPr>
        <p:spPr bwMode="auto">
          <a:xfrm>
            <a:off x="7605713" y="4300538"/>
            <a:ext cx="625475" cy="579437"/>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H</a:t>
            </a:r>
            <a:r>
              <a:rPr kumimoji="1" lang="en-US" altLang="zh-CN" sz="3200" baseline="-25000">
                <a:solidFill>
                  <a:schemeClr val="tx2"/>
                </a:solidFill>
                <a:ea typeface="黑体" pitchFamily="2" charset="-122"/>
              </a:rPr>
              <a:t>5</a:t>
            </a:r>
            <a:endParaRPr kumimoji="1" lang="en-US" altLang="zh-CN" sz="3200">
              <a:solidFill>
                <a:schemeClr val="tx2"/>
              </a:solidFill>
              <a:ea typeface="黑体" pitchFamily="2" charset="-122"/>
            </a:endParaRPr>
          </a:p>
        </p:txBody>
      </p:sp>
      <p:sp>
        <p:nvSpPr>
          <p:cNvPr id="365595" name="Text Box 27"/>
          <p:cNvSpPr txBox="1">
            <a:spLocks noChangeArrowheads="1"/>
          </p:cNvSpPr>
          <p:nvPr/>
        </p:nvSpPr>
        <p:spPr bwMode="auto">
          <a:xfrm>
            <a:off x="2454275" y="617538"/>
            <a:ext cx="625475" cy="579437"/>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H</a:t>
            </a:r>
            <a:r>
              <a:rPr kumimoji="1" lang="en-US" altLang="zh-CN" sz="3200" baseline="-25000">
                <a:solidFill>
                  <a:schemeClr val="tx2"/>
                </a:solidFill>
                <a:ea typeface="黑体" pitchFamily="2" charset="-122"/>
              </a:rPr>
              <a:t>2</a:t>
            </a:r>
            <a:endParaRPr kumimoji="1" lang="en-US" altLang="zh-CN" sz="3200">
              <a:solidFill>
                <a:schemeClr val="tx2"/>
              </a:solidFill>
              <a:ea typeface="黑体" pitchFamily="2" charset="-122"/>
            </a:endParaRPr>
          </a:p>
        </p:txBody>
      </p:sp>
      <p:sp>
        <p:nvSpPr>
          <p:cNvPr id="365596" name="Text Box 28"/>
          <p:cNvSpPr txBox="1">
            <a:spLocks noChangeArrowheads="1"/>
          </p:cNvSpPr>
          <p:nvPr/>
        </p:nvSpPr>
        <p:spPr bwMode="auto">
          <a:xfrm>
            <a:off x="6496050" y="401638"/>
            <a:ext cx="625475" cy="579437"/>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H</a:t>
            </a:r>
            <a:r>
              <a:rPr kumimoji="1" lang="en-US" altLang="zh-CN" sz="3200" baseline="-25000">
                <a:solidFill>
                  <a:schemeClr val="tx2"/>
                </a:solidFill>
                <a:ea typeface="黑体" pitchFamily="2" charset="-122"/>
              </a:rPr>
              <a:t>4</a:t>
            </a:r>
            <a:endParaRPr kumimoji="1" lang="en-US" altLang="zh-CN" sz="3200">
              <a:solidFill>
                <a:schemeClr val="tx2"/>
              </a:solidFill>
              <a:ea typeface="黑体" pitchFamily="2" charset="-122"/>
            </a:endParaRPr>
          </a:p>
        </p:txBody>
      </p:sp>
      <p:sp>
        <p:nvSpPr>
          <p:cNvPr id="365597" name="Text Box 29"/>
          <p:cNvSpPr txBox="1">
            <a:spLocks noChangeArrowheads="1"/>
          </p:cNvSpPr>
          <p:nvPr/>
        </p:nvSpPr>
        <p:spPr bwMode="auto">
          <a:xfrm>
            <a:off x="2825750" y="5297488"/>
            <a:ext cx="625475" cy="579437"/>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H</a:t>
            </a:r>
            <a:r>
              <a:rPr kumimoji="1" lang="en-US" altLang="zh-CN" sz="3200" baseline="-25000">
                <a:solidFill>
                  <a:schemeClr val="tx2"/>
                </a:solidFill>
                <a:ea typeface="黑体" pitchFamily="2" charset="-122"/>
              </a:rPr>
              <a:t>3</a:t>
            </a:r>
            <a:endParaRPr kumimoji="1" lang="en-US" altLang="zh-CN" sz="3200">
              <a:solidFill>
                <a:schemeClr val="tx2"/>
              </a:solidFill>
              <a:ea typeface="黑体" pitchFamily="2" charset="-122"/>
            </a:endParaRPr>
          </a:p>
        </p:txBody>
      </p:sp>
      <p:sp>
        <p:nvSpPr>
          <p:cNvPr id="365598" name="Line 30"/>
          <p:cNvSpPr>
            <a:spLocks noChangeShapeType="1"/>
          </p:cNvSpPr>
          <p:nvPr/>
        </p:nvSpPr>
        <p:spPr bwMode="auto">
          <a:xfrm flipV="1">
            <a:off x="6316663" y="2508250"/>
            <a:ext cx="1150937" cy="765175"/>
          </a:xfrm>
          <a:prstGeom prst="line">
            <a:avLst/>
          </a:prstGeom>
          <a:noFill/>
          <a:ln w="19050">
            <a:solidFill>
              <a:schemeClr val="tx1"/>
            </a:solidFill>
            <a:round/>
            <a:headEnd/>
            <a:tailEnd/>
          </a:ln>
          <a:effectLst/>
        </p:spPr>
        <p:txBody>
          <a:bodyPr wrap="none" anchor="ctr"/>
          <a:lstStyle/>
          <a:p>
            <a:endParaRPr lang="zh-CN" altLang="en-US"/>
          </a:p>
        </p:txBody>
      </p:sp>
      <p:sp>
        <p:nvSpPr>
          <p:cNvPr id="365599" name="Text Box 31"/>
          <p:cNvSpPr txBox="1">
            <a:spLocks noChangeArrowheads="1"/>
          </p:cNvSpPr>
          <p:nvPr/>
        </p:nvSpPr>
        <p:spPr bwMode="auto">
          <a:xfrm>
            <a:off x="7331075" y="1409700"/>
            <a:ext cx="625475" cy="579438"/>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H</a:t>
            </a:r>
            <a:r>
              <a:rPr kumimoji="1" lang="en-US" altLang="zh-CN" sz="3200" baseline="-25000">
                <a:solidFill>
                  <a:schemeClr val="tx2"/>
                </a:solidFill>
                <a:ea typeface="黑体" pitchFamily="2" charset="-122"/>
              </a:rPr>
              <a:t>6</a:t>
            </a:r>
            <a:endParaRPr kumimoji="1" lang="en-US" altLang="zh-CN" sz="3200">
              <a:solidFill>
                <a:schemeClr val="tx2"/>
              </a:solidFill>
              <a:ea typeface="黑体" pitchFamily="2" charset="-122"/>
            </a:endParaRPr>
          </a:p>
        </p:txBody>
      </p:sp>
      <p:pic>
        <p:nvPicPr>
          <p:cNvPr id="365600" name="Picture 32"/>
          <p:cNvPicPr>
            <a:picLocks noChangeArrowheads="1"/>
          </p:cNvPicPr>
          <p:nvPr/>
        </p:nvPicPr>
        <p:blipFill>
          <a:blip r:embed="rId3" cstate="print"/>
          <a:srcRect/>
          <a:stretch>
            <a:fillRect/>
          </a:stretch>
        </p:blipFill>
        <p:spPr bwMode="auto">
          <a:xfrm>
            <a:off x="5861050" y="414338"/>
            <a:ext cx="742950" cy="684212"/>
          </a:xfrm>
          <a:prstGeom prst="rect">
            <a:avLst/>
          </a:prstGeom>
          <a:noFill/>
          <a:ln w="9525">
            <a:noFill/>
            <a:miter lim="800000"/>
            <a:headEnd/>
            <a:tailEnd/>
          </a:ln>
          <a:effectLst/>
        </p:spPr>
      </p:pic>
      <p:pic>
        <p:nvPicPr>
          <p:cNvPr id="365601" name="Picture 33"/>
          <p:cNvPicPr>
            <a:picLocks noChangeArrowheads="1"/>
          </p:cNvPicPr>
          <p:nvPr/>
        </p:nvPicPr>
        <p:blipFill>
          <a:blip r:embed="rId3" cstate="print"/>
          <a:srcRect/>
          <a:stretch>
            <a:fillRect/>
          </a:stretch>
        </p:blipFill>
        <p:spPr bwMode="auto">
          <a:xfrm>
            <a:off x="7194550" y="1941513"/>
            <a:ext cx="747713" cy="684212"/>
          </a:xfrm>
          <a:prstGeom prst="rect">
            <a:avLst/>
          </a:prstGeom>
          <a:noFill/>
          <a:ln w="9525">
            <a:noFill/>
            <a:miter lim="800000"/>
            <a:headEnd/>
            <a:tailEnd/>
          </a:ln>
          <a:effectLst/>
        </p:spPr>
      </p:pic>
      <p:pic>
        <p:nvPicPr>
          <p:cNvPr id="365602" name="Picture 34"/>
          <p:cNvPicPr>
            <a:picLocks noChangeArrowheads="1"/>
          </p:cNvPicPr>
          <p:nvPr/>
        </p:nvPicPr>
        <p:blipFill>
          <a:blip r:embed="rId3" cstate="print"/>
          <a:srcRect/>
          <a:stretch>
            <a:fillRect/>
          </a:stretch>
        </p:blipFill>
        <p:spPr bwMode="auto">
          <a:xfrm>
            <a:off x="796925" y="3484563"/>
            <a:ext cx="746125" cy="681037"/>
          </a:xfrm>
          <a:prstGeom prst="rect">
            <a:avLst/>
          </a:prstGeom>
          <a:noFill/>
          <a:ln w="9525">
            <a:noFill/>
            <a:miter lim="800000"/>
            <a:headEnd/>
            <a:tailEnd/>
          </a:ln>
          <a:effectLst/>
        </p:spPr>
      </p:pic>
      <p:pic>
        <p:nvPicPr>
          <p:cNvPr id="365603" name="Picture 35"/>
          <p:cNvPicPr>
            <a:picLocks noChangeArrowheads="1"/>
          </p:cNvPicPr>
          <p:nvPr/>
        </p:nvPicPr>
        <p:blipFill>
          <a:blip r:embed="rId3" cstate="print"/>
          <a:srcRect/>
          <a:stretch>
            <a:fillRect/>
          </a:stretch>
        </p:blipFill>
        <p:spPr bwMode="auto">
          <a:xfrm>
            <a:off x="3292475" y="5481638"/>
            <a:ext cx="744538" cy="684212"/>
          </a:xfrm>
          <a:prstGeom prst="rect">
            <a:avLst/>
          </a:prstGeom>
          <a:noFill/>
          <a:ln w="9525">
            <a:noFill/>
            <a:miter lim="800000"/>
            <a:headEnd/>
            <a:tailEnd/>
          </a:ln>
          <a:effectLst/>
        </p:spPr>
      </p:pic>
      <p:pic>
        <p:nvPicPr>
          <p:cNvPr id="365604" name="Picture 36"/>
          <p:cNvPicPr>
            <a:picLocks noChangeArrowheads="1"/>
          </p:cNvPicPr>
          <p:nvPr/>
        </p:nvPicPr>
        <p:blipFill>
          <a:blip r:embed="rId3" cstate="print"/>
          <a:srcRect/>
          <a:stretch>
            <a:fillRect/>
          </a:stretch>
        </p:blipFill>
        <p:spPr bwMode="auto">
          <a:xfrm>
            <a:off x="6894513" y="4433888"/>
            <a:ext cx="747712" cy="679450"/>
          </a:xfrm>
          <a:prstGeom prst="rect">
            <a:avLst/>
          </a:prstGeom>
          <a:noFill/>
          <a:ln w="9525">
            <a:noFill/>
            <a:miter lim="800000"/>
            <a:headEnd/>
            <a:tailEnd/>
          </a:ln>
          <a:effectLst/>
        </p:spPr>
      </p:pic>
      <p:pic>
        <p:nvPicPr>
          <p:cNvPr id="365605" name="Picture 37"/>
          <p:cNvPicPr>
            <a:picLocks noChangeArrowheads="1"/>
          </p:cNvPicPr>
          <p:nvPr/>
        </p:nvPicPr>
        <p:blipFill>
          <a:blip r:embed="rId3" cstate="print"/>
          <a:srcRect/>
          <a:stretch>
            <a:fillRect/>
          </a:stretch>
        </p:blipFill>
        <p:spPr bwMode="auto">
          <a:xfrm>
            <a:off x="2941638" y="642938"/>
            <a:ext cx="747712" cy="679450"/>
          </a:xfrm>
          <a:prstGeom prst="rect">
            <a:avLst/>
          </a:prstGeom>
          <a:noFill/>
          <a:ln w="9525">
            <a:noFill/>
            <a:miter lim="800000"/>
            <a:headEnd/>
            <a:tailEnd/>
          </a:ln>
          <a:effectLst/>
        </p:spPr>
      </p:pic>
      <p:sp>
        <p:nvSpPr>
          <p:cNvPr id="365606" name="Text Box 38"/>
          <p:cNvSpPr txBox="1">
            <a:spLocks noChangeArrowheads="1"/>
          </p:cNvSpPr>
          <p:nvPr/>
        </p:nvSpPr>
        <p:spPr bwMode="auto">
          <a:xfrm>
            <a:off x="1019175" y="4738688"/>
            <a:ext cx="1403350" cy="1066800"/>
          </a:xfrm>
          <a:prstGeom prst="rect">
            <a:avLst/>
          </a:prstGeom>
          <a:noFill/>
          <a:ln w="9525">
            <a:noFill/>
            <a:miter lim="800000"/>
            <a:headEnd/>
            <a:tailEnd/>
          </a:ln>
          <a:effectLst/>
        </p:spPr>
        <p:txBody>
          <a:bodyPr wrap="none">
            <a:spAutoFit/>
          </a:bodyPr>
          <a:lstStyle/>
          <a:p>
            <a:pPr algn="ctr"/>
            <a:r>
              <a:rPr kumimoji="1" lang="zh-CN" altLang="en-US" sz="3200">
                <a:solidFill>
                  <a:schemeClr val="tx2"/>
                </a:solidFill>
                <a:ea typeface="黑体" pitchFamily="2" charset="-122"/>
              </a:rPr>
              <a:t>发送的</a:t>
            </a:r>
          </a:p>
          <a:p>
            <a:pPr algn="ctr"/>
            <a:r>
              <a:rPr kumimoji="1" lang="zh-CN" altLang="en-US" sz="3200">
                <a:solidFill>
                  <a:schemeClr val="tx2"/>
                </a:solidFill>
                <a:ea typeface="黑体" pitchFamily="2" charset="-122"/>
              </a:rPr>
              <a:t>分组</a:t>
            </a:r>
          </a:p>
        </p:txBody>
      </p:sp>
      <p:pic>
        <p:nvPicPr>
          <p:cNvPr id="365607" name="Picture 39"/>
          <p:cNvPicPr>
            <a:picLocks noChangeArrowheads="1"/>
          </p:cNvPicPr>
          <p:nvPr/>
        </p:nvPicPr>
        <p:blipFill>
          <a:blip r:embed="rId4" cstate="print"/>
          <a:srcRect/>
          <a:stretch>
            <a:fillRect/>
          </a:stretch>
        </p:blipFill>
        <p:spPr bwMode="auto">
          <a:xfrm>
            <a:off x="2973388" y="1917700"/>
            <a:ext cx="788987" cy="508000"/>
          </a:xfrm>
          <a:prstGeom prst="rect">
            <a:avLst/>
          </a:prstGeom>
          <a:noFill/>
          <a:ln w="12699">
            <a:noFill/>
            <a:miter lim="800000"/>
            <a:headEnd/>
            <a:tailEnd/>
          </a:ln>
          <a:effectLst/>
        </p:spPr>
      </p:pic>
      <p:pic>
        <p:nvPicPr>
          <p:cNvPr id="365608" name="Picture 40"/>
          <p:cNvPicPr>
            <a:picLocks noChangeArrowheads="1"/>
          </p:cNvPicPr>
          <p:nvPr/>
        </p:nvPicPr>
        <p:blipFill>
          <a:blip r:embed="rId4" cstate="print"/>
          <a:srcRect/>
          <a:stretch>
            <a:fillRect/>
          </a:stretch>
        </p:blipFill>
        <p:spPr bwMode="auto">
          <a:xfrm>
            <a:off x="4770438" y="1327150"/>
            <a:ext cx="790575" cy="508000"/>
          </a:xfrm>
          <a:prstGeom prst="rect">
            <a:avLst/>
          </a:prstGeom>
          <a:noFill/>
          <a:ln w="12699">
            <a:noFill/>
            <a:miter lim="800000"/>
            <a:headEnd/>
            <a:tailEnd/>
          </a:ln>
          <a:effectLst/>
        </p:spPr>
      </p:pic>
      <p:pic>
        <p:nvPicPr>
          <p:cNvPr id="365609" name="Picture 41"/>
          <p:cNvPicPr>
            <a:picLocks noChangeArrowheads="1"/>
          </p:cNvPicPr>
          <p:nvPr/>
        </p:nvPicPr>
        <p:blipFill>
          <a:blip r:embed="rId4" cstate="print"/>
          <a:srcRect/>
          <a:stretch>
            <a:fillRect/>
          </a:stretch>
        </p:blipFill>
        <p:spPr bwMode="auto">
          <a:xfrm>
            <a:off x="5795963" y="3097213"/>
            <a:ext cx="790575" cy="506412"/>
          </a:xfrm>
          <a:prstGeom prst="rect">
            <a:avLst/>
          </a:prstGeom>
          <a:noFill/>
          <a:ln w="12699">
            <a:noFill/>
            <a:miter lim="800000"/>
            <a:headEnd/>
            <a:tailEnd/>
          </a:ln>
          <a:effectLst/>
        </p:spPr>
      </p:pic>
      <p:pic>
        <p:nvPicPr>
          <p:cNvPr id="365610" name="Picture 42"/>
          <p:cNvPicPr>
            <a:picLocks noChangeArrowheads="1"/>
          </p:cNvPicPr>
          <p:nvPr/>
        </p:nvPicPr>
        <p:blipFill>
          <a:blip r:embed="rId4" cstate="print"/>
          <a:srcRect/>
          <a:stretch>
            <a:fillRect/>
          </a:stretch>
        </p:blipFill>
        <p:spPr bwMode="auto">
          <a:xfrm>
            <a:off x="4127500" y="4514850"/>
            <a:ext cx="790575" cy="506413"/>
          </a:xfrm>
          <a:prstGeom prst="rect">
            <a:avLst/>
          </a:prstGeom>
          <a:noFill/>
          <a:ln w="12699">
            <a:noFill/>
            <a:miter lim="800000"/>
            <a:headEnd/>
            <a:tailEnd/>
          </a:ln>
          <a:effectLst/>
        </p:spPr>
      </p:pic>
      <p:pic>
        <p:nvPicPr>
          <p:cNvPr id="365611" name="Picture 43"/>
          <p:cNvPicPr>
            <a:picLocks noChangeArrowheads="1"/>
          </p:cNvPicPr>
          <p:nvPr/>
        </p:nvPicPr>
        <p:blipFill>
          <a:blip r:embed="rId4" cstate="print"/>
          <a:srcRect/>
          <a:stretch>
            <a:fillRect/>
          </a:stretch>
        </p:blipFill>
        <p:spPr bwMode="auto">
          <a:xfrm>
            <a:off x="2198688" y="3449638"/>
            <a:ext cx="790575" cy="508000"/>
          </a:xfrm>
          <a:prstGeom prst="rect">
            <a:avLst/>
          </a:prstGeom>
          <a:noFill/>
          <a:ln w="12699">
            <a:noFill/>
            <a:miter lim="800000"/>
            <a:headEnd/>
            <a:tailEnd/>
          </a:ln>
          <a:effectLst/>
        </p:spPr>
      </p:pic>
      <p:sp>
        <p:nvSpPr>
          <p:cNvPr id="365613" name="Text Box 45"/>
          <p:cNvSpPr txBox="1">
            <a:spLocks noChangeArrowheads="1"/>
          </p:cNvSpPr>
          <p:nvPr/>
        </p:nvSpPr>
        <p:spPr bwMode="auto">
          <a:xfrm>
            <a:off x="785813" y="977900"/>
            <a:ext cx="1403350" cy="579438"/>
          </a:xfrm>
          <a:prstGeom prst="rect">
            <a:avLst/>
          </a:prstGeom>
          <a:noFill/>
          <a:ln w="9525">
            <a:noFill/>
            <a:miter lim="800000"/>
            <a:headEnd/>
            <a:tailEnd/>
          </a:ln>
          <a:effectLst/>
        </p:spPr>
        <p:txBody>
          <a:bodyPr wrap="none">
            <a:spAutoFit/>
          </a:bodyPr>
          <a:lstStyle/>
          <a:p>
            <a:r>
              <a:rPr kumimoji="1" lang="zh-CN" altLang="en-US" sz="3200">
                <a:solidFill>
                  <a:schemeClr val="tx2"/>
                </a:solidFill>
                <a:ea typeface="黑体" pitchFamily="2" charset="-122"/>
              </a:rPr>
              <a:t>路由器</a:t>
            </a:r>
          </a:p>
        </p:txBody>
      </p:sp>
      <p:sp>
        <p:nvSpPr>
          <p:cNvPr id="365614" name="Line 46"/>
          <p:cNvSpPr>
            <a:spLocks noChangeShapeType="1"/>
          </p:cNvSpPr>
          <p:nvPr/>
        </p:nvSpPr>
        <p:spPr bwMode="auto">
          <a:xfrm>
            <a:off x="1944688" y="1563688"/>
            <a:ext cx="1028700" cy="471487"/>
          </a:xfrm>
          <a:prstGeom prst="line">
            <a:avLst/>
          </a:prstGeom>
          <a:noFill/>
          <a:ln w="9525">
            <a:solidFill>
              <a:schemeClr val="tx1"/>
            </a:solidFill>
            <a:round/>
            <a:headEnd/>
            <a:tailEnd/>
          </a:ln>
          <a:effectLst/>
        </p:spPr>
        <p:txBody>
          <a:bodyPr/>
          <a:lstStyle/>
          <a:p>
            <a:endParaRPr lang="zh-CN" altLang="en-US"/>
          </a:p>
        </p:txBody>
      </p:sp>
      <p:sp>
        <p:nvSpPr>
          <p:cNvPr id="365615" name="Text Box 47"/>
          <p:cNvSpPr txBox="1">
            <a:spLocks noChangeArrowheads="1"/>
          </p:cNvSpPr>
          <p:nvPr/>
        </p:nvSpPr>
        <p:spPr bwMode="auto">
          <a:xfrm>
            <a:off x="2171700" y="2921000"/>
            <a:ext cx="455613" cy="579438"/>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A</a:t>
            </a:r>
          </a:p>
        </p:txBody>
      </p:sp>
      <p:sp>
        <p:nvSpPr>
          <p:cNvPr id="365616" name="Text Box 48"/>
          <p:cNvSpPr txBox="1">
            <a:spLocks noChangeArrowheads="1"/>
          </p:cNvSpPr>
          <p:nvPr/>
        </p:nvSpPr>
        <p:spPr bwMode="auto">
          <a:xfrm>
            <a:off x="6102350" y="2562225"/>
            <a:ext cx="455613" cy="579438"/>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E</a:t>
            </a:r>
          </a:p>
        </p:txBody>
      </p:sp>
      <p:sp>
        <p:nvSpPr>
          <p:cNvPr id="365617" name="Text Box 49"/>
          <p:cNvSpPr txBox="1">
            <a:spLocks noChangeArrowheads="1"/>
          </p:cNvSpPr>
          <p:nvPr/>
        </p:nvSpPr>
        <p:spPr bwMode="auto">
          <a:xfrm>
            <a:off x="4859338" y="1697038"/>
            <a:ext cx="477837" cy="579437"/>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D</a:t>
            </a:r>
          </a:p>
        </p:txBody>
      </p:sp>
      <p:sp>
        <p:nvSpPr>
          <p:cNvPr id="365618" name="Text Box 50"/>
          <p:cNvSpPr txBox="1">
            <a:spLocks noChangeArrowheads="1"/>
          </p:cNvSpPr>
          <p:nvPr/>
        </p:nvSpPr>
        <p:spPr bwMode="auto">
          <a:xfrm>
            <a:off x="3373438" y="1412875"/>
            <a:ext cx="477837" cy="579438"/>
          </a:xfrm>
          <a:prstGeom prst="rect">
            <a:avLst/>
          </a:prstGeom>
          <a:noFill/>
          <a:ln w="9525">
            <a:noFill/>
            <a:miter lim="800000"/>
            <a:headEnd/>
            <a:tailEnd/>
          </a:ln>
          <a:effectLst/>
        </p:spPr>
        <p:txBody>
          <a:bodyPr wrap="none">
            <a:spAutoFit/>
          </a:bodyPr>
          <a:lstStyle/>
          <a:p>
            <a:r>
              <a:rPr kumimoji="1" lang="en-US" altLang="zh-CN" sz="3200" b="1">
                <a:solidFill>
                  <a:schemeClr val="tx2"/>
                </a:solidFill>
                <a:ea typeface="黑体" pitchFamily="2" charset="-122"/>
              </a:rPr>
              <a:t>B</a:t>
            </a:r>
          </a:p>
        </p:txBody>
      </p:sp>
      <p:sp>
        <p:nvSpPr>
          <p:cNvPr id="365619" name="Text Box 51"/>
          <p:cNvSpPr txBox="1">
            <a:spLocks noChangeArrowheads="1"/>
          </p:cNvSpPr>
          <p:nvPr/>
        </p:nvSpPr>
        <p:spPr bwMode="auto">
          <a:xfrm>
            <a:off x="4886325" y="4578350"/>
            <a:ext cx="477838" cy="579438"/>
          </a:xfrm>
          <a:prstGeom prst="rect">
            <a:avLst/>
          </a:prstGeom>
          <a:noFill/>
          <a:ln w="9525">
            <a:noFill/>
            <a:miter lim="800000"/>
            <a:headEnd/>
            <a:tailEnd/>
          </a:ln>
          <a:effectLst/>
        </p:spPr>
        <p:txBody>
          <a:bodyPr wrap="none">
            <a:spAutoFit/>
          </a:bodyPr>
          <a:lstStyle/>
          <a:p>
            <a:r>
              <a:rPr kumimoji="1" lang="en-US" altLang="zh-CN" sz="3200">
                <a:solidFill>
                  <a:schemeClr val="tx2"/>
                </a:solidFill>
                <a:ea typeface="黑体" pitchFamily="2" charset="-122"/>
              </a:rPr>
              <a:t>C</a:t>
            </a:r>
          </a:p>
        </p:txBody>
      </p:sp>
      <p:sp>
        <p:nvSpPr>
          <p:cNvPr id="365620" name="Line 52"/>
          <p:cNvSpPr>
            <a:spLocks noChangeShapeType="1"/>
          </p:cNvSpPr>
          <p:nvPr/>
        </p:nvSpPr>
        <p:spPr bwMode="auto">
          <a:xfrm flipV="1">
            <a:off x="1528763" y="4121150"/>
            <a:ext cx="257175" cy="825500"/>
          </a:xfrm>
          <a:prstGeom prst="line">
            <a:avLst/>
          </a:prstGeom>
          <a:noFill/>
          <a:ln w="9525">
            <a:solidFill>
              <a:schemeClr val="tx1"/>
            </a:solidFill>
            <a:round/>
            <a:headEnd/>
            <a:tailEnd/>
          </a:ln>
          <a:effectLst/>
        </p:spPr>
        <p:txBody>
          <a:bodyPr/>
          <a:lstStyle/>
          <a:p>
            <a:endParaRPr lang="zh-CN" altLang="en-US"/>
          </a:p>
        </p:txBody>
      </p:sp>
      <p:sp>
        <p:nvSpPr>
          <p:cNvPr id="365621" name="Rectangle 53"/>
          <p:cNvSpPr>
            <a:spLocks noChangeArrowheads="1"/>
          </p:cNvSpPr>
          <p:nvPr/>
        </p:nvSpPr>
        <p:spPr bwMode="auto">
          <a:xfrm>
            <a:off x="1608138" y="3884613"/>
            <a:ext cx="257175" cy="236537"/>
          </a:xfrm>
          <a:prstGeom prst="rect">
            <a:avLst/>
          </a:prstGeom>
          <a:solidFill>
            <a:schemeClr val="accent2"/>
          </a:solidFill>
          <a:ln w="9525">
            <a:solidFill>
              <a:schemeClr val="accent2"/>
            </a:solidFill>
            <a:miter lim="800000"/>
            <a:headEnd/>
            <a:tailEnd/>
          </a:ln>
          <a:effectLst/>
        </p:spPr>
        <p:txBody>
          <a:bodyPr wrap="none" anchor="ctr"/>
          <a:lstStyle/>
          <a:p>
            <a:endParaRPr lang="zh-CN" altLang="en-US"/>
          </a:p>
        </p:txBody>
      </p:sp>
      <p:sp>
        <p:nvSpPr>
          <p:cNvPr id="365622" name="Rectangle 54"/>
          <p:cNvSpPr>
            <a:spLocks noChangeArrowheads="1"/>
          </p:cNvSpPr>
          <p:nvPr/>
        </p:nvSpPr>
        <p:spPr bwMode="auto">
          <a:xfrm>
            <a:off x="1989138" y="3884613"/>
            <a:ext cx="258762" cy="236537"/>
          </a:xfrm>
          <a:prstGeom prst="rect">
            <a:avLst/>
          </a:prstGeom>
          <a:solidFill>
            <a:schemeClr val="accent2"/>
          </a:solidFill>
          <a:ln w="9525">
            <a:solidFill>
              <a:schemeClr val="accent2"/>
            </a:solidFill>
            <a:miter lim="800000"/>
            <a:headEnd/>
            <a:tailEnd/>
          </a:ln>
          <a:effectLst/>
        </p:spPr>
        <p:txBody>
          <a:bodyPr wrap="none" anchor="ctr"/>
          <a:lstStyle/>
          <a:p>
            <a:endParaRPr lang="zh-CN" altLang="en-US"/>
          </a:p>
        </p:txBody>
      </p:sp>
      <p:sp>
        <p:nvSpPr>
          <p:cNvPr id="365623" name="Rectangle 55"/>
          <p:cNvSpPr>
            <a:spLocks noChangeArrowheads="1"/>
          </p:cNvSpPr>
          <p:nvPr/>
        </p:nvSpPr>
        <p:spPr bwMode="auto">
          <a:xfrm>
            <a:off x="3068638" y="3884613"/>
            <a:ext cx="257175" cy="236537"/>
          </a:xfrm>
          <a:prstGeom prst="rect">
            <a:avLst/>
          </a:prstGeom>
          <a:solidFill>
            <a:schemeClr val="accent2"/>
          </a:solidFill>
          <a:ln w="9525">
            <a:solidFill>
              <a:schemeClr val="accent2"/>
            </a:solidFill>
            <a:miter lim="800000"/>
            <a:headEnd/>
            <a:tailEnd/>
          </a:ln>
          <a:effectLst/>
        </p:spPr>
        <p:txBody>
          <a:bodyPr wrap="none" anchor="ctr"/>
          <a:lstStyle/>
          <a:p>
            <a:endParaRPr lang="zh-CN" altLang="en-US"/>
          </a:p>
        </p:txBody>
      </p:sp>
      <p:sp>
        <p:nvSpPr>
          <p:cNvPr id="365624" name="Rectangle 56"/>
          <p:cNvSpPr>
            <a:spLocks noChangeArrowheads="1"/>
          </p:cNvSpPr>
          <p:nvPr/>
        </p:nvSpPr>
        <p:spPr bwMode="auto">
          <a:xfrm>
            <a:off x="3711575" y="4238625"/>
            <a:ext cx="257175" cy="236538"/>
          </a:xfrm>
          <a:prstGeom prst="rect">
            <a:avLst/>
          </a:prstGeom>
          <a:solidFill>
            <a:schemeClr val="accent2"/>
          </a:solidFill>
          <a:ln w="9525">
            <a:solidFill>
              <a:schemeClr val="accent2"/>
            </a:solidFill>
            <a:miter lim="800000"/>
            <a:headEnd/>
            <a:tailEnd/>
          </a:ln>
          <a:effectLst/>
        </p:spPr>
        <p:txBody>
          <a:bodyPr wrap="none" anchor="ctr"/>
          <a:lstStyle/>
          <a:p>
            <a:endParaRPr lang="zh-CN" altLang="en-US"/>
          </a:p>
        </p:txBody>
      </p:sp>
      <p:sp>
        <p:nvSpPr>
          <p:cNvPr id="365625" name="Rectangle 57"/>
          <p:cNvSpPr>
            <a:spLocks noChangeArrowheads="1"/>
          </p:cNvSpPr>
          <p:nvPr/>
        </p:nvSpPr>
        <p:spPr bwMode="auto">
          <a:xfrm>
            <a:off x="4773613" y="4198938"/>
            <a:ext cx="258762" cy="238125"/>
          </a:xfrm>
          <a:prstGeom prst="rect">
            <a:avLst/>
          </a:prstGeom>
          <a:solidFill>
            <a:schemeClr val="accent2"/>
          </a:solidFill>
          <a:ln w="9525">
            <a:solidFill>
              <a:schemeClr val="accent2"/>
            </a:solidFill>
            <a:miter lim="800000"/>
            <a:headEnd/>
            <a:tailEnd/>
          </a:ln>
          <a:effectLst/>
        </p:spPr>
        <p:txBody>
          <a:bodyPr wrap="none" anchor="ctr"/>
          <a:lstStyle/>
          <a:p>
            <a:endParaRPr lang="zh-CN" altLang="en-US"/>
          </a:p>
        </p:txBody>
      </p:sp>
      <p:sp>
        <p:nvSpPr>
          <p:cNvPr id="365626" name="Rectangle 58"/>
          <p:cNvSpPr>
            <a:spLocks noChangeArrowheads="1"/>
          </p:cNvSpPr>
          <p:nvPr/>
        </p:nvSpPr>
        <p:spPr bwMode="auto">
          <a:xfrm>
            <a:off x="5141913" y="3846513"/>
            <a:ext cx="257175" cy="236537"/>
          </a:xfrm>
          <a:prstGeom prst="rect">
            <a:avLst/>
          </a:prstGeom>
          <a:solidFill>
            <a:schemeClr val="accent2"/>
          </a:solidFill>
          <a:ln w="9525">
            <a:solidFill>
              <a:schemeClr val="accent2"/>
            </a:solidFill>
            <a:miter lim="800000"/>
            <a:headEnd/>
            <a:tailEnd/>
          </a:ln>
          <a:effectLst/>
        </p:spPr>
        <p:txBody>
          <a:bodyPr wrap="none" anchor="ctr"/>
          <a:lstStyle/>
          <a:p>
            <a:endParaRPr lang="zh-CN" altLang="en-US"/>
          </a:p>
        </p:txBody>
      </p:sp>
      <p:sp>
        <p:nvSpPr>
          <p:cNvPr id="365627" name="Rectangle 59"/>
          <p:cNvSpPr>
            <a:spLocks noChangeArrowheads="1"/>
          </p:cNvSpPr>
          <p:nvPr/>
        </p:nvSpPr>
        <p:spPr bwMode="auto">
          <a:xfrm>
            <a:off x="6211888" y="3775075"/>
            <a:ext cx="257175" cy="236538"/>
          </a:xfrm>
          <a:prstGeom prst="rect">
            <a:avLst/>
          </a:prstGeom>
          <a:solidFill>
            <a:schemeClr val="accent2"/>
          </a:solidFill>
          <a:ln w="9525">
            <a:solidFill>
              <a:schemeClr val="accent2"/>
            </a:solidFill>
            <a:miter lim="800000"/>
            <a:headEnd/>
            <a:tailEnd/>
          </a:ln>
          <a:effectLst/>
        </p:spPr>
        <p:txBody>
          <a:bodyPr wrap="none" anchor="ctr"/>
          <a:lstStyle/>
          <a:p>
            <a:endParaRPr lang="zh-CN" altLang="en-US"/>
          </a:p>
        </p:txBody>
      </p:sp>
      <p:sp>
        <p:nvSpPr>
          <p:cNvPr id="365628" name="Rectangle 60"/>
          <p:cNvSpPr>
            <a:spLocks noChangeArrowheads="1"/>
          </p:cNvSpPr>
          <p:nvPr/>
        </p:nvSpPr>
        <p:spPr bwMode="auto">
          <a:xfrm>
            <a:off x="5492750" y="3521075"/>
            <a:ext cx="258763" cy="236538"/>
          </a:xfrm>
          <a:prstGeom prst="rect">
            <a:avLst/>
          </a:prstGeom>
          <a:solidFill>
            <a:schemeClr val="accent2"/>
          </a:solidFill>
          <a:ln w="9525">
            <a:solidFill>
              <a:schemeClr val="accent2"/>
            </a:solidFill>
            <a:miter lim="800000"/>
            <a:headEnd/>
            <a:tailEnd/>
          </a:ln>
          <a:effectLst/>
        </p:spPr>
        <p:txBody>
          <a:bodyPr wrap="none" anchor="ctr"/>
          <a:lstStyle/>
          <a:p>
            <a:endParaRPr lang="zh-CN" altLang="en-US"/>
          </a:p>
        </p:txBody>
      </p:sp>
      <p:sp>
        <p:nvSpPr>
          <p:cNvPr id="365629" name="Rectangle 61"/>
          <p:cNvSpPr>
            <a:spLocks noChangeArrowheads="1"/>
          </p:cNvSpPr>
          <p:nvPr/>
        </p:nvSpPr>
        <p:spPr bwMode="auto">
          <a:xfrm>
            <a:off x="6589713" y="4308475"/>
            <a:ext cx="257175" cy="236538"/>
          </a:xfrm>
          <a:prstGeom prst="rect">
            <a:avLst/>
          </a:prstGeom>
          <a:solidFill>
            <a:schemeClr val="accent2"/>
          </a:solidFill>
          <a:ln w="9525">
            <a:solidFill>
              <a:schemeClr val="accent2"/>
            </a:solidFill>
            <a:miter lim="800000"/>
            <a:headEnd/>
            <a:tailEnd/>
          </a:ln>
          <a:effectLst/>
        </p:spPr>
        <p:txBody>
          <a:bodyPr wrap="none" anchor="ctr"/>
          <a:lstStyle/>
          <a:p>
            <a:endParaRPr lang="zh-CN" altLang="en-US"/>
          </a:p>
        </p:txBody>
      </p:sp>
      <p:sp>
        <p:nvSpPr>
          <p:cNvPr id="365630" name="Rectangle 62"/>
          <p:cNvSpPr>
            <a:spLocks noChangeArrowheads="1"/>
          </p:cNvSpPr>
          <p:nvPr/>
        </p:nvSpPr>
        <p:spPr bwMode="auto">
          <a:xfrm>
            <a:off x="1477963" y="3435350"/>
            <a:ext cx="257175" cy="236538"/>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31" name="Rectangle 63"/>
          <p:cNvSpPr>
            <a:spLocks noChangeArrowheads="1"/>
          </p:cNvSpPr>
          <p:nvPr/>
        </p:nvSpPr>
        <p:spPr bwMode="auto">
          <a:xfrm>
            <a:off x="3086100" y="2633663"/>
            <a:ext cx="257175" cy="236537"/>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32" name="Rectangle 64"/>
          <p:cNvSpPr>
            <a:spLocks noChangeArrowheads="1"/>
          </p:cNvSpPr>
          <p:nvPr/>
        </p:nvSpPr>
        <p:spPr bwMode="auto">
          <a:xfrm>
            <a:off x="3968750" y="2116138"/>
            <a:ext cx="258763" cy="236537"/>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33" name="Rectangle 65"/>
          <p:cNvSpPr>
            <a:spLocks noChangeArrowheads="1"/>
          </p:cNvSpPr>
          <p:nvPr/>
        </p:nvSpPr>
        <p:spPr bwMode="auto">
          <a:xfrm>
            <a:off x="4483100" y="2305050"/>
            <a:ext cx="255588" cy="236538"/>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34" name="Rectangle 66"/>
          <p:cNvSpPr>
            <a:spLocks noChangeArrowheads="1"/>
          </p:cNvSpPr>
          <p:nvPr/>
        </p:nvSpPr>
        <p:spPr bwMode="auto">
          <a:xfrm>
            <a:off x="5510213" y="2703513"/>
            <a:ext cx="257175" cy="236537"/>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35" name="Rectangle 67"/>
          <p:cNvSpPr>
            <a:spLocks noChangeArrowheads="1"/>
          </p:cNvSpPr>
          <p:nvPr/>
        </p:nvSpPr>
        <p:spPr bwMode="auto">
          <a:xfrm>
            <a:off x="2811463" y="3176588"/>
            <a:ext cx="257175" cy="236537"/>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36" name="Rectangle 68"/>
          <p:cNvSpPr>
            <a:spLocks noChangeArrowheads="1"/>
          </p:cNvSpPr>
          <p:nvPr/>
        </p:nvSpPr>
        <p:spPr bwMode="auto">
          <a:xfrm>
            <a:off x="6665913" y="3600450"/>
            <a:ext cx="257175" cy="238125"/>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37" name="Rectangle 69"/>
          <p:cNvSpPr>
            <a:spLocks noChangeArrowheads="1"/>
          </p:cNvSpPr>
          <p:nvPr/>
        </p:nvSpPr>
        <p:spPr bwMode="auto">
          <a:xfrm>
            <a:off x="1862138" y="3435350"/>
            <a:ext cx="257175" cy="236538"/>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38" name="Rectangle 70"/>
          <p:cNvSpPr>
            <a:spLocks noChangeArrowheads="1"/>
          </p:cNvSpPr>
          <p:nvPr/>
        </p:nvSpPr>
        <p:spPr bwMode="auto">
          <a:xfrm>
            <a:off x="6948488" y="4025900"/>
            <a:ext cx="257175" cy="236538"/>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39" name="Rectangle 71"/>
          <p:cNvSpPr>
            <a:spLocks noChangeArrowheads="1"/>
          </p:cNvSpPr>
          <p:nvPr/>
        </p:nvSpPr>
        <p:spPr bwMode="auto">
          <a:xfrm>
            <a:off x="4953000" y="2471738"/>
            <a:ext cx="255588" cy="236537"/>
          </a:xfrm>
          <a:prstGeom prst="rect">
            <a:avLst/>
          </a:prstGeom>
          <a:solidFill>
            <a:srgbClr val="CC0000"/>
          </a:solidFill>
          <a:ln w="19050">
            <a:solidFill>
              <a:srgbClr val="CC0000"/>
            </a:solidFill>
            <a:miter lim="800000"/>
            <a:headEnd/>
            <a:tailEnd/>
          </a:ln>
          <a:effectLst/>
        </p:spPr>
        <p:txBody>
          <a:bodyPr wrap="none" anchor="ctr"/>
          <a:lstStyle/>
          <a:p>
            <a:endParaRPr lang="zh-CN" altLang="en-US"/>
          </a:p>
        </p:txBody>
      </p:sp>
      <p:sp>
        <p:nvSpPr>
          <p:cNvPr id="365640" name="Text Box 72"/>
          <p:cNvSpPr txBox="1">
            <a:spLocks noChangeArrowheads="1"/>
          </p:cNvSpPr>
          <p:nvPr/>
        </p:nvSpPr>
        <p:spPr bwMode="auto">
          <a:xfrm>
            <a:off x="3457575" y="112713"/>
            <a:ext cx="2622550" cy="579437"/>
          </a:xfrm>
          <a:prstGeom prst="rect">
            <a:avLst/>
          </a:prstGeom>
          <a:noFill/>
          <a:ln w="9525">
            <a:noFill/>
            <a:miter lim="800000"/>
            <a:headEnd/>
            <a:tailEnd/>
          </a:ln>
          <a:effectLst/>
        </p:spPr>
        <p:txBody>
          <a:bodyPr wrap="none">
            <a:spAutoFit/>
          </a:bodyPr>
          <a:lstStyle/>
          <a:p>
            <a:r>
              <a:rPr kumimoji="1" lang="zh-CN" altLang="en-US" sz="3200">
                <a:solidFill>
                  <a:schemeClr val="tx2"/>
                </a:solidFill>
                <a:ea typeface="黑体" pitchFamily="2" charset="-122"/>
              </a:rPr>
              <a:t>网络核心部分</a:t>
            </a:r>
          </a:p>
        </p:txBody>
      </p:sp>
      <p:sp>
        <p:nvSpPr>
          <p:cNvPr id="365641" name="Line 73"/>
          <p:cNvSpPr>
            <a:spLocks noChangeShapeType="1"/>
          </p:cNvSpPr>
          <p:nvPr/>
        </p:nvSpPr>
        <p:spPr bwMode="auto">
          <a:xfrm>
            <a:off x="4611688" y="696913"/>
            <a:ext cx="127000" cy="474662"/>
          </a:xfrm>
          <a:prstGeom prst="line">
            <a:avLst/>
          </a:prstGeom>
          <a:noFill/>
          <a:ln w="9525">
            <a:solidFill>
              <a:schemeClr val="tx1"/>
            </a:solidFill>
            <a:round/>
            <a:headEnd/>
            <a:tailEnd/>
          </a:ln>
          <a:effectLst/>
        </p:spPr>
        <p:txBody>
          <a:bodyPr/>
          <a:lstStyle/>
          <a:p>
            <a:endParaRPr lang="zh-CN" altLang="en-US"/>
          </a:p>
        </p:txBody>
      </p:sp>
      <p:sp>
        <p:nvSpPr>
          <p:cNvPr id="365642" name="Text Box 74"/>
          <p:cNvSpPr txBox="1">
            <a:spLocks noChangeArrowheads="1"/>
          </p:cNvSpPr>
          <p:nvPr/>
        </p:nvSpPr>
        <p:spPr bwMode="auto">
          <a:xfrm>
            <a:off x="603250" y="2768600"/>
            <a:ext cx="996950" cy="579438"/>
          </a:xfrm>
          <a:prstGeom prst="rect">
            <a:avLst/>
          </a:prstGeom>
          <a:noFill/>
          <a:ln w="9525">
            <a:noFill/>
            <a:miter lim="800000"/>
            <a:headEnd/>
            <a:tailEnd/>
          </a:ln>
          <a:effectLst/>
        </p:spPr>
        <p:txBody>
          <a:bodyPr wrap="none">
            <a:spAutoFit/>
          </a:bodyPr>
          <a:lstStyle/>
          <a:p>
            <a:r>
              <a:rPr kumimoji="1" lang="zh-CN" altLang="en-US" sz="3200">
                <a:solidFill>
                  <a:schemeClr val="tx2"/>
                </a:solidFill>
                <a:ea typeface="黑体" pitchFamily="2" charset="-122"/>
              </a:rPr>
              <a:t>主机</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分组交换网的示意图</a:t>
            </a:r>
            <a:endParaRPr lang="zh-CN" altLang="en-US" dirty="0"/>
          </a:p>
        </p:txBody>
      </p:sp>
      <p:grpSp>
        <p:nvGrpSpPr>
          <p:cNvPr id="5" name="Group 4"/>
          <p:cNvGrpSpPr>
            <a:grpSpLocks/>
          </p:cNvGrpSpPr>
          <p:nvPr/>
        </p:nvGrpSpPr>
        <p:grpSpPr bwMode="auto">
          <a:xfrm>
            <a:off x="1636744" y="2263762"/>
            <a:ext cx="4090987" cy="3667125"/>
            <a:chOff x="2256" y="2386"/>
            <a:chExt cx="2147" cy="1919"/>
          </a:xfrm>
        </p:grpSpPr>
        <p:sp>
          <p:nvSpPr>
            <p:cNvPr id="6" name="Oval 5"/>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7" name="Oval 6"/>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8" name="Oval 7"/>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9" name="Oval 8"/>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10" name="Oval 9"/>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11" name="Oval 10"/>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12" name="Oval 11"/>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13" name="Oval 12"/>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14" name="Freeform 13"/>
            <p:cNvSpPr>
              <a:spLocks/>
            </p:cNvSpPr>
            <p:nvPr/>
          </p:nvSpPr>
          <p:spPr bwMode="auto">
            <a:xfrm>
              <a:off x="2358" y="2506"/>
              <a:ext cx="1931" cy="1684"/>
            </a:xfrm>
            <a:custGeom>
              <a:avLst/>
              <a:gdLst/>
              <a:ahLst/>
              <a:cxnLst>
                <a:cxn ang="0">
                  <a:pos x="579" y="263"/>
                </a:cxn>
                <a:cxn ang="0">
                  <a:pos x="632" y="168"/>
                </a:cxn>
                <a:cxn ang="0">
                  <a:pos x="695" y="126"/>
                </a:cxn>
                <a:cxn ang="0">
                  <a:pos x="916" y="115"/>
                </a:cxn>
                <a:cxn ang="0">
                  <a:pos x="1095" y="52"/>
                </a:cxn>
                <a:cxn ang="0">
                  <a:pos x="1158" y="21"/>
                </a:cxn>
                <a:cxn ang="0">
                  <a:pos x="1221" y="0"/>
                </a:cxn>
                <a:cxn ang="0">
                  <a:pos x="1337" y="42"/>
                </a:cxn>
                <a:cxn ang="0">
                  <a:pos x="1400" y="84"/>
                </a:cxn>
                <a:cxn ang="0">
                  <a:pos x="1432" y="105"/>
                </a:cxn>
                <a:cxn ang="0">
                  <a:pos x="1505" y="158"/>
                </a:cxn>
                <a:cxn ang="0">
                  <a:pos x="1526" y="189"/>
                </a:cxn>
                <a:cxn ang="0">
                  <a:pos x="1558" y="210"/>
                </a:cxn>
                <a:cxn ang="0">
                  <a:pos x="1653" y="294"/>
                </a:cxn>
                <a:cxn ang="0">
                  <a:pos x="1737" y="368"/>
                </a:cxn>
                <a:cxn ang="0">
                  <a:pos x="1800" y="389"/>
                </a:cxn>
                <a:cxn ang="0">
                  <a:pos x="1832" y="410"/>
                </a:cxn>
                <a:cxn ang="0">
                  <a:pos x="1916" y="589"/>
                </a:cxn>
                <a:cxn ang="0">
                  <a:pos x="1842" y="1084"/>
                </a:cxn>
                <a:cxn ang="0">
                  <a:pos x="1769" y="1168"/>
                </a:cxn>
                <a:cxn ang="0">
                  <a:pos x="1653" y="1284"/>
                </a:cxn>
                <a:cxn ang="0">
                  <a:pos x="1590" y="1347"/>
                </a:cxn>
                <a:cxn ang="0">
                  <a:pos x="1558" y="1368"/>
                </a:cxn>
                <a:cxn ang="0">
                  <a:pos x="1474" y="1431"/>
                </a:cxn>
                <a:cxn ang="0">
                  <a:pos x="1411" y="1453"/>
                </a:cxn>
                <a:cxn ang="0">
                  <a:pos x="1253" y="1579"/>
                </a:cxn>
                <a:cxn ang="0">
                  <a:pos x="1190" y="1621"/>
                </a:cxn>
                <a:cxn ang="0">
                  <a:pos x="1000" y="1684"/>
                </a:cxn>
                <a:cxn ang="0">
                  <a:pos x="432" y="1653"/>
                </a:cxn>
                <a:cxn ang="0">
                  <a:pos x="337" y="1621"/>
                </a:cxn>
                <a:cxn ang="0">
                  <a:pos x="242" y="1558"/>
                </a:cxn>
                <a:cxn ang="0">
                  <a:pos x="168" y="1463"/>
                </a:cxn>
                <a:cxn ang="0">
                  <a:pos x="126" y="1400"/>
                </a:cxn>
                <a:cxn ang="0">
                  <a:pos x="105" y="1368"/>
                </a:cxn>
                <a:cxn ang="0">
                  <a:pos x="21" y="1242"/>
                </a:cxn>
                <a:cxn ang="0">
                  <a:pos x="32" y="1031"/>
                </a:cxn>
                <a:cxn ang="0">
                  <a:pos x="42" y="821"/>
                </a:cxn>
                <a:cxn ang="0">
                  <a:pos x="84" y="631"/>
                </a:cxn>
                <a:cxn ang="0">
                  <a:pos x="200" y="337"/>
                </a:cxn>
                <a:cxn ang="0">
                  <a:pos x="242" y="263"/>
                </a:cxn>
                <a:cxn ang="0">
                  <a:pos x="305" y="252"/>
                </a:cxn>
                <a:cxn ang="0">
                  <a:pos x="326" y="189"/>
                </a:cxn>
                <a:cxn ang="0">
                  <a:pos x="400" y="147"/>
                </a:cxn>
                <a:cxn ang="0">
                  <a:pos x="432" y="168"/>
                </a:cxn>
                <a:cxn ang="0">
                  <a:pos x="453" y="200"/>
                </a:cxn>
                <a:cxn ang="0">
                  <a:pos x="537" y="210"/>
                </a:cxn>
                <a:cxn ang="0">
                  <a:pos x="558" y="242"/>
                </a:cxn>
                <a:cxn ang="0">
                  <a:pos x="579" y="263"/>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w="9525">
              <a:noFill/>
              <a:round/>
              <a:headEnd/>
              <a:tailEnd/>
            </a:ln>
            <a:effectLst/>
          </p:spPr>
          <p:txBody>
            <a:bodyPr wrap="none" anchor="ctr"/>
            <a:lstStyle/>
            <a:p>
              <a:endParaRPr lang="zh-CN" altLang="en-US"/>
            </a:p>
          </p:txBody>
        </p:sp>
      </p:grpSp>
      <p:sp>
        <p:nvSpPr>
          <p:cNvPr id="15" name="Line 14"/>
          <p:cNvSpPr>
            <a:spLocks noChangeShapeType="1"/>
          </p:cNvSpPr>
          <p:nvPr/>
        </p:nvSpPr>
        <p:spPr bwMode="auto">
          <a:xfrm flipV="1">
            <a:off x="2768631" y="2498712"/>
            <a:ext cx="1281113" cy="555625"/>
          </a:xfrm>
          <a:prstGeom prst="line">
            <a:avLst/>
          </a:prstGeom>
          <a:noFill/>
          <a:ln w="28575">
            <a:solidFill>
              <a:schemeClr val="tx1"/>
            </a:solidFill>
            <a:round/>
            <a:headEnd/>
            <a:tailEnd/>
          </a:ln>
          <a:effectLst/>
        </p:spPr>
        <p:txBody>
          <a:bodyPr wrap="none" anchor="ctr"/>
          <a:lstStyle/>
          <a:p>
            <a:endParaRPr lang="zh-CN" altLang="en-US"/>
          </a:p>
        </p:txBody>
      </p:sp>
      <p:sp>
        <p:nvSpPr>
          <p:cNvPr id="16" name="Line 15"/>
          <p:cNvSpPr>
            <a:spLocks noChangeShapeType="1"/>
          </p:cNvSpPr>
          <p:nvPr/>
        </p:nvSpPr>
        <p:spPr bwMode="auto">
          <a:xfrm>
            <a:off x="4206906" y="2573325"/>
            <a:ext cx="757238" cy="1398587"/>
          </a:xfrm>
          <a:prstGeom prst="line">
            <a:avLst/>
          </a:prstGeom>
          <a:noFill/>
          <a:ln w="28575">
            <a:solidFill>
              <a:schemeClr val="tx1"/>
            </a:solidFill>
            <a:round/>
            <a:headEnd/>
            <a:tailEnd/>
          </a:ln>
          <a:effectLst/>
        </p:spPr>
        <p:txBody>
          <a:bodyPr wrap="none" anchor="ctr"/>
          <a:lstStyle/>
          <a:p>
            <a:endParaRPr lang="zh-CN" altLang="en-US"/>
          </a:p>
        </p:txBody>
      </p:sp>
      <p:sp>
        <p:nvSpPr>
          <p:cNvPr id="17" name="Line 16"/>
          <p:cNvSpPr>
            <a:spLocks noChangeShapeType="1"/>
          </p:cNvSpPr>
          <p:nvPr/>
        </p:nvSpPr>
        <p:spPr bwMode="auto">
          <a:xfrm flipH="1">
            <a:off x="2012981" y="3146412"/>
            <a:ext cx="665163" cy="1255713"/>
          </a:xfrm>
          <a:prstGeom prst="line">
            <a:avLst/>
          </a:prstGeom>
          <a:noFill/>
          <a:ln w="28575">
            <a:solidFill>
              <a:schemeClr val="tx1"/>
            </a:solidFill>
            <a:round/>
            <a:headEnd/>
            <a:tailEnd/>
          </a:ln>
          <a:effectLst/>
        </p:spPr>
        <p:txBody>
          <a:bodyPr wrap="none" anchor="ctr"/>
          <a:lstStyle/>
          <a:p>
            <a:endParaRPr lang="zh-CN" altLang="en-US"/>
          </a:p>
        </p:txBody>
      </p:sp>
      <p:sp>
        <p:nvSpPr>
          <p:cNvPr id="18" name="Line 17"/>
          <p:cNvSpPr>
            <a:spLocks noChangeShapeType="1"/>
          </p:cNvSpPr>
          <p:nvPr/>
        </p:nvSpPr>
        <p:spPr bwMode="auto">
          <a:xfrm>
            <a:off x="2054256" y="4579925"/>
            <a:ext cx="1520825" cy="882650"/>
          </a:xfrm>
          <a:prstGeom prst="line">
            <a:avLst/>
          </a:prstGeom>
          <a:noFill/>
          <a:ln w="28575">
            <a:solidFill>
              <a:schemeClr val="tx1"/>
            </a:solidFill>
            <a:round/>
            <a:headEnd/>
            <a:tailEnd/>
          </a:ln>
          <a:effectLst/>
        </p:spPr>
        <p:txBody>
          <a:bodyPr wrap="none" anchor="ctr"/>
          <a:lstStyle/>
          <a:p>
            <a:endParaRPr lang="zh-CN" altLang="en-US"/>
          </a:p>
        </p:txBody>
      </p:sp>
      <p:sp>
        <p:nvSpPr>
          <p:cNvPr id="19" name="Line 18"/>
          <p:cNvSpPr>
            <a:spLocks noChangeShapeType="1"/>
          </p:cNvSpPr>
          <p:nvPr/>
        </p:nvSpPr>
        <p:spPr bwMode="auto">
          <a:xfrm flipV="1">
            <a:off x="3638581" y="4248137"/>
            <a:ext cx="1325563" cy="1306513"/>
          </a:xfrm>
          <a:prstGeom prst="line">
            <a:avLst/>
          </a:prstGeom>
          <a:noFill/>
          <a:ln w="28575">
            <a:solidFill>
              <a:schemeClr val="tx1"/>
            </a:solidFill>
            <a:round/>
            <a:headEnd/>
            <a:tailEnd/>
          </a:ln>
          <a:effectLst/>
        </p:spPr>
        <p:txBody>
          <a:bodyPr wrap="none" anchor="ctr"/>
          <a:lstStyle/>
          <a:p>
            <a:endParaRPr lang="zh-CN" altLang="en-US"/>
          </a:p>
        </p:txBody>
      </p:sp>
      <p:sp>
        <p:nvSpPr>
          <p:cNvPr id="20" name="Line 19"/>
          <p:cNvSpPr>
            <a:spLocks noChangeShapeType="1"/>
          </p:cNvSpPr>
          <p:nvPr/>
        </p:nvSpPr>
        <p:spPr bwMode="auto">
          <a:xfrm>
            <a:off x="2821019" y="3152762"/>
            <a:ext cx="2125662" cy="946150"/>
          </a:xfrm>
          <a:prstGeom prst="line">
            <a:avLst/>
          </a:prstGeom>
          <a:noFill/>
          <a:ln w="28575">
            <a:solidFill>
              <a:schemeClr val="tx1"/>
            </a:solidFill>
            <a:round/>
            <a:headEnd/>
            <a:tailEnd/>
          </a:ln>
          <a:effectLst/>
        </p:spPr>
        <p:txBody>
          <a:bodyPr wrap="none" anchor="ctr"/>
          <a:lstStyle/>
          <a:p>
            <a:endParaRPr lang="zh-CN" altLang="en-US"/>
          </a:p>
        </p:txBody>
      </p:sp>
      <p:sp>
        <p:nvSpPr>
          <p:cNvPr id="21" name="Line 20"/>
          <p:cNvSpPr>
            <a:spLocks noChangeShapeType="1"/>
          </p:cNvSpPr>
          <p:nvPr/>
        </p:nvSpPr>
        <p:spPr bwMode="auto">
          <a:xfrm>
            <a:off x="2719419" y="2989250"/>
            <a:ext cx="1000125" cy="2471737"/>
          </a:xfrm>
          <a:prstGeom prst="line">
            <a:avLst/>
          </a:prstGeom>
          <a:noFill/>
          <a:ln w="28575">
            <a:solidFill>
              <a:schemeClr val="tx1"/>
            </a:solidFill>
            <a:round/>
            <a:headEnd/>
            <a:tailEnd/>
          </a:ln>
          <a:effectLst/>
        </p:spPr>
        <p:txBody>
          <a:bodyPr wrap="none" anchor="ctr"/>
          <a:lstStyle/>
          <a:p>
            <a:endParaRPr lang="zh-CN" altLang="en-US"/>
          </a:p>
        </p:txBody>
      </p:sp>
      <p:sp>
        <p:nvSpPr>
          <p:cNvPr id="22" name="Line 21"/>
          <p:cNvSpPr>
            <a:spLocks noChangeShapeType="1"/>
          </p:cNvSpPr>
          <p:nvPr/>
        </p:nvSpPr>
        <p:spPr bwMode="auto">
          <a:xfrm flipV="1">
            <a:off x="3043269" y="5532425"/>
            <a:ext cx="639762" cy="549275"/>
          </a:xfrm>
          <a:prstGeom prst="line">
            <a:avLst/>
          </a:prstGeom>
          <a:noFill/>
          <a:ln w="19050">
            <a:solidFill>
              <a:schemeClr val="tx1"/>
            </a:solidFill>
            <a:round/>
            <a:headEnd/>
            <a:tailEnd/>
          </a:ln>
          <a:effectLst/>
        </p:spPr>
        <p:txBody>
          <a:bodyPr wrap="none" anchor="ctr"/>
          <a:lstStyle/>
          <a:p>
            <a:endParaRPr lang="zh-CN" altLang="en-US"/>
          </a:p>
        </p:txBody>
      </p:sp>
      <p:sp>
        <p:nvSpPr>
          <p:cNvPr id="23" name="Line 22"/>
          <p:cNvSpPr>
            <a:spLocks noChangeShapeType="1"/>
          </p:cNvSpPr>
          <p:nvPr/>
        </p:nvSpPr>
        <p:spPr bwMode="auto">
          <a:xfrm rot="-5400000">
            <a:off x="3967194" y="2182800"/>
            <a:ext cx="336550" cy="0"/>
          </a:xfrm>
          <a:prstGeom prst="line">
            <a:avLst/>
          </a:prstGeom>
          <a:noFill/>
          <a:ln w="19050">
            <a:solidFill>
              <a:schemeClr val="tx1"/>
            </a:solidFill>
            <a:round/>
            <a:headEnd/>
            <a:tailEnd/>
          </a:ln>
          <a:effectLst/>
        </p:spPr>
        <p:txBody>
          <a:bodyPr wrap="none" anchor="ctr"/>
          <a:lstStyle/>
          <a:p>
            <a:endParaRPr lang="zh-CN" altLang="en-US"/>
          </a:p>
        </p:txBody>
      </p:sp>
      <p:sp>
        <p:nvSpPr>
          <p:cNvPr id="24" name="Line 23"/>
          <p:cNvSpPr>
            <a:spLocks noChangeShapeType="1"/>
          </p:cNvSpPr>
          <p:nvPr/>
        </p:nvSpPr>
        <p:spPr bwMode="auto">
          <a:xfrm>
            <a:off x="5056219" y="4248137"/>
            <a:ext cx="639762" cy="1008063"/>
          </a:xfrm>
          <a:prstGeom prst="line">
            <a:avLst/>
          </a:prstGeom>
          <a:noFill/>
          <a:ln w="19050">
            <a:solidFill>
              <a:schemeClr val="tx1"/>
            </a:solidFill>
            <a:round/>
            <a:headEnd/>
            <a:tailEnd/>
          </a:ln>
          <a:effectLst/>
        </p:spPr>
        <p:txBody>
          <a:bodyPr wrap="none" anchor="ctr"/>
          <a:lstStyle/>
          <a:p>
            <a:endParaRPr lang="zh-CN" altLang="en-US"/>
          </a:p>
        </p:txBody>
      </p:sp>
      <p:sp>
        <p:nvSpPr>
          <p:cNvPr id="25" name="Line 24"/>
          <p:cNvSpPr>
            <a:spLocks noChangeShapeType="1"/>
          </p:cNvSpPr>
          <p:nvPr/>
        </p:nvSpPr>
        <p:spPr bwMode="auto">
          <a:xfrm flipV="1">
            <a:off x="1135094" y="4505312"/>
            <a:ext cx="644525" cy="6350"/>
          </a:xfrm>
          <a:prstGeom prst="line">
            <a:avLst/>
          </a:prstGeom>
          <a:noFill/>
          <a:ln w="19050">
            <a:solidFill>
              <a:schemeClr val="tx1"/>
            </a:solidFill>
            <a:round/>
            <a:headEnd/>
            <a:tailEnd/>
          </a:ln>
          <a:effectLst/>
        </p:spPr>
        <p:txBody>
          <a:bodyPr wrap="none" anchor="ctr"/>
          <a:lstStyle/>
          <a:p>
            <a:endParaRPr lang="zh-CN" altLang="en-US"/>
          </a:p>
        </p:txBody>
      </p:sp>
      <p:sp>
        <p:nvSpPr>
          <p:cNvPr id="26" name="Line 25"/>
          <p:cNvSpPr>
            <a:spLocks noChangeShapeType="1"/>
          </p:cNvSpPr>
          <p:nvPr/>
        </p:nvSpPr>
        <p:spPr bwMode="auto">
          <a:xfrm rot="5400000" flipH="1">
            <a:off x="2292381" y="2614600"/>
            <a:ext cx="773113" cy="1587"/>
          </a:xfrm>
          <a:prstGeom prst="line">
            <a:avLst/>
          </a:prstGeom>
          <a:noFill/>
          <a:ln w="19050">
            <a:solidFill>
              <a:schemeClr val="tx1"/>
            </a:solidFill>
            <a:round/>
            <a:headEnd/>
            <a:tailEnd/>
          </a:ln>
          <a:effectLst/>
        </p:spPr>
        <p:txBody>
          <a:bodyPr wrap="none" anchor="ctr"/>
          <a:lstStyle/>
          <a:p>
            <a:endParaRPr lang="zh-CN" altLang="en-US"/>
          </a:p>
        </p:txBody>
      </p:sp>
      <p:sp>
        <p:nvSpPr>
          <p:cNvPr id="27" name="Text Box 26"/>
          <p:cNvSpPr txBox="1">
            <a:spLocks noChangeArrowheads="1"/>
          </p:cNvSpPr>
          <p:nvPr/>
        </p:nvSpPr>
        <p:spPr bwMode="auto">
          <a:xfrm>
            <a:off x="790606" y="3870312"/>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1</a:t>
            </a:r>
            <a:endParaRPr kumimoji="1" lang="en-US" altLang="zh-CN" sz="2000">
              <a:solidFill>
                <a:srgbClr val="333399"/>
              </a:solidFill>
            </a:endParaRPr>
          </a:p>
        </p:txBody>
      </p:sp>
      <p:sp>
        <p:nvSpPr>
          <p:cNvPr id="28" name="Oval 31"/>
          <p:cNvSpPr>
            <a:spLocks noChangeArrowheads="1"/>
          </p:cNvSpPr>
          <p:nvPr/>
        </p:nvSpPr>
        <p:spPr bwMode="auto">
          <a:xfrm>
            <a:off x="1763744" y="4248137"/>
            <a:ext cx="457200" cy="458788"/>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A</a:t>
            </a:r>
          </a:p>
        </p:txBody>
      </p:sp>
      <p:sp>
        <p:nvSpPr>
          <p:cNvPr id="29" name="Line 39"/>
          <p:cNvSpPr>
            <a:spLocks noChangeShapeType="1"/>
          </p:cNvSpPr>
          <p:nvPr/>
        </p:nvSpPr>
        <p:spPr bwMode="auto">
          <a:xfrm flipV="1">
            <a:off x="5056219" y="3651237"/>
            <a:ext cx="806450" cy="412750"/>
          </a:xfrm>
          <a:prstGeom prst="line">
            <a:avLst/>
          </a:prstGeom>
          <a:noFill/>
          <a:ln w="19050">
            <a:solidFill>
              <a:schemeClr val="tx1"/>
            </a:solidFill>
            <a:round/>
            <a:headEnd/>
            <a:tailEnd/>
          </a:ln>
          <a:effectLst/>
        </p:spPr>
        <p:txBody>
          <a:bodyPr wrap="none" anchor="ctr"/>
          <a:lstStyle/>
          <a:p>
            <a:endParaRPr lang="zh-CN" altLang="en-US"/>
          </a:p>
        </p:txBody>
      </p:sp>
      <p:sp>
        <p:nvSpPr>
          <p:cNvPr id="30" name="AutoShape 43"/>
          <p:cNvSpPr>
            <a:spLocks noChangeArrowheads="1"/>
          </p:cNvSpPr>
          <p:nvPr/>
        </p:nvSpPr>
        <p:spPr bwMode="auto">
          <a:xfrm flipV="1">
            <a:off x="4608544" y="5989625"/>
            <a:ext cx="1150937" cy="334962"/>
          </a:xfrm>
          <a:prstGeom prst="wedgeRoundRectCallout">
            <a:avLst>
              <a:gd name="adj1" fmla="val -65315"/>
              <a:gd name="adj2" fmla="val 160426"/>
              <a:gd name="adj3" fmla="val 16667"/>
            </a:avLst>
          </a:prstGeom>
          <a:solidFill>
            <a:schemeClr val="bg1"/>
          </a:solidFill>
          <a:ln w="9525">
            <a:solidFill>
              <a:schemeClr val="tx1"/>
            </a:solidFill>
            <a:miter lim="800000"/>
            <a:headEnd/>
            <a:tailEnd/>
          </a:ln>
          <a:effectLst/>
        </p:spPr>
        <p:txBody>
          <a:bodyPr rot="10800000" wrap="none" anchor="ctr"/>
          <a:lstStyle/>
          <a:p>
            <a:pPr algn="ctr"/>
            <a:endParaRPr kumimoji="1" lang="zh-CN" altLang="zh-CN" sz="2400">
              <a:latin typeface="Times New Roman" pitchFamily="18" charset="0"/>
            </a:endParaRPr>
          </a:p>
        </p:txBody>
      </p:sp>
      <p:sp>
        <p:nvSpPr>
          <p:cNvPr id="31" name="Text Box 44"/>
          <p:cNvSpPr txBox="1">
            <a:spLocks noChangeArrowheads="1"/>
          </p:cNvSpPr>
          <p:nvPr/>
        </p:nvSpPr>
        <p:spPr bwMode="auto">
          <a:xfrm>
            <a:off x="4711731" y="5927712"/>
            <a:ext cx="946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Times New Roman" pitchFamily="18" charset="0"/>
                <a:ea typeface="黑体" pitchFamily="2" charset="-122"/>
              </a:rPr>
              <a:t>互联网</a:t>
            </a:r>
          </a:p>
        </p:txBody>
      </p:sp>
      <p:pic>
        <p:nvPicPr>
          <p:cNvPr id="32" name="Picture 72"/>
          <p:cNvPicPr>
            <a:picLocks noChangeArrowheads="1"/>
          </p:cNvPicPr>
          <p:nvPr/>
        </p:nvPicPr>
        <p:blipFill>
          <a:blip r:embed="rId2" cstate="print"/>
          <a:srcRect/>
          <a:stretch>
            <a:fillRect/>
          </a:stretch>
        </p:blipFill>
        <p:spPr bwMode="auto">
          <a:xfrm>
            <a:off x="3821144" y="1571612"/>
            <a:ext cx="585787" cy="593725"/>
          </a:xfrm>
          <a:prstGeom prst="rect">
            <a:avLst/>
          </a:prstGeom>
          <a:noFill/>
          <a:ln w="9525">
            <a:noFill/>
            <a:miter lim="800000"/>
            <a:headEnd/>
            <a:tailEnd/>
          </a:ln>
          <a:effectLst/>
        </p:spPr>
      </p:pic>
      <p:pic>
        <p:nvPicPr>
          <p:cNvPr id="33" name="Picture 73"/>
          <p:cNvPicPr>
            <a:picLocks noChangeArrowheads="1"/>
          </p:cNvPicPr>
          <p:nvPr/>
        </p:nvPicPr>
        <p:blipFill>
          <a:blip r:embed="rId2" cstate="print"/>
          <a:srcRect/>
          <a:stretch>
            <a:fillRect/>
          </a:stretch>
        </p:blipFill>
        <p:spPr bwMode="auto">
          <a:xfrm>
            <a:off x="5748369" y="3286112"/>
            <a:ext cx="587375" cy="593725"/>
          </a:xfrm>
          <a:prstGeom prst="rect">
            <a:avLst/>
          </a:prstGeom>
          <a:noFill/>
          <a:ln w="9525">
            <a:noFill/>
            <a:miter lim="800000"/>
            <a:headEnd/>
            <a:tailEnd/>
          </a:ln>
          <a:effectLst/>
        </p:spPr>
      </p:pic>
      <p:pic>
        <p:nvPicPr>
          <p:cNvPr id="34" name="Picture 75"/>
          <p:cNvPicPr>
            <a:picLocks noChangeArrowheads="1"/>
          </p:cNvPicPr>
          <p:nvPr/>
        </p:nvPicPr>
        <p:blipFill>
          <a:blip r:embed="rId2" cstate="print"/>
          <a:srcRect/>
          <a:stretch>
            <a:fillRect/>
          </a:stretch>
        </p:blipFill>
        <p:spPr bwMode="auto">
          <a:xfrm>
            <a:off x="2678144" y="5991212"/>
            <a:ext cx="585787" cy="593725"/>
          </a:xfrm>
          <a:prstGeom prst="rect">
            <a:avLst/>
          </a:prstGeom>
          <a:noFill/>
          <a:ln w="9525">
            <a:noFill/>
            <a:miter lim="800000"/>
            <a:headEnd/>
            <a:tailEnd/>
          </a:ln>
          <a:effectLst/>
        </p:spPr>
      </p:pic>
      <p:pic>
        <p:nvPicPr>
          <p:cNvPr id="35" name="Picture 76"/>
          <p:cNvPicPr>
            <a:picLocks noChangeArrowheads="1"/>
          </p:cNvPicPr>
          <p:nvPr/>
        </p:nvPicPr>
        <p:blipFill>
          <a:blip r:embed="rId2" cstate="print"/>
          <a:srcRect/>
          <a:stretch>
            <a:fillRect/>
          </a:stretch>
        </p:blipFill>
        <p:spPr bwMode="auto">
          <a:xfrm>
            <a:off x="5513419" y="5073637"/>
            <a:ext cx="585787" cy="593725"/>
          </a:xfrm>
          <a:prstGeom prst="rect">
            <a:avLst/>
          </a:prstGeom>
          <a:noFill/>
          <a:ln w="9525">
            <a:noFill/>
            <a:miter lim="800000"/>
            <a:headEnd/>
            <a:tailEnd/>
          </a:ln>
          <a:effectLst/>
        </p:spPr>
      </p:pic>
      <p:pic>
        <p:nvPicPr>
          <p:cNvPr id="36" name="Picture 77"/>
          <p:cNvPicPr>
            <a:picLocks noChangeArrowheads="1"/>
          </p:cNvPicPr>
          <p:nvPr/>
        </p:nvPicPr>
        <p:blipFill>
          <a:blip r:embed="rId2" cstate="print"/>
          <a:srcRect/>
          <a:stretch>
            <a:fillRect/>
          </a:stretch>
        </p:blipFill>
        <p:spPr bwMode="auto">
          <a:xfrm>
            <a:off x="2403506" y="1770050"/>
            <a:ext cx="587375" cy="595312"/>
          </a:xfrm>
          <a:prstGeom prst="rect">
            <a:avLst/>
          </a:prstGeom>
          <a:noFill/>
          <a:ln w="9525">
            <a:noFill/>
            <a:miter lim="800000"/>
            <a:headEnd/>
            <a:tailEnd/>
          </a:ln>
          <a:effectLst/>
        </p:spPr>
      </p:pic>
      <p:sp>
        <p:nvSpPr>
          <p:cNvPr id="37" name="Oval 80"/>
          <p:cNvSpPr>
            <a:spLocks noChangeArrowheads="1"/>
          </p:cNvSpPr>
          <p:nvPr/>
        </p:nvSpPr>
        <p:spPr bwMode="auto">
          <a:xfrm>
            <a:off x="2487644" y="2881300"/>
            <a:ext cx="457200" cy="458787"/>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B</a:t>
            </a:r>
          </a:p>
        </p:txBody>
      </p:sp>
      <p:sp>
        <p:nvSpPr>
          <p:cNvPr id="38" name="Oval 81"/>
          <p:cNvSpPr>
            <a:spLocks noChangeArrowheads="1"/>
          </p:cNvSpPr>
          <p:nvPr/>
        </p:nvSpPr>
        <p:spPr bwMode="auto">
          <a:xfrm>
            <a:off x="3908456" y="2270112"/>
            <a:ext cx="457200" cy="458788"/>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D</a:t>
            </a:r>
          </a:p>
        </p:txBody>
      </p:sp>
      <p:sp>
        <p:nvSpPr>
          <p:cNvPr id="39" name="Oval 82"/>
          <p:cNvSpPr>
            <a:spLocks noChangeArrowheads="1"/>
          </p:cNvSpPr>
          <p:nvPr/>
        </p:nvSpPr>
        <p:spPr bwMode="auto">
          <a:xfrm>
            <a:off x="4762531" y="3898887"/>
            <a:ext cx="457200" cy="458788"/>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E</a:t>
            </a:r>
          </a:p>
        </p:txBody>
      </p:sp>
      <p:sp>
        <p:nvSpPr>
          <p:cNvPr id="40" name="Oval 83"/>
          <p:cNvSpPr>
            <a:spLocks noChangeArrowheads="1"/>
          </p:cNvSpPr>
          <p:nvPr/>
        </p:nvSpPr>
        <p:spPr bwMode="auto">
          <a:xfrm>
            <a:off x="3454431" y="5218100"/>
            <a:ext cx="457200" cy="458787"/>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C</a:t>
            </a:r>
          </a:p>
        </p:txBody>
      </p:sp>
      <p:sp>
        <p:nvSpPr>
          <p:cNvPr id="41" name="Text Box 84"/>
          <p:cNvSpPr txBox="1">
            <a:spLocks noChangeArrowheads="1"/>
          </p:cNvSpPr>
          <p:nvPr/>
        </p:nvSpPr>
        <p:spPr bwMode="auto">
          <a:xfrm>
            <a:off x="5184806" y="5027600"/>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5</a:t>
            </a:r>
            <a:endParaRPr kumimoji="1" lang="en-US" altLang="zh-CN" sz="2000">
              <a:solidFill>
                <a:srgbClr val="333399"/>
              </a:solidFill>
            </a:endParaRPr>
          </a:p>
        </p:txBody>
      </p:sp>
      <p:sp>
        <p:nvSpPr>
          <p:cNvPr id="42" name="Text Box 85"/>
          <p:cNvSpPr txBox="1">
            <a:spLocks noChangeArrowheads="1"/>
          </p:cNvSpPr>
          <p:nvPr/>
        </p:nvSpPr>
        <p:spPr bwMode="auto">
          <a:xfrm>
            <a:off x="6192869" y="3227375"/>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6</a:t>
            </a:r>
            <a:endParaRPr kumimoji="1" lang="en-US" altLang="zh-CN" sz="2000">
              <a:solidFill>
                <a:srgbClr val="333399"/>
              </a:solidFill>
            </a:endParaRPr>
          </a:p>
        </p:txBody>
      </p:sp>
      <p:sp>
        <p:nvSpPr>
          <p:cNvPr id="43" name="Text Box 86"/>
          <p:cNvSpPr txBox="1">
            <a:spLocks noChangeArrowheads="1"/>
          </p:cNvSpPr>
          <p:nvPr/>
        </p:nvSpPr>
        <p:spPr bwMode="auto">
          <a:xfrm>
            <a:off x="3456019" y="1571612"/>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4</a:t>
            </a:r>
            <a:endParaRPr kumimoji="1" lang="en-US" altLang="zh-CN" sz="2000">
              <a:solidFill>
                <a:srgbClr val="333399"/>
              </a:solidFill>
            </a:endParaRPr>
          </a:p>
        </p:txBody>
      </p:sp>
      <p:sp>
        <p:nvSpPr>
          <p:cNvPr id="44" name="Text Box 87"/>
          <p:cNvSpPr txBox="1">
            <a:spLocks noChangeArrowheads="1"/>
          </p:cNvSpPr>
          <p:nvPr/>
        </p:nvSpPr>
        <p:spPr bwMode="auto">
          <a:xfrm>
            <a:off x="2087594" y="1716075"/>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2</a:t>
            </a:r>
            <a:endParaRPr kumimoji="1" lang="en-US" altLang="zh-CN" sz="2000">
              <a:solidFill>
                <a:srgbClr val="333399"/>
              </a:solidFill>
            </a:endParaRPr>
          </a:p>
        </p:txBody>
      </p:sp>
      <p:sp>
        <p:nvSpPr>
          <p:cNvPr id="45" name="Text Box 88"/>
          <p:cNvSpPr txBox="1">
            <a:spLocks noChangeArrowheads="1"/>
          </p:cNvSpPr>
          <p:nvPr/>
        </p:nvSpPr>
        <p:spPr bwMode="auto">
          <a:xfrm>
            <a:off x="2303494" y="5964225"/>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3</a:t>
            </a:r>
            <a:endParaRPr kumimoji="1" lang="en-US" altLang="zh-CN" sz="2000">
              <a:solidFill>
                <a:srgbClr val="333399"/>
              </a:solidFill>
            </a:endParaRPr>
          </a:p>
        </p:txBody>
      </p:sp>
      <p:sp>
        <p:nvSpPr>
          <p:cNvPr id="46" name="Rectangle 95"/>
          <p:cNvSpPr>
            <a:spLocks noChangeArrowheads="1"/>
          </p:cNvSpPr>
          <p:nvPr/>
        </p:nvSpPr>
        <p:spPr bwMode="auto">
          <a:xfrm>
            <a:off x="2592419" y="1931975"/>
            <a:ext cx="217487" cy="217487"/>
          </a:xfrm>
          <a:prstGeom prst="rect">
            <a:avLst/>
          </a:prstGeom>
          <a:solidFill>
            <a:srgbClr val="333399"/>
          </a:solidFill>
          <a:ln w="9525">
            <a:solidFill>
              <a:srgbClr val="333399"/>
            </a:solidFill>
            <a:miter lim="800000"/>
            <a:headEnd/>
            <a:tailEnd/>
          </a:ln>
          <a:effectLst/>
        </p:spPr>
        <p:txBody>
          <a:bodyPr wrap="none" anchor="ctr"/>
          <a:lstStyle/>
          <a:p>
            <a:endParaRPr lang="zh-CN" altLang="en-US"/>
          </a:p>
        </p:txBody>
      </p:sp>
      <p:pic>
        <p:nvPicPr>
          <p:cNvPr id="47" name="Picture 74"/>
          <p:cNvPicPr>
            <a:picLocks noChangeArrowheads="1"/>
          </p:cNvPicPr>
          <p:nvPr/>
        </p:nvPicPr>
        <p:blipFill>
          <a:blip r:embed="rId2" cstate="print"/>
          <a:srcRect/>
          <a:stretch>
            <a:fillRect/>
          </a:stretch>
        </p:blipFill>
        <p:spPr bwMode="auto">
          <a:xfrm>
            <a:off x="719169" y="4248137"/>
            <a:ext cx="587375" cy="593725"/>
          </a:xfrm>
          <a:prstGeom prst="rect">
            <a:avLst/>
          </a:prstGeom>
          <a:noFill/>
          <a:ln w="9525">
            <a:noFill/>
            <a:miter lim="800000"/>
            <a:headEnd/>
            <a:tailEnd/>
          </a:ln>
          <a:effectLst/>
        </p:spPr>
      </p:pic>
      <p:sp>
        <p:nvSpPr>
          <p:cNvPr id="48" name="Rectangle 92"/>
          <p:cNvSpPr>
            <a:spLocks noChangeArrowheads="1"/>
          </p:cNvSpPr>
          <p:nvPr/>
        </p:nvSpPr>
        <p:spPr bwMode="auto">
          <a:xfrm>
            <a:off x="935069" y="4379900"/>
            <a:ext cx="217487" cy="217487"/>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49" name="Rectangle 94"/>
          <p:cNvSpPr>
            <a:spLocks noChangeArrowheads="1"/>
          </p:cNvSpPr>
          <p:nvPr/>
        </p:nvSpPr>
        <p:spPr bwMode="auto">
          <a:xfrm>
            <a:off x="935069" y="4379900"/>
            <a:ext cx="217487" cy="217487"/>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50" name="Text Box 98"/>
          <p:cNvSpPr txBox="1">
            <a:spLocks noChangeArrowheads="1"/>
          </p:cNvSpPr>
          <p:nvPr/>
        </p:nvSpPr>
        <p:spPr bwMode="auto">
          <a:xfrm>
            <a:off x="6335744" y="4884725"/>
            <a:ext cx="2609850" cy="466725"/>
          </a:xfrm>
          <a:prstGeom prst="rect">
            <a:avLst/>
          </a:prstGeom>
          <a:noFill/>
          <a:ln w="9525">
            <a:solidFill>
              <a:schemeClr val="hlink"/>
            </a:solidFill>
            <a:miter lim="800000"/>
            <a:headEnd/>
            <a:tailEnd/>
          </a:ln>
          <a:effectLst/>
        </p:spPr>
        <p:txBody>
          <a:bodyPr wrap="none">
            <a:spAutoFit/>
          </a:bodyPr>
          <a:lstStyle/>
          <a:p>
            <a:r>
              <a:rPr kumimoji="1" lang="en-US" altLang="zh-CN" sz="2400">
                <a:solidFill>
                  <a:schemeClr val="hlink"/>
                </a:solidFill>
              </a:rPr>
              <a:t>H</a:t>
            </a:r>
            <a:r>
              <a:rPr kumimoji="1" lang="en-US" altLang="zh-CN" sz="2400" baseline="-25000">
                <a:solidFill>
                  <a:schemeClr val="hlink"/>
                </a:solidFill>
              </a:rPr>
              <a:t>1 </a:t>
            </a:r>
            <a:r>
              <a:rPr kumimoji="1" lang="zh-CN" altLang="en-US" sz="2400">
                <a:solidFill>
                  <a:schemeClr val="hlink"/>
                </a:solidFill>
                <a:ea typeface="黑体" pitchFamily="2" charset="-122"/>
              </a:rPr>
              <a:t>向 </a:t>
            </a:r>
            <a:r>
              <a:rPr kumimoji="1" lang="en-US" altLang="zh-CN" sz="2400">
                <a:solidFill>
                  <a:schemeClr val="hlink"/>
                </a:solidFill>
                <a:ea typeface="黑体" pitchFamily="2" charset="-122"/>
              </a:rPr>
              <a:t>H</a:t>
            </a:r>
            <a:r>
              <a:rPr kumimoji="1" lang="en-US" altLang="zh-CN" sz="2400" baseline="-25000">
                <a:solidFill>
                  <a:schemeClr val="hlink"/>
                </a:solidFill>
                <a:ea typeface="黑体" pitchFamily="2" charset="-122"/>
              </a:rPr>
              <a:t>5</a:t>
            </a:r>
            <a:r>
              <a:rPr kumimoji="1" lang="en-US" altLang="zh-CN" sz="2400">
                <a:solidFill>
                  <a:schemeClr val="hlink"/>
                </a:solidFill>
                <a:ea typeface="黑体" pitchFamily="2" charset="-122"/>
              </a:rPr>
              <a:t> </a:t>
            </a:r>
            <a:r>
              <a:rPr kumimoji="1" lang="zh-CN" altLang="en-US" sz="2400">
                <a:solidFill>
                  <a:schemeClr val="hlink"/>
                </a:solidFill>
                <a:ea typeface="黑体" pitchFamily="2" charset="-122"/>
              </a:rPr>
              <a:t>发送分组</a:t>
            </a:r>
          </a:p>
        </p:txBody>
      </p:sp>
      <p:sp>
        <p:nvSpPr>
          <p:cNvPr id="51" name="Text Box 99"/>
          <p:cNvSpPr txBox="1">
            <a:spLocks noChangeArrowheads="1"/>
          </p:cNvSpPr>
          <p:nvPr/>
        </p:nvSpPr>
        <p:spPr bwMode="auto">
          <a:xfrm>
            <a:off x="6335744" y="4019537"/>
            <a:ext cx="2609850" cy="466725"/>
          </a:xfrm>
          <a:prstGeom prst="rect">
            <a:avLst/>
          </a:prstGeom>
          <a:noFill/>
          <a:ln w="9525">
            <a:solidFill>
              <a:srgbClr val="333399"/>
            </a:solidFill>
            <a:miter lim="800000"/>
            <a:headEnd/>
            <a:tailEnd/>
          </a:ln>
          <a:effectLst/>
        </p:spPr>
        <p:txBody>
          <a:bodyPr wrap="none">
            <a:spAutoFit/>
          </a:bodyPr>
          <a:lstStyle/>
          <a:p>
            <a:r>
              <a:rPr kumimoji="1" lang="en-US" altLang="zh-CN" sz="2400">
                <a:solidFill>
                  <a:srgbClr val="333399"/>
                </a:solidFill>
              </a:rPr>
              <a:t>H</a:t>
            </a:r>
            <a:r>
              <a:rPr kumimoji="1" lang="en-US" altLang="zh-CN" sz="2400" baseline="-25000">
                <a:solidFill>
                  <a:srgbClr val="333399"/>
                </a:solidFill>
              </a:rPr>
              <a:t>2 </a:t>
            </a:r>
            <a:r>
              <a:rPr kumimoji="1" lang="zh-CN" altLang="en-US" sz="2400">
                <a:solidFill>
                  <a:srgbClr val="333399"/>
                </a:solidFill>
                <a:ea typeface="黑体" pitchFamily="2" charset="-122"/>
              </a:rPr>
              <a:t>向 </a:t>
            </a:r>
            <a:r>
              <a:rPr kumimoji="1" lang="en-US" altLang="zh-CN" sz="2400">
                <a:solidFill>
                  <a:srgbClr val="333399"/>
                </a:solidFill>
                <a:ea typeface="黑体" pitchFamily="2" charset="-122"/>
              </a:rPr>
              <a:t>H</a:t>
            </a:r>
            <a:r>
              <a:rPr kumimoji="1" lang="en-US" altLang="zh-CN" sz="2400" baseline="-25000">
                <a:solidFill>
                  <a:srgbClr val="333399"/>
                </a:solidFill>
                <a:ea typeface="黑体" pitchFamily="2" charset="-122"/>
              </a:rPr>
              <a:t>6</a:t>
            </a:r>
            <a:r>
              <a:rPr kumimoji="1" lang="en-US" altLang="zh-CN" sz="2400">
                <a:solidFill>
                  <a:srgbClr val="333399"/>
                </a:solidFill>
                <a:ea typeface="黑体" pitchFamily="2" charset="-122"/>
              </a:rPr>
              <a:t> </a:t>
            </a:r>
            <a:r>
              <a:rPr kumimoji="1" lang="zh-CN" altLang="en-US" sz="2400">
                <a:solidFill>
                  <a:srgbClr val="333399"/>
                </a:solidFill>
                <a:ea typeface="黑体" pitchFamily="2" charset="-122"/>
              </a:rPr>
              <a:t>发送分组</a:t>
            </a:r>
          </a:p>
        </p:txBody>
      </p:sp>
      <p:sp>
        <p:nvSpPr>
          <p:cNvPr id="52" name="Rectangle 100"/>
          <p:cNvSpPr>
            <a:spLocks noChangeArrowheads="1"/>
          </p:cNvSpPr>
          <p:nvPr/>
        </p:nvSpPr>
        <p:spPr bwMode="auto">
          <a:xfrm>
            <a:off x="935069" y="4379900"/>
            <a:ext cx="217487" cy="217487"/>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53" name="Rectangle 101"/>
          <p:cNvSpPr>
            <a:spLocks noChangeArrowheads="1"/>
          </p:cNvSpPr>
          <p:nvPr/>
        </p:nvSpPr>
        <p:spPr bwMode="auto">
          <a:xfrm>
            <a:off x="2592419" y="1931975"/>
            <a:ext cx="217487" cy="217487"/>
          </a:xfrm>
          <a:prstGeom prst="rect">
            <a:avLst/>
          </a:prstGeom>
          <a:solidFill>
            <a:srgbClr val="333399"/>
          </a:solidFill>
          <a:ln w="9525">
            <a:solidFill>
              <a:srgbClr val="333399"/>
            </a:solidFill>
            <a:miter lim="800000"/>
            <a:headEnd/>
            <a:tailEnd/>
          </a:ln>
          <a:effectLst/>
        </p:spPr>
        <p:txBody>
          <a:bodyPr wrap="none" anchor="ctr"/>
          <a:lstStyle/>
          <a:p>
            <a:endParaRPr lang="zh-CN" altLang="en-US"/>
          </a:p>
        </p:txBody>
      </p:sp>
      <p:sp>
        <p:nvSpPr>
          <p:cNvPr id="54" name="Rectangle 97"/>
          <p:cNvSpPr>
            <a:spLocks noChangeArrowheads="1"/>
          </p:cNvSpPr>
          <p:nvPr/>
        </p:nvSpPr>
        <p:spPr bwMode="auto">
          <a:xfrm>
            <a:off x="935069" y="4379900"/>
            <a:ext cx="217487" cy="217487"/>
          </a:xfrm>
          <a:prstGeom prst="rect">
            <a:avLst/>
          </a:prstGeom>
          <a:solidFill>
            <a:schemeClr val="hlink"/>
          </a:solidFill>
          <a:ln w="9525">
            <a:solidFill>
              <a:srgbClr val="333399"/>
            </a:solidFill>
            <a:miter lim="800000"/>
            <a:headEnd/>
            <a:tailEnd/>
          </a:ln>
          <a:effectLst/>
        </p:spPr>
        <p:txBody>
          <a:bodyPr wrap="none" anchor="ctr"/>
          <a:lstStyle/>
          <a:p>
            <a:endParaRPr lang="zh-CN" altLang="en-US"/>
          </a:p>
        </p:txBody>
      </p:sp>
      <p:sp>
        <p:nvSpPr>
          <p:cNvPr id="55" name="Rectangle 96"/>
          <p:cNvSpPr>
            <a:spLocks noChangeArrowheads="1"/>
          </p:cNvSpPr>
          <p:nvPr/>
        </p:nvSpPr>
        <p:spPr bwMode="auto">
          <a:xfrm>
            <a:off x="2592419" y="1931975"/>
            <a:ext cx="217487" cy="217487"/>
          </a:xfrm>
          <a:prstGeom prst="rect">
            <a:avLst/>
          </a:prstGeom>
          <a:solidFill>
            <a:srgbClr val="333399"/>
          </a:solidFill>
          <a:ln w="9525">
            <a:solidFill>
              <a:srgbClr val="333399"/>
            </a:solidFill>
            <a:miter lim="800000"/>
            <a:headEnd/>
            <a:tailEnd/>
          </a:ln>
          <a:effectLst/>
        </p:spPr>
        <p:txBody>
          <a:bodyPr wrap="none" anchor="ctr"/>
          <a:lstStyle/>
          <a:p>
            <a:endParaRPr lang="zh-CN" altLang="en-US"/>
          </a:p>
        </p:txBody>
      </p:sp>
      <p:sp>
        <p:nvSpPr>
          <p:cNvPr id="56" name="Text Box 102"/>
          <p:cNvSpPr txBox="1">
            <a:spLocks noChangeArrowheads="1"/>
          </p:cNvSpPr>
          <p:nvPr/>
        </p:nvSpPr>
        <p:spPr bwMode="auto">
          <a:xfrm>
            <a:off x="5184806" y="1984362"/>
            <a:ext cx="3816350" cy="595313"/>
          </a:xfrm>
          <a:prstGeom prst="rect">
            <a:avLst/>
          </a:prstGeom>
          <a:solidFill>
            <a:srgbClr val="FFFFCC"/>
          </a:solidFill>
          <a:ln w="76200" cmpd="tri">
            <a:solidFill>
              <a:srgbClr val="333399"/>
            </a:solidFill>
            <a:miter lim="800000"/>
            <a:headEnd/>
            <a:tailEnd/>
          </a:ln>
          <a:effectLst/>
        </p:spPr>
        <p:txBody>
          <a:bodyPr wrap="none">
            <a:spAutoFit/>
          </a:bodyPr>
          <a:lstStyle/>
          <a:p>
            <a:r>
              <a:rPr kumimoji="1" lang="zh-CN" altLang="en-US" sz="2800">
                <a:solidFill>
                  <a:srgbClr val="333399"/>
                </a:solidFill>
                <a:latin typeface="黑体" pitchFamily="2" charset="-122"/>
                <a:ea typeface="黑体" pitchFamily="2" charset="-122"/>
              </a:rPr>
              <a:t>注意分组路径的变化！</a:t>
            </a:r>
          </a:p>
        </p:txBody>
      </p:sp>
      <p:sp>
        <p:nvSpPr>
          <p:cNvPr id="57" name="Text Box 103"/>
          <p:cNvSpPr txBox="1">
            <a:spLocks noChangeArrowheads="1"/>
          </p:cNvSpPr>
          <p:nvPr/>
        </p:nvSpPr>
        <p:spPr bwMode="auto">
          <a:xfrm>
            <a:off x="854106" y="2508237"/>
            <a:ext cx="946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Times New Roman" pitchFamily="18" charset="0"/>
                <a:ea typeface="黑体" pitchFamily="2" charset="-122"/>
              </a:rPr>
              <a:t>路由器</a:t>
            </a:r>
          </a:p>
        </p:txBody>
      </p:sp>
      <p:sp>
        <p:nvSpPr>
          <p:cNvPr id="58" name="Text Box 105"/>
          <p:cNvSpPr txBox="1">
            <a:spLocks noChangeArrowheads="1"/>
          </p:cNvSpPr>
          <p:nvPr/>
        </p:nvSpPr>
        <p:spPr bwMode="auto">
          <a:xfrm>
            <a:off x="107981" y="3371837"/>
            <a:ext cx="692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Times New Roman" pitchFamily="18" charset="0"/>
                <a:ea typeface="黑体" pitchFamily="2" charset="-122"/>
              </a:rPr>
              <a:t>主机</a:t>
            </a:r>
          </a:p>
        </p:txBody>
      </p:sp>
      <p:sp>
        <p:nvSpPr>
          <p:cNvPr id="59" name="Line 106"/>
          <p:cNvSpPr>
            <a:spLocks noChangeShapeType="1"/>
          </p:cNvSpPr>
          <p:nvPr/>
        </p:nvSpPr>
        <p:spPr bwMode="auto">
          <a:xfrm>
            <a:off x="1727231" y="2795575"/>
            <a:ext cx="792163" cy="215900"/>
          </a:xfrm>
          <a:prstGeom prst="line">
            <a:avLst/>
          </a:prstGeom>
          <a:noFill/>
          <a:ln w="28575">
            <a:solidFill>
              <a:srgbClr val="333399"/>
            </a:solidFill>
            <a:round/>
            <a:headEnd/>
            <a:tailEnd type="triangle" w="med" len="lg"/>
          </a:ln>
          <a:effectLst/>
        </p:spPr>
        <p:txBody>
          <a:bodyPr/>
          <a:lstStyle/>
          <a:p>
            <a:endParaRPr lang="zh-CN" altLang="en-US"/>
          </a:p>
        </p:txBody>
      </p:sp>
      <p:sp>
        <p:nvSpPr>
          <p:cNvPr id="60" name="Line 107"/>
          <p:cNvSpPr>
            <a:spLocks noChangeShapeType="1"/>
          </p:cNvSpPr>
          <p:nvPr/>
        </p:nvSpPr>
        <p:spPr bwMode="auto">
          <a:xfrm>
            <a:off x="503269" y="3732200"/>
            <a:ext cx="360362" cy="576262"/>
          </a:xfrm>
          <a:prstGeom prst="line">
            <a:avLst/>
          </a:prstGeom>
          <a:noFill/>
          <a:ln w="28575">
            <a:solidFill>
              <a:srgbClr val="333399"/>
            </a:solidFill>
            <a:round/>
            <a:headEnd/>
            <a:tailEnd type="triangle" w="med" len="lg"/>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2.5E-6 -4.04624E-7 L 0.10468 -4.04624E-7 L 0.28889 0.15006 L 0.43802 -0.04439 L 0.52222 0.13318 " pathEditMode="relative" ptsTypes="AAAAA">
                                      <p:cBhvr>
                                        <p:cTn id="9" dur="2000" fill="hold"/>
                                        <p:tgtEl>
                                          <p:spTgt spid="48"/>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48"/>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18" dur="2000" fill="hold"/>
                                        <p:tgtEl>
                                          <p:spTgt spid="49"/>
                                        </p:tgtEl>
                                        <p:attrNameLst>
                                          <p:attrName>ppt_x</p:attrName>
                                          <p:attrName>ppt_y</p:attrName>
                                        </p:attrNameLst>
                                      </p:cBhvr>
                                    </p:animMotion>
                                  </p:childTnLst>
                                </p:cTn>
                              </p:par>
                            </p:childTnLst>
                          </p:cTn>
                        </p:par>
                        <p:par>
                          <p:cTn id="19" fill="hold">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49"/>
                                        </p:tgtEl>
                                        <p:attrNameLst>
                                          <p:attrName>style.visibility</p:attrName>
                                        </p:attrNameLst>
                                      </p:cBhvr>
                                      <p:to>
                                        <p:strVal val="hidden"/>
                                      </p:to>
                                    </p:set>
                                  </p:childTnLst>
                                </p:cTn>
                              </p:par>
                            </p:childTnLst>
                          </p:cTn>
                        </p:par>
                        <p:par>
                          <p:cTn id="22" fill="hold">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par>
                          <p:cTn id="25" fill="hold">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51"/>
                                        </p:tgtEl>
                                        <p:attrNameLst>
                                          <p:attrName>style.visibility</p:attrName>
                                        </p:attrNameLst>
                                      </p:cBhvr>
                                      <p:tavLst>
                                        <p:tav tm="0">
                                          <p:val>
                                            <p:strVal val="hidden"/>
                                          </p:val>
                                        </p:tav>
                                        <p:tav tm="50000">
                                          <p:val>
                                            <p:strVal val="visible"/>
                                          </p:val>
                                        </p:tav>
                                      </p:tavLst>
                                    </p:anim>
                                  </p:childTnLst>
                                </p:cTn>
                              </p:par>
                            </p:childTnLst>
                          </p:cTn>
                        </p:par>
                        <p:par>
                          <p:cTn id="28" fill="hold">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par>
                          <p:cTn id="31" fill="hold">
                            <p:stCondLst>
                              <p:cond delay="7000"/>
                            </p:stCondLst>
                            <p:childTnLst>
                              <p:par>
                                <p:cTn id="32"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33" dur="2000" fill="hold"/>
                                        <p:tgtEl>
                                          <p:spTgt spid="46"/>
                                        </p:tgtEl>
                                        <p:attrNameLst>
                                          <p:attrName>ppt_x</p:attrName>
                                          <p:attrName>ppt_y</p:attrName>
                                        </p:attrNameLst>
                                      </p:cBhvr>
                                    </p:animMotion>
                                  </p:childTnLst>
                                </p:cTn>
                              </p:par>
                            </p:childTnLst>
                          </p:cTn>
                        </p:par>
                        <p:par>
                          <p:cTn id="34" fill="hold">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46"/>
                                        </p:tgtEl>
                                        <p:attrNameLst>
                                          <p:attrName>style.visibility</p:attrName>
                                        </p:attrNameLst>
                                      </p:cBhvr>
                                      <p:to>
                                        <p:strVal val="hidden"/>
                                      </p:to>
                                    </p:set>
                                  </p:childTnLst>
                                </p:cTn>
                              </p:par>
                            </p:childTnLst>
                          </p:cTn>
                        </p:par>
                        <p:par>
                          <p:cTn id="37" fill="hold">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56"/>
                                        </p:tgtEl>
                                        <p:attrNameLst>
                                          <p:attrName>style.visibility</p:attrName>
                                        </p:attrNameLst>
                                      </p:cBhvr>
                                      <p:to>
                                        <p:strVal val="visible"/>
                                      </p:to>
                                    </p:set>
                                  </p:childTnLst>
                                </p:cTn>
                              </p:par>
                            </p:childTnLst>
                          </p:cTn>
                        </p:par>
                        <p:par>
                          <p:cTn id="40" fill="hold">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43" fill="hold">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52"/>
                                        </p:tgtEl>
                                        <p:attrNameLst>
                                          <p:attrName>style.visibility</p:attrName>
                                        </p:attrNameLst>
                                      </p:cBhvr>
                                      <p:to>
                                        <p:strVal val="visible"/>
                                      </p:to>
                                    </p:set>
                                  </p:childTnLst>
                                </p:cTn>
                              </p:par>
                            </p:childTnLst>
                          </p:cTn>
                        </p:par>
                        <p:par>
                          <p:cTn id="46" fill="hold">
                            <p:stCondLst>
                              <p:cond delay="11000"/>
                            </p:stCondLst>
                            <p:childTnLst>
                              <p:par>
                                <p:cTn id="47" presetID="0" presetClass="path" presetSubtype="0" accel="50000" decel="50000" fill="hold" grpId="1" nodeType="afterEffect">
                                  <p:stCondLst>
                                    <p:cond delay="0"/>
                                  </p:stCondLst>
                                  <p:childTnLst>
                                    <p:animMotion origin="layout" path="M -2.5E-6 -4.04624E-7 L 0.10313 0.00208 L 0.17934 -0.20717 L 0.43021 -0.05503 L 0.52535 0.14382 " pathEditMode="relative" ptsTypes="AAAAA">
                                      <p:cBhvr>
                                        <p:cTn id="48" dur="2000" fill="hold"/>
                                        <p:tgtEl>
                                          <p:spTgt spid="52"/>
                                        </p:tgtEl>
                                        <p:attrNameLst>
                                          <p:attrName>ppt_x</p:attrName>
                                          <p:attrName>ppt_y</p:attrName>
                                        </p:attrNameLst>
                                      </p:cBhvr>
                                    </p:animMotion>
                                  </p:childTnLst>
                                </p:cTn>
                              </p:par>
                            </p:childTnLst>
                          </p:cTn>
                        </p:par>
                        <p:par>
                          <p:cTn id="49" fill="hold">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52"/>
                                        </p:tgtEl>
                                        <p:attrNameLst>
                                          <p:attrName>style.visibility</p:attrName>
                                        </p:attrNameLst>
                                      </p:cBhvr>
                                      <p:to>
                                        <p:strVal val="hidden"/>
                                      </p:to>
                                    </p:set>
                                  </p:childTnLst>
                                </p:cTn>
                              </p:par>
                            </p:childTnLst>
                          </p:cTn>
                        </p:par>
                        <p:par>
                          <p:cTn id="52" fill="hold">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par>
                          <p:cTn id="55" fill="hold">
                            <p:stCondLst>
                              <p:cond delay="13000"/>
                            </p:stCondLst>
                            <p:childTnLst>
                              <p:par>
                                <p:cTn id="56" presetID="0" presetClass="path" presetSubtype="0" accel="50000" decel="50000" fill="hold" grpId="1" nodeType="afterEffect">
                                  <p:stCondLst>
                                    <p:cond delay="0"/>
                                  </p:stCondLst>
                                  <p:childTnLst>
                                    <p:animMotion origin="layout" path="M 2.22222E-6 1.79191E-6 L 0.00156 0.14381 L 0.25711 0.29803 L 0.36979 0.21572 " pathEditMode="relative" ptsTypes="AAAA">
                                      <p:cBhvr>
                                        <p:cTn id="57" dur="2000" fill="hold"/>
                                        <p:tgtEl>
                                          <p:spTgt spid="53"/>
                                        </p:tgtEl>
                                        <p:attrNameLst>
                                          <p:attrName>ppt_x</p:attrName>
                                          <p:attrName>ppt_y</p:attrName>
                                        </p:attrNameLst>
                                      </p:cBhvr>
                                    </p:animMotion>
                                  </p:childTnLst>
                                </p:cTn>
                              </p:par>
                            </p:childTnLst>
                          </p:cTn>
                        </p:par>
                        <p:par>
                          <p:cTn id="58" fill="hold">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53"/>
                                        </p:tgtEl>
                                        <p:attrNameLst>
                                          <p:attrName>style.visibility</p:attrName>
                                        </p:attrNameLst>
                                      </p:cBhvr>
                                      <p:to>
                                        <p:strVal val="hidden"/>
                                      </p:to>
                                    </p:set>
                                  </p:childTnLst>
                                </p:cTn>
                              </p:par>
                            </p:childTnLst>
                          </p:cTn>
                        </p:par>
                        <p:par>
                          <p:cTn id="61" fill="hold">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childTnLst>
                          </p:cTn>
                        </p:par>
                        <p:par>
                          <p:cTn id="64" fill="hold">
                            <p:stCondLst>
                              <p:cond delay="15000"/>
                            </p:stCondLst>
                            <p:childTnLst>
                              <p:par>
                                <p:cTn id="65" presetID="0" presetClass="path" presetSubtype="0" accel="50000" decel="50000" fill="hold" grpId="1" nodeType="afterEffect">
                                  <p:stCondLst>
                                    <p:cond delay="0"/>
                                  </p:stCondLst>
                                  <p:childTnLst>
                                    <p:animMotion origin="layout" path="M -3.05556E-6 1.84971E-6 L 0.10469 0.00416 L 0.18733 -0.19885 L 0.29358 0.14798 L 0.43802 -0.04879 L 0.52535 0.13734 " pathEditMode="relative" ptsTypes="AAAAAA">
                                      <p:cBhvr>
                                        <p:cTn id="66" dur="2000" fill="hold"/>
                                        <p:tgtEl>
                                          <p:spTgt spid="54"/>
                                        </p:tgtEl>
                                        <p:attrNameLst>
                                          <p:attrName>ppt_x</p:attrName>
                                          <p:attrName>ppt_y</p:attrName>
                                        </p:attrNameLst>
                                      </p:cBhvr>
                                    </p:animMotion>
                                  </p:childTnLst>
                                </p:cTn>
                              </p:par>
                            </p:childTnLst>
                          </p:cTn>
                        </p:par>
                        <p:par>
                          <p:cTn id="67" fill="hold">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54"/>
                                        </p:tgtEl>
                                        <p:attrNameLst>
                                          <p:attrName>style.visibility</p:attrName>
                                        </p:attrNameLst>
                                      </p:cBhvr>
                                      <p:to>
                                        <p:strVal val="hidden"/>
                                      </p:to>
                                    </p:set>
                                  </p:childTnLst>
                                </p:cTn>
                              </p:par>
                            </p:childTnLst>
                          </p:cTn>
                        </p:par>
                        <p:par>
                          <p:cTn id="70" fill="hold">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childTnLst>
                          </p:cTn>
                        </p:par>
                        <p:par>
                          <p:cTn id="73" fill="hold">
                            <p:stCondLst>
                              <p:cond delay="17000"/>
                            </p:stCondLst>
                            <p:childTnLst>
                              <p:par>
                                <p:cTn id="74" presetID="0" presetClass="path" presetSubtype="0" accel="50000" decel="50000" fill="hold" grpId="1" nodeType="afterEffect">
                                  <p:stCondLst>
                                    <p:cond delay="0"/>
                                  </p:stCondLst>
                                  <p:childTnLst>
                                    <p:animMotion origin="layout" path="M 1.66667E-6 -5.43353E-6 L 0.00173 0.16485 L 0.15729 0.06751 L 0.25399 0.30011 L 0.36996 0.21965 " pathEditMode="relative" ptsTypes="AAAAA">
                                      <p:cBhvr>
                                        <p:cTn id="75" dur="2000" fill="hold"/>
                                        <p:tgtEl>
                                          <p:spTgt spid="55"/>
                                        </p:tgtEl>
                                        <p:attrNameLst>
                                          <p:attrName>ppt_x</p:attrName>
                                          <p:attrName>ppt_y</p:attrName>
                                        </p:attrNameLst>
                                      </p:cBhvr>
                                    </p:animMotion>
                                  </p:childTnLst>
                                </p:cTn>
                              </p:par>
                            </p:childTnLst>
                          </p:cTn>
                        </p:par>
                        <p:par>
                          <p:cTn id="76" fill="hold">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6" grpId="2" animBg="1"/>
      <p:bldP spid="48" grpId="0" animBg="1"/>
      <p:bldP spid="48" grpId="1" animBg="1"/>
      <p:bldP spid="48" grpId="2" animBg="1"/>
      <p:bldP spid="49" grpId="0" animBg="1"/>
      <p:bldP spid="49" grpId="1" animBg="1"/>
      <p:bldP spid="49" grpId="2" animBg="1"/>
      <p:bldP spid="51" grpId="0" animBg="1"/>
      <p:bldP spid="51" grpId="1"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a:r>
              <a:rPr lang="zh-CN" altLang="en-US" dirty="0"/>
              <a:t>注意分组的</a:t>
            </a:r>
            <a:r>
              <a:rPr lang="zh-CN" altLang="en-US" dirty="0">
                <a:solidFill>
                  <a:schemeClr val="hlink"/>
                </a:solidFill>
              </a:rPr>
              <a:t>存储转发</a:t>
            </a:r>
            <a:r>
              <a:rPr lang="zh-CN" altLang="en-US" dirty="0"/>
              <a:t>过程</a:t>
            </a:r>
          </a:p>
        </p:txBody>
      </p:sp>
      <p:grpSp>
        <p:nvGrpSpPr>
          <p:cNvPr id="2" name="Group 3"/>
          <p:cNvGrpSpPr>
            <a:grpSpLocks/>
          </p:cNvGrpSpPr>
          <p:nvPr/>
        </p:nvGrpSpPr>
        <p:grpSpPr bwMode="auto">
          <a:xfrm>
            <a:off x="1528763" y="2536825"/>
            <a:ext cx="4090987" cy="3667125"/>
            <a:chOff x="2256" y="2386"/>
            <a:chExt cx="2147" cy="1919"/>
          </a:xfrm>
        </p:grpSpPr>
        <p:sp>
          <p:nvSpPr>
            <p:cNvPr id="65540" name="Oval 4"/>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65541" name="Oval 5"/>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65542" name="Oval 6"/>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65543" name="Oval 7"/>
            <p:cNvSpPr>
              <a:spLocks noChangeArrowheads="1"/>
            </p:cNvSpPr>
            <p:nvPr/>
          </p:nvSpPr>
          <p:spPr bwMode="auto">
            <a:xfrm rot="18365028">
              <a:off x="3754" y="3108"/>
              <a:ext cx="687" cy="610"/>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65544" name="Oval 8"/>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65545" name="Oval 9"/>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65546" name="Oval 10"/>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65547" name="Oval 11"/>
            <p:cNvSpPr>
              <a:spLocks noChangeArrowheads="1"/>
            </p:cNvSpPr>
            <p:nvPr/>
          </p:nvSpPr>
          <p:spPr bwMode="auto">
            <a:xfrm rot="18065028">
              <a:off x="2160" y="3115"/>
              <a:ext cx="695" cy="504"/>
            </a:xfrm>
            <a:prstGeom prst="ellipse">
              <a:avLst/>
            </a:prstGeom>
            <a:solidFill>
              <a:srgbClr val="FFFF99"/>
            </a:solidFill>
            <a:ln w="12700">
              <a:solidFill>
                <a:schemeClr val="tx1"/>
              </a:solidFill>
              <a:round/>
              <a:headEnd/>
              <a:tailEnd/>
            </a:ln>
            <a:effectLst/>
          </p:spPr>
          <p:txBody>
            <a:bodyPr wrap="none" anchor="ctr"/>
            <a:lstStyle/>
            <a:p>
              <a:endParaRPr lang="zh-CN" altLang="en-US"/>
            </a:p>
          </p:txBody>
        </p:sp>
        <p:sp>
          <p:nvSpPr>
            <p:cNvPr id="65548" name="Freeform 12"/>
            <p:cNvSpPr>
              <a:spLocks/>
            </p:cNvSpPr>
            <p:nvPr/>
          </p:nvSpPr>
          <p:spPr bwMode="auto">
            <a:xfrm>
              <a:off x="2358" y="2506"/>
              <a:ext cx="1931" cy="1684"/>
            </a:xfrm>
            <a:custGeom>
              <a:avLst/>
              <a:gdLst/>
              <a:ahLst/>
              <a:cxnLst>
                <a:cxn ang="0">
                  <a:pos x="579" y="263"/>
                </a:cxn>
                <a:cxn ang="0">
                  <a:pos x="632" y="168"/>
                </a:cxn>
                <a:cxn ang="0">
                  <a:pos x="695" y="126"/>
                </a:cxn>
                <a:cxn ang="0">
                  <a:pos x="916" y="115"/>
                </a:cxn>
                <a:cxn ang="0">
                  <a:pos x="1095" y="52"/>
                </a:cxn>
                <a:cxn ang="0">
                  <a:pos x="1158" y="21"/>
                </a:cxn>
                <a:cxn ang="0">
                  <a:pos x="1221" y="0"/>
                </a:cxn>
                <a:cxn ang="0">
                  <a:pos x="1337" y="42"/>
                </a:cxn>
                <a:cxn ang="0">
                  <a:pos x="1400" y="84"/>
                </a:cxn>
                <a:cxn ang="0">
                  <a:pos x="1432" y="105"/>
                </a:cxn>
                <a:cxn ang="0">
                  <a:pos x="1505" y="158"/>
                </a:cxn>
                <a:cxn ang="0">
                  <a:pos x="1526" y="189"/>
                </a:cxn>
                <a:cxn ang="0">
                  <a:pos x="1558" y="210"/>
                </a:cxn>
                <a:cxn ang="0">
                  <a:pos x="1653" y="294"/>
                </a:cxn>
                <a:cxn ang="0">
                  <a:pos x="1737" y="368"/>
                </a:cxn>
                <a:cxn ang="0">
                  <a:pos x="1800" y="389"/>
                </a:cxn>
                <a:cxn ang="0">
                  <a:pos x="1832" y="410"/>
                </a:cxn>
                <a:cxn ang="0">
                  <a:pos x="1916" y="589"/>
                </a:cxn>
                <a:cxn ang="0">
                  <a:pos x="1842" y="1084"/>
                </a:cxn>
                <a:cxn ang="0">
                  <a:pos x="1769" y="1168"/>
                </a:cxn>
                <a:cxn ang="0">
                  <a:pos x="1653" y="1284"/>
                </a:cxn>
                <a:cxn ang="0">
                  <a:pos x="1590" y="1347"/>
                </a:cxn>
                <a:cxn ang="0">
                  <a:pos x="1558" y="1368"/>
                </a:cxn>
                <a:cxn ang="0">
                  <a:pos x="1474" y="1431"/>
                </a:cxn>
                <a:cxn ang="0">
                  <a:pos x="1411" y="1453"/>
                </a:cxn>
                <a:cxn ang="0">
                  <a:pos x="1253" y="1579"/>
                </a:cxn>
                <a:cxn ang="0">
                  <a:pos x="1190" y="1621"/>
                </a:cxn>
                <a:cxn ang="0">
                  <a:pos x="1000" y="1684"/>
                </a:cxn>
                <a:cxn ang="0">
                  <a:pos x="432" y="1653"/>
                </a:cxn>
                <a:cxn ang="0">
                  <a:pos x="337" y="1621"/>
                </a:cxn>
                <a:cxn ang="0">
                  <a:pos x="242" y="1558"/>
                </a:cxn>
                <a:cxn ang="0">
                  <a:pos x="168" y="1463"/>
                </a:cxn>
                <a:cxn ang="0">
                  <a:pos x="126" y="1400"/>
                </a:cxn>
                <a:cxn ang="0">
                  <a:pos x="105" y="1368"/>
                </a:cxn>
                <a:cxn ang="0">
                  <a:pos x="21" y="1242"/>
                </a:cxn>
                <a:cxn ang="0">
                  <a:pos x="32" y="1031"/>
                </a:cxn>
                <a:cxn ang="0">
                  <a:pos x="42" y="821"/>
                </a:cxn>
                <a:cxn ang="0">
                  <a:pos x="84" y="631"/>
                </a:cxn>
                <a:cxn ang="0">
                  <a:pos x="200" y="337"/>
                </a:cxn>
                <a:cxn ang="0">
                  <a:pos x="242" y="263"/>
                </a:cxn>
                <a:cxn ang="0">
                  <a:pos x="305" y="252"/>
                </a:cxn>
                <a:cxn ang="0">
                  <a:pos x="326" y="189"/>
                </a:cxn>
                <a:cxn ang="0">
                  <a:pos x="400" y="147"/>
                </a:cxn>
                <a:cxn ang="0">
                  <a:pos x="432" y="168"/>
                </a:cxn>
                <a:cxn ang="0">
                  <a:pos x="453" y="200"/>
                </a:cxn>
                <a:cxn ang="0">
                  <a:pos x="537" y="210"/>
                </a:cxn>
                <a:cxn ang="0">
                  <a:pos x="558" y="242"/>
                </a:cxn>
                <a:cxn ang="0">
                  <a:pos x="579" y="263"/>
                </a:cxn>
              </a:cxnLst>
              <a:rect l="0" t="0" r="r" b="b"/>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w="9525">
              <a:noFill/>
              <a:round/>
              <a:headEnd/>
              <a:tailEnd/>
            </a:ln>
            <a:effectLst/>
          </p:spPr>
          <p:txBody>
            <a:bodyPr wrap="none" anchor="ctr"/>
            <a:lstStyle/>
            <a:p>
              <a:endParaRPr lang="zh-CN" altLang="en-US"/>
            </a:p>
          </p:txBody>
        </p:sp>
      </p:grpSp>
      <p:sp>
        <p:nvSpPr>
          <p:cNvPr id="65549" name="Line 13"/>
          <p:cNvSpPr>
            <a:spLocks noChangeShapeType="1"/>
          </p:cNvSpPr>
          <p:nvPr/>
        </p:nvSpPr>
        <p:spPr bwMode="auto">
          <a:xfrm flipV="1">
            <a:off x="2660650" y="2771775"/>
            <a:ext cx="1281113" cy="555625"/>
          </a:xfrm>
          <a:prstGeom prst="line">
            <a:avLst/>
          </a:prstGeom>
          <a:noFill/>
          <a:ln w="28575">
            <a:solidFill>
              <a:schemeClr val="tx1"/>
            </a:solidFill>
            <a:round/>
            <a:headEnd/>
            <a:tailEnd/>
          </a:ln>
          <a:effectLst/>
        </p:spPr>
        <p:txBody>
          <a:bodyPr wrap="none" anchor="ctr"/>
          <a:lstStyle/>
          <a:p>
            <a:endParaRPr lang="zh-CN" altLang="en-US"/>
          </a:p>
        </p:txBody>
      </p:sp>
      <p:sp>
        <p:nvSpPr>
          <p:cNvPr id="65550" name="Line 14"/>
          <p:cNvSpPr>
            <a:spLocks noChangeShapeType="1"/>
          </p:cNvSpPr>
          <p:nvPr/>
        </p:nvSpPr>
        <p:spPr bwMode="auto">
          <a:xfrm>
            <a:off x="4098925" y="2846388"/>
            <a:ext cx="757238" cy="1398587"/>
          </a:xfrm>
          <a:prstGeom prst="line">
            <a:avLst/>
          </a:prstGeom>
          <a:noFill/>
          <a:ln w="28575">
            <a:solidFill>
              <a:schemeClr val="tx1"/>
            </a:solidFill>
            <a:round/>
            <a:headEnd/>
            <a:tailEnd/>
          </a:ln>
          <a:effectLst/>
        </p:spPr>
        <p:txBody>
          <a:bodyPr wrap="none" anchor="ctr"/>
          <a:lstStyle/>
          <a:p>
            <a:endParaRPr lang="zh-CN" altLang="en-US"/>
          </a:p>
        </p:txBody>
      </p:sp>
      <p:sp>
        <p:nvSpPr>
          <p:cNvPr id="65551" name="Line 15"/>
          <p:cNvSpPr>
            <a:spLocks noChangeShapeType="1"/>
          </p:cNvSpPr>
          <p:nvPr/>
        </p:nvSpPr>
        <p:spPr bwMode="auto">
          <a:xfrm flipH="1">
            <a:off x="1905000" y="3419475"/>
            <a:ext cx="665163" cy="1255713"/>
          </a:xfrm>
          <a:prstGeom prst="line">
            <a:avLst/>
          </a:prstGeom>
          <a:noFill/>
          <a:ln w="28575">
            <a:solidFill>
              <a:schemeClr val="tx1"/>
            </a:solidFill>
            <a:round/>
            <a:headEnd/>
            <a:tailEnd/>
          </a:ln>
          <a:effectLst/>
        </p:spPr>
        <p:txBody>
          <a:bodyPr wrap="none" anchor="ctr"/>
          <a:lstStyle/>
          <a:p>
            <a:endParaRPr lang="zh-CN" altLang="en-US"/>
          </a:p>
        </p:txBody>
      </p:sp>
      <p:sp>
        <p:nvSpPr>
          <p:cNvPr id="65552" name="Line 16"/>
          <p:cNvSpPr>
            <a:spLocks noChangeShapeType="1"/>
          </p:cNvSpPr>
          <p:nvPr/>
        </p:nvSpPr>
        <p:spPr bwMode="auto">
          <a:xfrm>
            <a:off x="1946275" y="4852988"/>
            <a:ext cx="1520825" cy="882650"/>
          </a:xfrm>
          <a:prstGeom prst="line">
            <a:avLst/>
          </a:prstGeom>
          <a:noFill/>
          <a:ln w="28575">
            <a:solidFill>
              <a:schemeClr val="tx1"/>
            </a:solidFill>
            <a:round/>
            <a:headEnd/>
            <a:tailEnd/>
          </a:ln>
          <a:effectLst/>
        </p:spPr>
        <p:txBody>
          <a:bodyPr wrap="none" anchor="ctr"/>
          <a:lstStyle/>
          <a:p>
            <a:endParaRPr lang="zh-CN" altLang="en-US"/>
          </a:p>
        </p:txBody>
      </p:sp>
      <p:sp>
        <p:nvSpPr>
          <p:cNvPr id="65553" name="Line 17"/>
          <p:cNvSpPr>
            <a:spLocks noChangeShapeType="1"/>
          </p:cNvSpPr>
          <p:nvPr/>
        </p:nvSpPr>
        <p:spPr bwMode="auto">
          <a:xfrm flipV="1">
            <a:off x="3530600" y="4521200"/>
            <a:ext cx="1325563" cy="1306513"/>
          </a:xfrm>
          <a:prstGeom prst="line">
            <a:avLst/>
          </a:prstGeom>
          <a:noFill/>
          <a:ln w="28575">
            <a:solidFill>
              <a:schemeClr val="tx1"/>
            </a:solidFill>
            <a:round/>
            <a:headEnd/>
            <a:tailEnd/>
          </a:ln>
          <a:effectLst/>
        </p:spPr>
        <p:txBody>
          <a:bodyPr wrap="none" anchor="ctr"/>
          <a:lstStyle/>
          <a:p>
            <a:endParaRPr lang="zh-CN" altLang="en-US"/>
          </a:p>
        </p:txBody>
      </p:sp>
      <p:sp>
        <p:nvSpPr>
          <p:cNvPr id="65554" name="Line 18"/>
          <p:cNvSpPr>
            <a:spLocks noChangeShapeType="1"/>
          </p:cNvSpPr>
          <p:nvPr/>
        </p:nvSpPr>
        <p:spPr bwMode="auto">
          <a:xfrm>
            <a:off x="2713038" y="3425825"/>
            <a:ext cx="2125662" cy="946150"/>
          </a:xfrm>
          <a:prstGeom prst="line">
            <a:avLst/>
          </a:prstGeom>
          <a:noFill/>
          <a:ln w="28575">
            <a:solidFill>
              <a:schemeClr val="tx1"/>
            </a:solidFill>
            <a:round/>
            <a:headEnd/>
            <a:tailEnd/>
          </a:ln>
          <a:effectLst/>
        </p:spPr>
        <p:txBody>
          <a:bodyPr wrap="none" anchor="ctr"/>
          <a:lstStyle/>
          <a:p>
            <a:endParaRPr lang="zh-CN" altLang="en-US"/>
          </a:p>
        </p:txBody>
      </p:sp>
      <p:sp>
        <p:nvSpPr>
          <p:cNvPr id="65555" name="Line 19"/>
          <p:cNvSpPr>
            <a:spLocks noChangeShapeType="1"/>
          </p:cNvSpPr>
          <p:nvPr/>
        </p:nvSpPr>
        <p:spPr bwMode="auto">
          <a:xfrm>
            <a:off x="2611438" y="3262313"/>
            <a:ext cx="1000125" cy="2471737"/>
          </a:xfrm>
          <a:prstGeom prst="line">
            <a:avLst/>
          </a:prstGeom>
          <a:noFill/>
          <a:ln w="28575">
            <a:solidFill>
              <a:schemeClr val="tx1"/>
            </a:solidFill>
            <a:round/>
            <a:headEnd/>
            <a:tailEnd/>
          </a:ln>
          <a:effectLst/>
        </p:spPr>
        <p:txBody>
          <a:bodyPr wrap="none" anchor="ctr"/>
          <a:lstStyle/>
          <a:p>
            <a:endParaRPr lang="zh-CN" altLang="en-US"/>
          </a:p>
        </p:txBody>
      </p:sp>
      <p:sp>
        <p:nvSpPr>
          <p:cNvPr id="65556" name="Line 20"/>
          <p:cNvSpPr>
            <a:spLocks noChangeShapeType="1"/>
          </p:cNvSpPr>
          <p:nvPr/>
        </p:nvSpPr>
        <p:spPr bwMode="auto">
          <a:xfrm flipV="1">
            <a:off x="2935288" y="5805488"/>
            <a:ext cx="639762" cy="549275"/>
          </a:xfrm>
          <a:prstGeom prst="line">
            <a:avLst/>
          </a:prstGeom>
          <a:noFill/>
          <a:ln w="19050">
            <a:solidFill>
              <a:schemeClr val="tx1"/>
            </a:solidFill>
            <a:round/>
            <a:headEnd/>
            <a:tailEnd/>
          </a:ln>
          <a:effectLst/>
        </p:spPr>
        <p:txBody>
          <a:bodyPr wrap="none" anchor="ctr"/>
          <a:lstStyle/>
          <a:p>
            <a:endParaRPr lang="zh-CN" altLang="en-US"/>
          </a:p>
        </p:txBody>
      </p:sp>
      <p:sp>
        <p:nvSpPr>
          <p:cNvPr id="65557" name="Line 21"/>
          <p:cNvSpPr>
            <a:spLocks noChangeShapeType="1"/>
          </p:cNvSpPr>
          <p:nvPr/>
        </p:nvSpPr>
        <p:spPr bwMode="auto">
          <a:xfrm rot="-5400000">
            <a:off x="3859213" y="2455863"/>
            <a:ext cx="336550" cy="0"/>
          </a:xfrm>
          <a:prstGeom prst="line">
            <a:avLst/>
          </a:prstGeom>
          <a:noFill/>
          <a:ln w="19050">
            <a:solidFill>
              <a:schemeClr val="tx1"/>
            </a:solidFill>
            <a:round/>
            <a:headEnd/>
            <a:tailEnd/>
          </a:ln>
          <a:effectLst/>
        </p:spPr>
        <p:txBody>
          <a:bodyPr wrap="none" anchor="ctr"/>
          <a:lstStyle/>
          <a:p>
            <a:endParaRPr lang="zh-CN" altLang="en-US"/>
          </a:p>
        </p:txBody>
      </p:sp>
      <p:sp>
        <p:nvSpPr>
          <p:cNvPr id="65558" name="Line 22"/>
          <p:cNvSpPr>
            <a:spLocks noChangeShapeType="1"/>
          </p:cNvSpPr>
          <p:nvPr/>
        </p:nvSpPr>
        <p:spPr bwMode="auto">
          <a:xfrm>
            <a:off x="4948238" y="4521200"/>
            <a:ext cx="639762" cy="1008063"/>
          </a:xfrm>
          <a:prstGeom prst="line">
            <a:avLst/>
          </a:prstGeom>
          <a:noFill/>
          <a:ln w="19050">
            <a:solidFill>
              <a:schemeClr val="tx1"/>
            </a:solidFill>
            <a:round/>
            <a:headEnd/>
            <a:tailEnd/>
          </a:ln>
          <a:effectLst/>
        </p:spPr>
        <p:txBody>
          <a:bodyPr wrap="none" anchor="ctr"/>
          <a:lstStyle/>
          <a:p>
            <a:endParaRPr lang="zh-CN" altLang="en-US"/>
          </a:p>
        </p:txBody>
      </p:sp>
      <p:sp>
        <p:nvSpPr>
          <p:cNvPr id="65559" name="Line 23"/>
          <p:cNvSpPr>
            <a:spLocks noChangeShapeType="1"/>
          </p:cNvSpPr>
          <p:nvPr/>
        </p:nvSpPr>
        <p:spPr bwMode="auto">
          <a:xfrm flipV="1">
            <a:off x="1027113" y="4778375"/>
            <a:ext cx="644525" cy="6350"/>
          </a:xfrm>
          <a:prstGeom prst="line">
            <a:avLst/>
          </a:prstGeom>
          <a:noFill/>
          <a:ln w="19050">
            <a:solidFill>
              <a:schemeClr val="tx1"/>
            </a:solidFill>
            <a:round/>
            <a:headEnd/>
            <a:tailEnd/>
          </a:ln>
          <a:effectLst/>
        </p:spPr>
        <p:txBody>
          <a:bodyPr wrap="none" anchor="ctr"/>
          <a:lstStyle/>
          <a:p>
            <a:endParaRPr lang="zh-CN" altLang="en-US"/>
          </a:p>
        </p:txBody>
      </p:sp>
      <p:sp>
        <p:nvSpPr>
          <p:cNvPr id="65560" name="Line 24"/>
          <p:cNvSpPr>
            <a:spLocks noChangeShapeType="1"/>
          </p:cNvSpPr>
          <p:nvPr/>
        </p:nvSpPr>
        <p:spPr bwMode="auto">
          <a:xfrm rot="5400000" flipH="1">
            <a:off x="2184400" y="2887663"/>
            <a:ext cx="773113" cy="1587"/>
          </a:xfrm>
          <a:prstGeom prst="line">
            <a:avLst/>
          </a:prstGeom>
          <a:noFill/>
          <a:ln w="19050">
            <a:solidFill>
              <a:schemeClr val="tx1"/>
            </a:solidFill>
            <a:round/>
            <a:headEnd/>
            <a:tailEnd/>
          </a:ln>
          <a:effectLst/>
        </p:spPr>
        <p:txBody>
          <a:bodyPr wrap="none" anchor="ctr"/>
          <a:lstStyle/>
          <a:p>
            <a:endParaRPr lang="zh-CN" altLang="en-US"/>
          </a:p>
        </p:txBody>
      </p:sp>
      <p:sp>
        <p:nvSpPr>
          <p:cNvPr id="65561" name="Text Box 25"/>
          <p:cNvSpPr txBox="1">
            <a:spLocks noChangeArrowheads="1"/>
          </p:cNvSpPr>
          <p:nvPr/>
        </p:nvSpPr>
        <p:spPr bwMode="auto">
          <a:xfrm>
            <a:off x="682625" y="4143375"/>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1</a:t>
            </a:r>
            <a:endParaRPr kumimoji="1" lang="en-US" altLang="zh-CN" sz="2000">
              <a:solidFill>
                <a:srgbClr val="333399"/>
              </a:solidFill>
            </a:endParaRPr>
          </a:p>
        </p:txBody>
      </p:sp>
      <p:sp>
        <p:nvSpPr>
          <p:cNvPr id="65562" name="Oval 26"/>
          <p:cNvSpPr>
            <a:spLocks noChangeArrowheads="1"/>
          </p:cNvSpPr>
          <p:nvPr/>
        </p:nvSpPr>
        <p:spPr bwMode="auto">
          <a:xfrm>
            <a:off x="1655763" y="4521200"/>
            <a:ext cx="560387" cy="561975"/>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A</a:t>
            </a:r>
          </a:p>
        </p:txBody>
      </p:sp>
      <p:sp>
        <p:nvSpPr>
          <p:cNvPr id="65563" name="Line 27"/>
          <p:cNvSpPr>
            <a:spLocks noChangeShapeType="1"/>
          </p:cNvSpPr>
          <p:nvPr/>
        </p:nvSpPr>
        <p:spPr bwMode="auto">
          <a:xfrm flipV="1">
            <a:off x="4948238" y="3924300"/>
            <a:ext cx="806450" cy="412750"/>
          </a:xfrm>
          <a:prstGeom prst="line">
            <a:avLst/>
          </a:prstGeom>
          <a:noFill/>
          <a:ln w="19050">
            <a:solidFill>
              <a:schemeClr val="tx1"/>
            </a:solidFill>
            <a:round/>
            <a:headEnd/>
            <a:tailEnd/>
          </a:ln>
          <a:effectLst/>
        </p:spPr>
        <p:txBody>
          <a:bodyPr wrap="none" anchor="ctr"/>
          <a:lstStyle/>
          <a:p>
            <a:endParaRPr lang="zh-CN" altLang="en-US"/>
          </a:p>
        </p:txBody>
      </p:sp>
      <p:sp>
        <p:nvSpPr>
          <p:cNvPr id="65564" name="AutoShape 28"/>
          <p:cNvSpPr>
            <a:spLocks noChangeArrowheads="1"/>
          </p:cNvSpPr>
          <p:nvPr/>
        </p:nvSpPr>
        <p:spPr bwMode="auto">
          <a:xfrm flipV="1">
            <a:off x="4500563" y="6210300"/>
            <a:ext cx="1079500"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a:effectLst/>
        </p:spPr>
        <p:txBody>
          <a:bodyPr rot="10800000" wrap="none" anchor="ctr"/>
          <a:lstStyle/>
          <a:p>
            <a:pPr algn="ctr"/>
            <a:endParaRPr kumimoji="1" lang="zh-CN" altLang="zh-CN" sz="2400">
              <a:latin typeface="Times New Roman" pitchFamily="18" charset="0"/>
            </a:endParaRPr>
          </a:p>
        </p:txBody>
      </p:sp>
      <p:sp>
        <p:nvSpPr>
          <p:cNvPr id="65565" name="Text Box 29"/>
          <p:cNvSpPr txBox="1">
            <a:spLocks noChangeArrowheads="1"/>
          </p:cNvSpPr>
          <p:nvPr/>
        </p:nvSpPr>
        <p:spPr bwMode="auto">
          <a:xfrm>
            <a:off x="4603750" y="6200775"/>
            <a:ext cx="946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Times New Roman" pitchFamily="18" charset="0"/>
                <a:ea typeface="黑体" pitchFamily="2" charset="-122"/>
              </a:rPr>
              <a:t>互联网</a:t>
            </a:r>
          </a:p>
        </p:txBody>
      </p:sp>
      <p:pic>
        <p:nvPicPr>
          <p:cNvPr id="65566" name="Picture 30"/>
          <p:cNvPicPr>
            <a:picLocks noChangeArrowheads="1"/>
          </p:cNvPicPr>
          <p:nvPr/>
        </p:nvPicPr>
        <p:blipFill>
          <a:blip r:embed="rId3" cstate="print"/>
          <a:srcRect/>
          <a:stretch>
            <a:fillRect/>
          </a:stretch>
        </p:blipFill>
        <p:spPr bwMode="auto">
          <a:xfrm>
            <a:off x="3713163" y="1844675"/>
            <a:ext cx="585787" cy="593725"/>
          </a:xfrm>
          <a:prstGeom prst="rect">
            <a:avLst/>
          </a:prstGeom>
          <a:noFill/>
          <a:ln w="9525">
            <a:noFill/>
            <a:miter lim="800000"/>
            <a:headEnd/>
            <a:tailEnd/>
          </a:ln>
          <a:effectLst/>
        </p:spPr>
      </p:pic>
      <p:pic>
        <p:nvPicPr>
          <p:cNvPr id="65567" name="Picture 31"/>
          <p:cNvPicPr>
            <a:picLocks noChangeArrowheads="1"/>
          </p:cNvPicPr>
          <p:nvPr/>
        </p:nvPicPr>
        <p:blipFill>
          <a:blip r:embed="rId3" cstate="print"/>
          <a:srcRect/>
          <a:stretch>
            <a:fillRect/>
          </a:stretch>
        </p:blipFill>
        <p:spPr bwMode="auto">
          <a:xfrm>
            <a:off x="5640388" y="3559175"/>
            <a:ext cx="587375" cy="593725"/>
          </a:xfrm>
          <a:prstGeom prst="rect">
            <a:avLst/>
          </a:prstGeom>
          <a:noFill/>
          <a:ln w="9525">
            <a:noFill/>
            <a:miter lim="800000"/>
            <a:headEnd/>
            <a:tailEnd/>
          </a:ln>
          <a:effectLst/>
        </p:spPr>
      </p:pic>
      <p:pic>
        <p:nvPicPr>
          <p:cNvPr id="65568" name="Picture 32"/>
          <p:cNvPicPr>
            <a:picLocks noChangeArrowheads="1"/>
          </p:cNvPicPr>
          <p:nvPr/>
        </p:nvPicPr>
        <p:blipFill>
          <a:blip r:embed="rId3" cstate="print"/>
          <a:srcRect/>
          <a:stretch>
            <a:fillRect/>
          </a:stretch>
        </p:blipFill>
        <p:spPr bwMode="auto">
          <a:xfrm>
            <a:off x="2570163" y="6264275"/>
            <a:ext cx="585787" cy="593725"/>
          </a:xfrm>
          <a:prstGeom prst="rect">
            <a:avLst/>
          </a:prstGeom>
          <a:noFill/>
          <a:ln w="9525">
            <a:noFill/>
            <a:miter lim="800000"/>
            <a:headEnd/>
            <a:tailEnd/>
          </a:ln>
          <a:effectLst/>
        </p:spPr>
      </p:pic>
      <p:pic>
        <p:nvPicPr>
          <p:cNvPr id="65569" name="Picture 33"/>
          <p:cNvPicPr>
            <a:picLocks noChangeArrowheads="1"/>
          </p:cNvPicPr>
          <p:nvPr/>
        </p:nvPicPr>
        <p:blipFill>
          <a:blip r:embed="rId3" cstate="print"/>
          <a:srcRect/>
          <a:stretch>
            <a:fillRect/>
          </a:stretch>
        </p:blipFill>
        <p:spPr bwMode="auto">
          <a:xfrm>
            <a:off x="5405438" y="5346700"/>
            <a:ext cx="585787" cy="593725"/>
          </a:xfrm>
          <a:prstGeom prst="rect">
            <a:avLst/>
          </a:prstGeom>
          <a:noFill/>
          <a:ln w="9525">
            <a:noFill/>
            <a:miter lim="800000"/>
            <a:headEnd/>
            <a:tailEnd/>
          </a:ln>
          <a:effectLst/>
        </p:spPr>
      </p:pic>
      <p:pic>
        <p:nvPicPr>
          <p:cNvPr id="65570" name="Picture 34"/>
          <p:cNvPicPr>
            <a:picLocks noChangeArrowheads="1"/>
          </p:cNvPicPr>
          <p:nvPr/>
        </p:nvPicPr>
        <p:blipFill>
          <a:blip r:embed="rId3" cstate="print"/>
          <a:srcRect/>
          <a:stretch>
            <a:fillRect/>
          </a:stretch>
        </p:blipFill>
        <p:spPr bwMode="auto">
          <a:xfrm>
            <a:off x="2295525" y="2043113"/>
            <a:ext cx="587375" cy="595312"/>
          </a:xfrm>
          <a:prstGeom prst="rect">
            <a:avLst/>
          </a:prstGeom>
          <a:noFill/>
          <a:ln w="9525">
            <a:noFill/>
            <a:miter lim="800000"/>
            <a:headEnd/>
            <a:tailEnd/>
          </a:ln>
          <a:effectLst/>
        </p:spPr>
      </p:pic>
      <p:sp>
        <p:nvSpPr>
          <p:cNvPr id="65571" name="Oval 35"/>
          <p:cNvSpPr>
            <a:spLocks noChangeArrowheads="1"/>
          </p:cNvSpPr>
          <p:nvPr/>
        </p:nvSpPr>
        <p:spPr bwMode="auto">
          <a:xfrm>
            <a:off x="2379663" y="3154363"/>
            <a:ext cx="528637" cy="530225"/>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B</a:t>
            </a:r>
          </a:p>
        </p:txBody>
      </p:sp>
      <p:sp>
        <p:nvSpPr>
          <p:cNvPr id="65572" name="Oval 36"/>
          <p:cNvSpPr>
            <a:spLocks noChangeArrowheads="1"/>
          </p:cNvSpPr>
          <p:nvPr/>
        </p:nvSpPr>
        <p:spPr bwMode="auto">
          <a:xfrm>
            <a:off x="3800475" y="2543175"/>
            <a:ext cx="515938" cy="517525"/>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D</a:t>
            </a:r>
          </a:p>
        </p:txBody>
      </p:sp>
      <p:sp>
        <p:nvSpPr>
          <p:cNvPr id="65573" name="Oval 37"/>
          <p:cNvSpPr>
            <a:spLocks noChangeArrowheads="1"/>
          </p:cNvSpPr>
          <p:nvPr/>
        </p:nvSpPr>
        <p:spPr bwMode="auto">
          <a:xfrm>
            <a:off x="4625975" y="4143375"/>
            <a:ext cx="574675" cy="576263"/>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E</a:t>
            </a:r>
          </a:p>
        </p:txBody>
      </p:sp>
      <p:sp>
        <p:nvSpPr>
          <p:cNvPr id="65574" name="Oval 38"/>
          <p:cNvSpPr>
            <a:spLocks noChangeArrowheads="1"/>
          </p:cNvSpPr>
          <p:nvPr/>
        </p:nvSpPr>
        <p:spPr bwMode="auto">
          <a:xfrm>
            <a:off x="3346450" y="5491163"/>
            <a:ext cx="546100" cy="547687"/>
          </a:xfrm>
          <a:prstGeom prst="ellipse">
            <a:avLst/>
          </a:prstGeom>
          <a:solidFill>
            <a:srgbClr val="66FF33"/>
          </a:solidFill>
          <a:ln w="19050">
            <a:solidFill>
              <a:schemeClr val="tx1"/>
            </a:solidFill>
            <a:round/>
            <a:headEnd/>
            <a:tailEnd/>
          </a:ln>
          <a:effectLst/>
        </p:spPr>
        <p:txBody>
          <a:bodyPr wrap="none" anchor="ctr"/>
          <a:lstStyle/>
          <a:p>
            <a:pPr algn="ctr"/>
            <a:r>
              <a:rPr lang="en-US" altLang="zh-CN" sz="2000"/>
              <a:t>C</a:t>
            </a:r>
          </a:p>
        </p:txBody>
      </p:sp>
      <p:sp>
        <p:nvSpPr>
          <p:cNvPr id="65575" name="Text Box 39"/>
          <p:cNvSpPr txBox="1">
            <a:spLocks noChangeArrowheads="1"/>
          </p:cNvSpPr>
          <p:nvPr/>
        </p:nvSpPr>
        <p:spPr bwMode="auto">
          <a:xfrm>
            <a:off x="5076825" y="5300663"/>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5</a:t>
            </a:r>
            <a:endParaRPr kumimoji="1" lang="en-US" altLang="zh-CN" sz="2000">
              <a:solidFill>
                <a:srgbClr val="333399"/>
              </a:solidFill>
            </a:endParaRPr>
          </a:p>
        </p:txBody>
      </p:sp>
      <p:sp>
        <p:nvSpPr>
          <p:cNvPr id="65576" name="Text Box 40"/>
          <p:cNvSpPr txBox="1">
            <a:spLocks noChangeArrowheads="1"/>
          </p:cNvSpPr>
          <p:nvPr/>
        </p:nvSpPr>
        <p:spPr bwMode="auto">
          <a:xfrm>
            <a:off x="6084888" y="3500438"/>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6</a:t>
            </a:r>
            <a:endParaRPr kumimoji="1" lang="en-US" altLang="zh-CN" sz="2000">
              <a:solidFill>
                <a:srgbClr val="333399"/>
              </a:solidFill>
            </a:endParaRPr>
          </a:p>
        </p:txBody>
      </p:sp>
      <p:sp>
        <p:nvSpPr>
          <p:cNvPr id="65577" name="Text Box 41"/>
          <p:cNvSpPr txBox="1">
            <a:spLocks noChangeArrowheads="1"/>
          </p:cNvSpPr>
          <p:nvPr/>
        </p:nvSpPr>
        <p:spPr bwMode="auto">
          <a:xfrm>
            <a:off x="3348038" y="1844675"/>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4</a:t>
            </a:r>
            <a:endParaRPr kumimoji="1" lang="en-US" altLang="zh-CN" sz="2000">
              <a:solidFill>
                <a:srgbClr val="333399"/>
              </a:solidFill>
            </a:endParaRPr>
          </a:p>
        </p:txBody>
      </p:sp>
      <p:sp>
        <p:nvSpPr>
          <p:cNvPr id="65578" name="Text Box 42"/>
          <p:cNvSpPr txBox="1">
            <a:spLocks noChangeArrowheads="1"/>
          </p:cNvSpPr>
          <p:nvPr/>
        </p:nvSpPr>
        <p:spPr bwMode="auto">
          <a:xfrm>
            <a:off x="1979613" y="1989138"/>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2</a:t>
            </a:r>
            <a:endParaRPr kumimoji="1" lang="en-US" altLang="zh-CN" sz="2000">
              <a:solidFill>
                <a:srgbClr val="333399"/>
              </a:solidFill>
            </a:endParaRPr>
          </a:p>
        </p:txBody>
      </p:sp>
      <p:sp>
        <p:nvSpPr>
          <p:cNvPr id="65579" name="Text Box 43"/>
          <p:cNvSpPr txBox="1">
            <a:spLocks noChangeArrowheads="1"/>
          </p:cNvSpPr>
          <p:nvPr/>
        </p:nvSpPr>
        <p:spPr bwMode="auto">
          <a:xfrm>
            <a:off x="2195513" y="6237288"/>
            <a:ext cx="4603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rPr>
              <a:t>H</a:t>
            </a:r>
            <a:r>
              <a:rPr kumimoji="1" lang="en-US" altLang="zh-CN" sz="2000" baseline="-25000">
                <a:solidFill>
                  <a:srgbClr val="333399"/>
                </a:solidFill>
              </a:rPr>
              <a:t>3</a:t>
            </a:r>
            <a:endParaRPr kumimoji="1" lang="en-US" altLang="zh-CN" sz="2000">
              <a:solidFill>
                <a:srgbClr val="333399"/>
              </a:solidFill>
            </a:endParaRPr>
          </a:p>
        </p:txBody>
      </p:sp>
      <p:pic>
        <p:nvPicPr>
          <p:cNvPr id="65581" name="Picture 45"/>
          <p:cNvPicPr>
            <a:picLocks noChangeArrowheads="1"/>
          </p:cNvPicPr>
          <p:nvPr/>
        </p:nvPicPr>
        <p:blipFill>
          <a:blip r:embed="rId3" cstate="print"/>
          <a:srcRect/>
          <a:stretch>
            <a:fillRect/>
          </a:stretch>
        </p:blipFill>
        <p:spPr bwMode="auto">
          <a:xfrm>
            <a:off x="611188" y="4521200"/>
            <a:ext cx="587375" cy="593725"/>
          </a:xfrm>
          <a:prstGeom prst="rect">
            <a:avLst/>
          </a:prstGeom>
          <a:noFill/>
          <a:ln w="9525">
            <a:noFill/>
            <a:miter lim="800000"/>
            <a:headEnd/>
            <a:tailEnd/>
          </a:ln>
          <a:effectLst/>
        </p:spPr>
      </p:pic>
      <p:sp>
        <p:nvSpPr>
          <p:cNvPr id="65582" name="Rectangle 46"/>
          <p:cNvSpPr>
            <a:spLocks noChangeArrowheads="1"/>
          </p:cNvSpPr>
          <p:nvPr/>
        </p:nvSpPr>
        <p:spPr bwMode="auto">
          <a:xfrm>
            <a:off x="827088" y="4652963"/>
            <a:ext cx="158750" cy="158750"/>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65584" name="Text Box 48"/>
          <p:cNvSpPr txBox="1">
            <a:spLocks noChangeArrowheads="1"/>
          </p:cNvSpPr>
          <p:nvPr/>
        </p:nvSpPr>
        <p:spPr bwMode="auto">
          <a:xfrm>
            <a:off x="5707063" y="3017838"/>
            <a:ext cx="2936875" cy="557212"/>
          </a:xfrm>
          <a:prstGeom prst="rect">
            <a:avLst/>
          </a:prstGeom>
          <a:noFill/>
          <a:ln w="38100">
            <a:solidFill>
              <a:schemeClr val="hlink"/>
            </a:solidFill>
            <a:miter lim="800000"/>
            <a:headEnd/>
            <a:tailEnd/>
          </a:ln>
          <a:effectLst/>
        </p:spPr>
        <p:txBody>
          <a:bodyPr wrap="none">
            <a:spAutoFit/>
          </a:bodyPr>
          <a:lstStyle/>
          <a:p>
            <a:r>
              <a:rPr kumimoji="1" lang="en-US" altLang="zh-CN" sz="2800">
                <a:solidFill>
                  <a:schemeClr val="hlink"/>
                </a:solidFill>
              </a:rPr>
              <a:t>H</a:t>
            </a:r>
            <a:r>
              <a:rPr kumimoji="1" lang="en-US" altLang="zh-CN" sz="2800" baseline="-25000">
                <a:solidFill>
                  <a:schemeClr val="hlink"/>
                </a:solidFill>
              </a:rPr>
              <a:t>1</a:t>
            </a:r>
            <a:r>
              <a:rPr kumimoji="1" lang="en-US" altLang="zh-CN" sz="1600" baseline="-25000">
                <a:solidFill>
                  <a:schemeClr val="hlink"/>
                </a:solidFill>
              </a:rPr>
              <a:t> </a:t>
            </a:r>
            <a:r>
              <a:rPr kumimoji="1" lang="zh-CN" altLang="en-US" sz="2800">
                <a:solidFill>
                  <a:schemeClr val="hlink"/>
                </a:solidFill>
                <a:ea typeface="黑体" pitchFamily="2" charset="-122"/>
              </a:rPr>
              <a:t>向</a:t>
            </a:r>
            <a:r>
              <a:rPr kumimoji="1" lang="zh-CN" altLang="en-US" sz="1600">
                <a:solidFill>
                  <a:schemeClr val="hlink"/>
                </a:solidFill>
                <a:ea typeface="黑体" pitchFamily="2" charset="-122"/>
              </a:rPr>
              <a:t> </a:t>
            </a:r>
            <a:r>
              <a:rPr kumimoji="1" lang="en-US" altLang="zh-CN" sz="2800">
                <a:solidFill>
                  <a:schemeClr val="hlink"/>
                </a:solidFill>
                <a:ea typeface="黑体" pitchFamily="2" charset="-122"/>
              </a:rPr>
              <a:t>H</a:t>
            </a:r>
            <a:r>
              <a:rPr kumimoji="1" lang="en-US" altLang="zh-CN" sz="2800" baseline="-25000">
                <a:solidFill>
                  <a:schemeClr val="hlink"/>
                </a:solidFill>
                <a:ea typeface="黑体" pitchFamily="2" charset="-122"/>
              </a:rPr>
              <a:t>5</a:t>
            </a:r>
            <a:r>
              <a:rPr kumimoji="1" lang="en-US" altLang="zh-CN" sz="1600">
                <a:solidFill>
                  <a:schemeClr val="hlink"/>
                </a:solidFill>
                <a:ea typeface="黑体" pitchFamily="2" charset="-122"/>
              </a:rPr>
              <a:t> </a:t>
            </a:r>
            <a:r>
              <a:rPr kumimoji="1" lang="zh-CN" altLang="en-US" sz="2800">
                <a:solidFill>
                  <a:schemeClr val="hlink"/>
                </a:solidFill>
                <a:ea typeface="黑体" pitchFamily="2" charset="-122"/>
              </a:rPr>
              <a:t>发送分组</a:t>
            </a:r>
          </a:p>
        </p:txBody>
      </p:sp>
      <p:sp>
        <p:nvSpPr>
          <p:cNvPr id="65591" name="Text Box 55"/>
          <p:cNvSpPr txBox="1">
            <a:spLocks noChangeArrowheads="1"/>
          </p:cNvSpPr>
          <p:nvPr/>
        </p:nvSpPr>
        <p:spPr bwMode="auto">
          <a:xfrm>
            <a:off x="746125" y="2852738"/>
            <a:ext cx="946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Times New Roman" pitchFamily="18" charset="0"/>
                <a:ea typeface="黑体" pitchFamily="2" charset="-122"/>
              </a:rPr>
              <a:t>路由器</a:t>
            </a:r>
          </a:p>
        </p:txBody>
      </p:sp>
      <p:sp>
        <p:nvSpPr>
          <p:cNvPr id="65592" name="Text Box 56"/>
          <p:cNvSpPr txBox="1">
            <a:spLocks noChangeArrowheads="1"/>
          </p:cNvSpPr>
          <p:nvPr/>
        </p:nvSpPr>
        <p:spPr bwMode="auto">
          <a:xfrm>
            <a:off x="0" y="3644900"/>
            <a:ext cx="692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latin typeface="Times New Roman" pitchFamily="18" charset="0"/>
                <a:ea typeface="黑体" pitchFamily="2" charset="-122"/>
              </a:rPr>
              <a:t>主机</a:t>
            </a:r>
          </a:p>
        </p:txBody>
      </p:sp>
      <p:sp>
        <p:nvSpPr>
          <p:cNvPr id="65593" name="Line 57"/>
          <p:cNvSpPr>
            <a:spLocks noChangeShapeType="1"/>
          </p:cNvSpPr>
          <p:nvPr/>
        </p:nvSpPr>
        <p:spPr bwMode="auto">
          <a:xfrm>
            <a:off x="1619250" y="3068638"/>
            <a:ext cx="792163" cy="215900"/>
          </a:xfrm>
          <a:prstGeom prst="line">
            <a:avLst/>
          </a:prstGeom>
          <a:noFill/>
          <a:ln w="28575">
            <a:solidFill>
              <a:srgbClr val="333399"/>
            </a:solidFill>
            <a:round/>
            <a:headEnd/>
            <a:tailEnd type="triangle" w="med" len="lg"/>
          </a:ln>
          <a:effectLst/>
        </p:spPr>
        <p:txBody>
          <a:bodyPr/>
          <a:lstStyle/>
          <a:p>
            <a:endParaRPr lang="zh-CN" altLang="en-US"/>
          </a:p>
        </p:txBody>
      </p:sp>
      <p:sp>
        <p:nvSpPr>
          <p:cNvPr id="65594" name="Line 58"/>
          <p:cNvSpPr>
            <a:spLocks noChangeShapeType="1"/>
          </p:cNvSpPr>
          <p:nvPr/>
        </p:nvSpPr>
        <p:spPr bwMode="auto">
          <a:xfrm>
            <a:off x="395288" y="4005263"/>
            <a:ext cx="360362" cy="576262"/>
          </a:xfrm>
          <a:prstGeom prst="line">
            <a:avLst/>
          </a:prstGeom>
          <a:noFill/>
          <a:ln w="28575">
            <a:solidFill>
              <a:srgbClr val="333399"/>
            </a:solidFill>
            <a:round/>
            <a:headEnd/>
            <a:tailEnd type="triangle" w="med" len="lg"/>
          </a:ln>
          <a:effectLst/>
        </p:spPr>
        <p:txBody>
          <a:bodyPr/>
          <a:lstStyle/>
          <a:p>
            <a:endParaRPr lang="zh-CN" altLang="en-US"/>
          </a:p>
        </p:txBody>
      </p:sp>
      <p:sp>
        <p:nvSpPr>
          <p:cNvPr id="65595" name="Rectangle 59"/>
          <p:cNvSpPr>
            <a:spLocks noChangeArrowheads="1"/>
          </p:cNvSpPr>
          <p:nvPr/>
        </p:nvSpPr>
        <p:spPr bwMode="auto">
          <a:xfrm>
            <a:off x="1690688" y="4652963"/>
            <a:ext cx="158750" cy="158750"/>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65597" name="Rectangle 61"/>
          <p:cNvSpPr>
            <a:spLocks noChangeArrowheads="1"/>
          </p:cNvSpPr>
          <p:nvPr/>
        </p:nvSpPr>
        <p:spPr bwMode="auto">
          <a:xfrm>
            <a:off x="3492500" y="5661025"/>
            <a:ext cx="144463" cy="144463"/>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65598" name="Text Box 62"/>
          <p:cNvSpPr txBox="1">
            <a:spLocks noChangeArrowheads="1"/>
          </p:cNvSpPr>
          <p:nvPr/>
        </p:nvSpPr>
        <p:spPr bwMode="auto">
          <a:xfrm>
            <a:off x="1619250" y="2205038"/>
            <a:ext cx="3671888" cy="1449387"/>
          </a:xfrm>
          <a:prstGeom prst="rect">
            <a:avLst/>
          </a:prstGeom>
          <a:solidFill>
            <a:srgbClr val="FFCCFF"/>
          </a:solidFill>
          <a:ln w="76200" cmpd="tri">
            <a:solidFill>
              <a:srgbClr val="333399"/>
            </a:solidFill>
            <a:miter lim="800000"/>
            <a:headEnd/>
            <a:tailEnd/>
          </a:ln>
          <a:effectLst/>
        </p:spPr>
        <p:txBody>
          <a:bodyPr>
            <a:spAutoFit/>
          </a:bodyPr>
          <a:lstStyle/>
          <a:p>
            <a:pPr algn="ctr"/>
            <a:r>
              <a:rPr kumimoji="1" lang="zh-CN" altLang="en-US" sz="2800">
                <a:solidFill>
                  <a:srgbClr val="333399"/>
                </a:solidFill>
                <a:latin typeface="黑体" pitchFamily="2" charset="-122"/>
                <a:ea typeface="黑体" pitchFamily="2" charset="-122"/>
              </a:rPr>
              <a:t>在路由器</a:t>
            </a:r>
            <a:r>
              <a:rPr kumimoji="1" lang="zh-CN" altLang="en-US" sz="1000">
                <a:solidFill>
                  <a:srgbClr val="333399"/>
                </a:solidFill>
                <a:latin typeface="黑体" pitchFamily="2" charset="-122"/>
                <a:ea typeface="黑体" pitchFamily="2" charset="-122"/>
              </a:rPr>
              <a:t> </a:t>
            </a:r>
            <a:r>
              <a:rPr kumimoji="1" lang="en-US" altLang="zh-CN" sz="2800">
                <a:solidFill>
                  <a:srgbClr val="333399"/>
                </a:solidFill>
                <a:ea typeface="黑体" pitchFamily="2" charset="-122"/>
              </a:rPr>
              <a:t>E</a:t>
            </a:r>
            <a:r>
              <a:rPr kumimoji="1" lang="en-US" altLang="zh-CN" sz="1000">
                <a:solidFill>
                  <a:srgbClr val="333399"/>
                </a:solidFill>
                <a:latin typeface="黑体" pitchFamily="2" charset="-122"/>
                <a:ea typeface="黑体" pitchFamily="2" charset="-122"/>
              </a:rPr>
              <a:t> </a:t>
            </a:r>
            <a:r>
              <a:rPr kumimoji="1" lang="zh-CN" altLang="en-US" sz="2800">
                <a:solidFill>
                  <a:srgbClr val="333399"/>
                </a:solidFill>
                <a:latin typeface="黑体" pitchFamily="2" charset="-122"/>
                <a:ea typeface="黑体" pitchFamily="2" charset="-122"/>
              </a:rPr>
              <a:t>暂存</a:t>
            </a:r>
          </a:p>
          <a:p>
            <a:pPr algn="ctr"/>
            <a:r>
              <a:rPr kumimoji="1" lang="zh-CN" altLang="en-US" sz="2800">
                <a:solidFill>
                  <a:srgbClr val="333399"/>
                </a:solidFill>
                <a:latin typeface="黑体" pitchFamily="2" charset="-122"/>
                <a:ea typeface="黑体" pitchFamily="2" charset="-122"/>
              </a:rPr>
              <a:t>查找转发表</a:t>
            </a:r>
          </a:p>
          <a:p>
            <a:pPr algn="ctr"/>
            <a:r>
              <a:rPr kumimoji="1" lang="zh-CN" altLang="en-US" sz="2800">
                <a:solidFill>
                  <a:srgbClr val="333399"/>
                </a:solidFill>
                <a:latin typeface="黑体" pitchFamily="2" charset="-122"/>
                <a:ea typeface="黑体" pitchFamily="2" charset="-122"/>
              </a:rPr>
              <a:t>找到转发的端口</a:t>
            </a:r>
          </a:p>
        </p:txBody>
      </p:sp>
      <p:sp>
        <p:nvSpPr>
          <p:cNvPr id="65599" name="Rectangle 63"/>
          <p:cNvSpPr>
            <a:spLocks noChangeArrowheads="1"/>
          </p:cNvSpPr>
          <p:nvPr/>
        </p:nvSpPr>
        <p:spPr bwMode="auto">
          <a:xfrm>
            <a:off x="4787900" y="4508500"/>
            <a:ext cx="144463" cy="144463"/>
          </a:xfrm>
          <a:prstGeom prst="rect">
            <a:avLst/>
          </a:prstGeom>
          <a:solidFill>
            <a:schemeClr val="hlink"/>
          </a:solidFill>
          <a:ln w="9525">
            <a:solidFill>
              <a:schemeClr val="hlink"/>
            </a:solidFill>
            <a:miter lim="800000"/>
            <a:headEnd/>
            <a:tailEnd/>
          </a:ln>
          <a:effectLst/>
        </p:spPr>
        <p:txBody>
          <a:bodyPr wrap="none" anchor="ctr"/>
          <a:lstStyle/>
          <a:p>
            <a:endParaRPr lang="zh-CN" altLang="en-US"/>
          </a:p>
        </p:txBody>
      </p:sp>
      <p:sp>
        <p:nvSpPr>
          <p:cNvPr id="65600" name="Text Box 64"/>
          <p:cNvSpPr txBox="1">
            <a:spLocks noChangeArrowheads="1"/>
          </p:cNvSpPr>
          <p:nvPr/>
        </p:nvSpPr>
        <p:spPr bwMode="auto">
          <a:xfrm>
            <a:off x="1835150" y="2205038"/>
            <a:ext cx="3816350" cy="595312"/>
          </a:xfrm>
          <a:prstGeom prst="rect">
            <a:avLst/>
          </a:prstGeom>
          <a:solidFill>
            <a:srgbClr val="FFCCFF"/>
          </a:solidFill>
          <a:ln w="76200" cmpd="tri">
            <a:solidFill>
              <a:srgbClr val="333399"/>
            </a:solidFill>
            <a:miter lim="800000"/>
            <a:headEnd/>
            <a:tailEnd/>
          </a:ln>
          <a:effectLst/>
        </p:spPr>
        <p:txBody>
          <a:bodyPr>
            <a:spAutoFit/>
          </a:bodyPr>
          <a:lstStyle/>
          <a:p>
            <a:pPr algn="ctr"/>
            <a:r>
              <a:rPr kumimoji="1" lang="zh-CN" altLang="en-US" sz="2800">
                <a:solidFill>
                  <a:srgbClr val="333399"/>
                </a:solidFill>
                <a:latin typeface="黑体" pitchFamily="2" charset="-122"/>
                <a:ea typeface="黑体" pitchFamily="2" charset="-122"/>
              </a:rPr>
              <a:t>最后到达目的主机</a:t>
            </a:r>
            <a:r>
              <a:rPr kumimoji="1" lang="zh-CN" altLang="en-US" sz="800">
                <a:solidFill>
                  <a:srgbClr val="333399"/>
                </a:solidFill>
                <a:latin typeface="黑体" pitchFamily="2" charset="-122"/>
                <a:ea typeface="黑体" pitchFamily="2" charset="-122"/>
              </a:rPr>
              <a:t> </a:t>
            </a:r>
            <a:r>
              <a:rPr kumimoji="1" lang="en-US" altLang="zh-CN" sz="2800">
                <a:solidFill>
                  <a:srgbClr val="333399"/>
                </a:solidFill>
                <a:ea typeface="黑体" pitchFamily="2" charset="-122"/>
              </a:rPr>
              <a:t>H</a:t>
            </a:r>
            <a:r>
              <a:rPr kumimoji="1" lang="en-US" altLang="zh-CN" sz="2800" baseline="-25000">
                <a:solidFill>
                  <a:srgbClr val="333399"/>
                </a:solidFill>
                <a:ea typeface="黑体" pitchFamily="2" charset="-122"/>
              </a:rPr>
              <a:t>5</a:t>
            </a:r>
          </a:p>
        </p:txBody>
      </p:sp>
      <p:sp>
        <p:nvSpPr>
          <p:cNvPr id="65596" name="Text Box 60"/>
          <p:cNvSpPr txBox="1">
            <a:spLocks noChangeArrowheads="1"/>
          </p:cNvSpPr>
          <p:nvPr/>
        </p:nvSpPr>
        <p:spPr bwMode="auto">
          <a:xfrm flipH="1">
            <a:off x="1331913" y="2205038"/>
            <a:ext cx="3671887" cy="1449387"/>
          </a:xfrm>
          <a:prstGeom prst="rect">
            <a:avLst/>
          </a:prstGeom>
          <a:solidFill>
            <a:srgbClr val="FFCCFF"/>
          </a:solidFill>
          <a:ln w="76200" cmpd="tri">
            <a:solidFill>
              <a:srgbClr val="333399"/>
            </a:solidFill>
            <a:miter lim="800000"/>
            <a:headEnd/>
            <a:tailEnd/>
          </a:ln>
          <a:effectLst/>
        </p:spPr>
        <p:txBody>
          <a:bodyPr>
            <a:spAutoFit/>
          </a:bodyPr>
          <a:lstStyle/>
          <a:p>
            <a:pPr algn="ctr"/>
            <a:r>
              <a:rPr kumimoji="1" lang="zh-CN" altLang="en-US" sz="2800">
                <a:solidFill>
                  <a:srgbClr val="333399"/>
                </a:solidFill>
                <a:latin typeface="黑体" pitchFamily="2" charset="-122"/>
                <a:ea typeface="黑体" pitchFamily="2" charset="-122"/>
              </a:rPr>
              <a:t>在路由器</a:t>
            </a:r>
            <a:r>
              <a:rPr kumimoji="1" lang="zh-CN" altLang="en-US" sz="1000">
                <a:solidFill>
                  <a:srgbClr val="333399"/>
                </a:solidFill>
                <a:latin typeface="黑体" pitchFamily="2" charset="-122"/>
                <a:ea typeface="黑体" pitchFamily="2" charset="-122"/>
              </a:rPr>
              <a:t> </a:t>
            </a:r>
            <a:r>
              <a:rPr kumimoji="1" lang="en-US" altLang="zh-CN" sz="2800">
                <a:solidFill>
                  <a:srgbClr val="333399"/>
                </a:solidFill>
                <a:ea typeface="黑体" pitchFamily="2" charset="-122"/>
              </a:rPr>
              <a:t>C</a:t>
            </a:r>
            <a:r>
              <a:rPr kumimoji="1" lang="en-US" altLang="zh-CN" sz="1000">
                <a:solidFill>
                  <a:srgbClr val="333399"/>
                </a:solidFill>
                <a:latin typeface="黑体" pitchFamily="2" charset="-122"/>
                <a:ea typeface="黑体" pitchFamily="2" charset="-122"/>
              </a:rPr>
              <a:t> </a:t>
            </a:r>
            <a:r>
              <a:rPr kumimoji="1" lang="zh-CN" altLang="en-US" sz="2800">
                <a:solidFill>
                  <a:srgbClr val="333399"/>
                </a:solidFill>
                <a:latin typeface="黑体" pitchFamily="2" charset="-122"/>
                <a:ea typeface="黑体" pitchFamily="2" charset="-122"/>
              </a:rPr>
              <a:t>暂存</a:t>
            </a:r>
          </a:p>
          <a:p>
            <a:pPr algn="ctr"/>
            <a:r>
              <a:rPr kumimoji="1" lang="zh-CN" altLang="en-US" sz="2800">
                <a:solidFill>
                  <a:srgbClr val="333399"/>
                </a:solidFill>
                <a:latin typeface="黑体" pitchFamily="2" charset="-122"/>
                <a:ea typeface="黑体" pitchFamily="2" charset="-122"/>
              </a:rPr>
              <a:t>查找转发表</a:t>
            </a:r>
          </a:p>
          <a:p>
            <a:pPr algn="ctr"/>
            <a:r>
              <a:rPr kumimoji="1" lang="zh-CN" altLang="en-US" sz="2800">
                <a:solidFill>
                  <a:srgbClr val="333399"/>
                </a:solidFill>
                <a:latin typeface="黑体" pitchFamily="2" charset="-122"/>
                <a:ea typeface="黑体" pitchFamily="2" charset="-122"/>
              </a:rPr>
              <a:t>找到转发的端口</a:t>
            </a:r>
          </a:p>
        </p:txBody>
      </p:sp>
      <p:sp>
        <p:nvSpPr>
          <p:cNvPr id="65590" name="Text Box 54"/>
          <p:cNvSpPr txBox="1">
            <a:spLocks noChangeArrowheads="1"/>
          </p:cNvSpPr>
          <p:nvPr/>
        </p:nvSpPr>
        <p:spPr bwMode="auto">
          <a:xfrm>
            <a:off x="1116013" y="2205038"/>
            <a:ext cx="3671887" cy="1449387"/>
          </a:xfrm>
          <a:prstGeom prst="rect">
            <a:avLst/>
          </a:prstGeom>
          <a:solidFill>
            <a:srgbClr val="FFCCFF"/>
          </a:solidFill>
          <a:ln w="76200" cmpd="tri">
            <a:solidFill>
              <a:srgbClr val="333399"/>
            </a:solidFill>
            <a:miter lim="800000"/>
            <a:headEnd/>
            <a:tailEnd/>
          </a:ln>
          <a:effectLst/>
        </p:spPr>
        <p:txBody>
          <a:bodyPr>
            <a:spAutoFit/>
          </a:bodyPr>
          <a:lstStyle/>
          <a:p>
            <a:pPr algn="ctr"/>
            <a:r>
              <a:rPr kumimoji="1" lang="zh-CN" altLang="en-US" sz="2800">
                <a:solidFill>
                  <a:srgbClr val="333399"/>
                </a:solidFill>
                <a:latin typeface="黑体" pitchFamily="2" charset="-122"/>
                <a:ea typeface="黑体" pitchFamily="2" charset="-122"/>
              </a:rPr>
              <a:t>在路由器</a:t>
            </a:r>
            <a:r>
              <a:rPr kumimoji="1" lang="zh-CN" altLang="en-US" sz="1000">
                <a:solidFill>
                  <a:srgbClr val="333399"/>
                </a:solidFill>
                <a:latin typeface="黑体" pitchFamily="2" charset="-122"/>
                <a:ea typeface="黑体" pitchFamily="2" charset="-122"/>
              </a:rPr>
              <a:t> </a:t>
            </a:r>
            <a:r>
              <a:rPr kumimoji="1" lang="en-US" altLang="zh-CN" sz="2800">
                <a:solidFill>
                  <a:srgbClr val="333399"/>
                </a:solidFill>
                <a:ea typeface="黑体" pitchFamily="2" charset="-122"/>
              </a:rPr>
              <a:t>A</a:t>
            </a:r>
            <a:r>
              <a:rPr kumimoji="1" lang="en-US" altLang="zh-CN" sz="1000">
                <a:solidFill>
                  <a:srgbClr val="333399"/>
                </a:solidFill>
                <a:latin typeface="黑体" pitchFamily="2" charset="-122"/>
                <a:ea typeface="黑体" pitchFamily="2" charset="-122"/>
              </a:rPr>
              <a:t> </a:t>
            </a:r>
            <a:r>
              <a:rPr kumimoji="1" lang="zh-CN" altLang="en-US" sz="2800">
                <a:solidFill>
                  <a:srgbClr val="333399"/>
                </a:solidFill>
                <a:latin typeface="黑体" pitchFamily="2" charset="-122"/>
                <a:ea typeface="黑体" pitchFamily="2" charset="-122"/>
              </a:rPr>
              <a:t>暂存</a:t>
            </a:r>
          </a:p>
          <a:p>
            <a:pPr algn="ctr"/>
            <a:r>
              <a:rPr kumimoji="1" lang="zh-CN" altLang="en-US" sz="2800">
                <a:solidFill>
                  <a:srgbClr val="333399"/>
                </a:solidFill>
                <a:latin typeface="黑体" pitchFamily="2" charset="-122"/>
                <a:ea typeface="黑体" pitchFamily="2" charset="-122"/>
              </a:rPr>
              <a:t>查找转发表</a:t>
            </a:r>
          </a:p>
          <a:p>
            <a:pPr algn="ctr"/>
            <a:r>
              <a:rPr kumimoji="1" lang="zh-CN" altLang="en-US" sz="2800">
                <a:solidFill>
                  <a:srgbClr val="333399"/>
                </a:solidFill>
                <a:latin typeface="黑体" pitchFamily="2" charset="-122"/>
                <a:ea typeface="黑体" pitchFamily="2" charset="-122"/>
              </a:rPr>
              <a:t>找到转发的端口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grpId="1" nodeType="afterEffect">
                                  <p:stCondLst>
                                    <p:cond delay="0"/>
                                  </p:stCondLst>
                                  <p:childTnLst>
                                    <p:animMotion origin="layout" path="M 0.00365 -0.0074 L 0.09445 7.51445E-7 " pathEditMode="relative" rAng="0" ptsTypes="AA">
                                      <p:cBhvr>
                                        <p:cTn id="9" dur="2000" fill="hold"/>
                                        <p:tgtEl>
                                          <p:spTgt spid="65582"/>
                                        </p:tgtEl>
                                        <p:attrNameLst>
                                          <p:attrName>ppt_x</p:attrName>
                                          <p:attrName>ppt_y</p:attrName>
                                        </p:attrNameLst>
                                      </p:cBhvr>
                                      <p:rCtr x="45" y="4"/>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p:stCondLst>
                              <p:cond delay="5300"/>
                            </p:stCondLst>
                            <p:childTnLst>
                              <p:par>
                                <p:cTn id="26" presetID="63" presetClass="path" presetSubtype="0" accel="50000" decel="50000" fill="hold" grpId="1" nodeType="afterEffect">
                                  <p:stCondLst>
                                    <p:cond delay="0"/>
                                  </p:stCondLst>
                                  <p:childTnLst>
                                    <p:animMotion origin="layout" path="M 3.61111E-6 1.44509E-6 L 0.18264 0.14381 " pathEditMode="relative" rAng="0" ptsTypes="AA">
                                      <p:cBhvr>
                                        <p:cTn id="27" dur="2000" fill="hold"/>
                                        <p:tgtEl>
                                          <p:spTgt spid="65595"/>
                                        </p:tgtEl>
                                        <p:attrNameLst>
                                          <p:attrName>ppt_x</p:attrName>
                                          <p:attrName>ppt_y</p:attrName>
                                        </p:attrNameLst>
                                      </p:cBhvr>
                                      <p:rCtr x="91" y="72"/>
                                    </p:animMotion>
                                  </p:childTnLst>
                                </p:cTn>
                              </p:par>
                            </p:childTnLst>
                          </p:cTn>
                        </p:par>
                        <p:par>
                          <p:cTn id="28" fill="hold">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p:stCondLst>
                              <p:cond delay="10300"/>
                            </p:stCondLst>
                            <p:childTnLst>
                              <p:par>
                                <p:cTn id="44" presetID="63" presetClass="path" presetSubtype="0" accel="50000" decel="50000" fill="hold" grpId="1" nodeType="afterEffect">
                                  <p:stCondLst>
                                    <p:cond delay="0"/>
                                  </p:stCondLst>
                                  <p:childTnLst>
                                    <p:animMotion origin="layout" path="M 0.00729 -0.00185 L 0.14166 -0.17803 " pathEditMode="relative" rAng="0" ptsTypes="AA">
                                      <p:cBhvr>
                                        <p:cTn id="45" dur="2000" fill="hold"/>
                                        <p:tgtEl>
                                          <p:spTgt spid="65597"/>
                                        </p:tgtEl>
                                        <p:attrNameLst>
                                          <p:attrName>ppt_x</p:attrName>
                                          <p:attrName>ppt_y</p:attrName>
                                        </p:attrNameLst>
                                      </p:cBhvr>
                                      <p:rCtr x="67" y="-88"/>
                                    </p:animMotion>
                                  </p:childTnLst>
                                </p:cTn>
                              </p:par>
                            </p:childTnLst>
                          </p:cTn>
                        </p:par>
                        <p:par>
                          <p:cTn id="46" fill="hold">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p:stCondLst>
                              <p:cond delay="15300"/>
                            </p:stCondLst>
                            <p:childTnLst>
                              <p:par>
                                <p:cTn id="62" presetID="63" presetClass="path" presetSubtype="0" accel="50000" decel="50000" fill="hold" grpId="1" nodeType="afterEffect">
                                  <p:stCondLst>
                                    <p:cond delay="0"/>
                                  </p:stCondLst>
                                  <p:childTnLst>
                                    <p:animMotion origin="layout" path="M 0.02205 0.00671 L 0.08664 0.14705 " pathEditMode="relative" rAng="0" ptsTypes="AA">
                                      <p:cBhvr>
                                        <p:cTn id="63" dur="2000" fill="hold"/>
                                        <p:tgtEl>
                                          <p:spTgt spid="65599"/>
                                        </p:tgtEl>
                                        <p:attrNameLst>
                                          <p:attrName>ppt_x</p:attrName>
                                          <p:attrName>ppt_y</p:attrName>
                                        </p:attrNameLst>
                                      </p:cBhvr>
                                      <p:rCtr x="32" y="70"/>
                                    </p:animMotion>
                                  </p:childTnLst>
                                </p:cTn>
                              </p:par>
                            </p:childTnLst>
                          </p:cTn>
                        </p:par>
                        <p:par>
                          <p:cTn id="64" fill="hold">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路由器</a:t>
            </a:r>
            <a:endParaRPr lang="zh-CN" altLang="en-US" dirty="0"/>
          </a:p>
        </p:txBody>
      </p:sp>
      <p:sp>
        <p:nvSpPr>
          <p:cNvPr id="3" name="内容占位符 2"/>
          <p:cNvSpPr>
            <a:spLocks noGrp="1"/>
          </p:cNvSpPr>
          <p:nvPr>
            <p:ph sz="quarter" idx="1"/>
          </p:nvPr>
        </p:nvSpPr>
        <p:spPr/>
        <p:txBody>
          <a:bodyPr/>
          <a:lstStyle/>
          <a:p>
            <a:r>
              <a:rPr lang="zh-CN" altLang="en-US" dirty="0" smtClean="0"/>
              <a:t>在路由器中的输入和输出端口之间</a:t>
            </a:r>
            <a:r>
              <a:rPr lang="zh-CN" altLang="en-US" dirty="0" smtClean="0">
                <a:solidFill>
                  <a:schemeClr val="hlink"/>
                </a:solidFill>
              </a:rPr>
              <a:t>没有直接连线</a:t>
            </a:r>
            <a:r>
              <a:rPr lang="zh-CN" altLang="en-US" dirty="0" smtClean="0"/>
              <a:t>。</a:t>
            </a:r>
          </a:p>
          <a:p>
            <a:r>
              <a:rPr lang="zh-CN" altLang="en-US" dirty="0" smtClean="0"/>
              <a:t>路由器处理分组的过程是：</a:t>
            </a:r>
          </a:p>
          <a:p>
            <a:pPr lvl="1"/>
            <a:r>
              <a:rPr lang="zh-CN" altLang="en-US" dirty="0" smtClean="0">
                <a:solidFill>
                  <a:srgbClr val="333399"/>
                </a:solidFill>
                <a:ea typeface="黑体" pitchFamily="2" charset="-122"/>
              </a:rPr>
              <a:t>把收到的分组先放入</a:t>
            </a:r>
            <a:r>
              <a:rPr lang="zh-CN" altLang="en-US" dirty="0" smtClean="0">
                <a:solidFill>
                  <a:schemeClr val="hlink"/>
                </a:solidFill>
                <a:ea typeface="黑体" pitchFamily="2" charset="-122"/>
              </a:rPr>
              <a:t>缓存（暂时存储）</a:t>
            </a:r>
            <a:r>
              <a:rPr lang="zh-CN" altLang="en-US" dirty="0" smtClean="0">
                <a:solidFill>
                  <a:srgbClr val="333399"/>
                </a:solidFill>
                <a:ea typeface="黑体" pitchFamily="2" charset="-122"/>
              </a:rPr>
              <a:t>；</a:t>
            </a:r>
          </a:p>
          <a:p>
            <a:pPr lvl="1"/>
            <a:r>
              <a:rPr lang="zh-CN" altLang="en-US" dirty="0" smtClean="0">
                <a:solidFill>
                  <a:srgbClr val="333399"/>
                </a:solidFill>
                <a:ea typeface="黑体" pitchFamily="2" charset="-122"/>
              </a:rPr>
              <a:t>查找</a:t>
            </a:r>
            <a:r>
              <a:rPr lang="zh-CN" altLang="en-US" dirty="0" smtClean="0">
                <a:solidFill>
                  <a:schemeClr val="hlink"/>
                </a:solidFill>
                <a:ea typeface="黑体" pitchFamily="2" charset="-122"/>
              </a:rPr>
              <a:t>转发表</a:t>
            </a:r>
            <a:r>
              <a:rPr lang="zh-CN" altLang="en-US" dirty="0" smtClean="0">
                <a:solidFill>
                  <a:srgbClr val="333399"/>
                </a:solidFill>
                <a:ea typeface="黑体" pitchFamily="2" charset="-122"/>
              </a:rPr>
              <a:t>，找出到某个目的地址应从哪个端口转发；</a:t>
            </a:r>
          </a:p>
          <a:p>
            <a:pPr lvl="1"/>
            <a:r>
              <a:rPr lang="zh-CN" altLang="en-US" dirty="0" smtClean="0">
                <a:solidFill>
                  <a:srgbClr val="333399"/>
                </a:solidFill>
                <a:ea typeface="黑体" pitchFamily="2" charset="-122"/>
              </a:rPr>
              <a:t>把分组送到适当的</a:t>
            </a:r>
            <a:r>
              <a:rPr lang="zh-CN" altLang="en-US" dirty="0" smtClean="0">
                <a:solidFill>
                  <a:schemeClr val="hlink"/>
                </a:solidFill>
                <a:ea typeface="黑体" pitchFamily="2" charset="-122"/>
              </a:rPr>
              <a:t>端口</a:t>
            </a:r>
            <a:r>
              <a:rPr lang="zh-CN" altLang="en-US" dirty="0" smtClean="0">
                <a:solidFill>
                  <a:srgbClr val="333399"/>
                </a:solidFill>
                <a:ea typeface="黑体" pitchFamily="2" charset="-122"/>
              </a:rPr>
              <a:t>转发出去。</a:t>
            </a:r>
            <a:r>
              <a:rPr lang="zh-CN" altLang="en-US" dirty="0" smtClean="0"/>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主机和路由器的作用不同</a:t>
            </a:r>
            <a:endParaRPr lang="zh-CN" altLang="en-US" dirty="0"/>
          </a:p>
        </p:txBody>
      </p:sp>
      <p:sp>
        <p:nvSpPr>
          <p:cNvPr id="3" name="内容占位符 2"/>
          <p:cNvSpPr>
            <a:spLocks noGrp="1"/>
          </p:cNvSpPr>
          <p:nvPr>
            <p:ph sz="quarter" idx="1"/>
          </p:nvPr>
        </p:nvSpPr>
        <p:spPr/>
        <p:txBody>
          <a:bodyPr/>
          <a:lstStyle/>
          <a:p>
            <a:r>
              <a:rPr lang="zh-CN" altLang="en-US" dirty="0" smtClean="0"/>
              <a:t>主机是</a:t>
            </a:r>
            <a:r>
              <a:rPr lang="zh-CN" altLang="en-US" dirty="0" smtClean="0">
                <a:solidFill>
                  <a:schemeClr val="hlink"/>
                </a:solidFill>
              </a:rPr>
              <a:t>为用户进行信息处理</a:t>
            </a:r>
            <a:r>
              <a:rPr lang="zh-CN" altLang="en-US" dirty="0" smtClean="0"/>
              <a:t>的，并向网络发送分组，从网络接收分组。</a:t>
            </a:r>
          </a:p>
          <a:p>
            <a:r>
              <a:rPr lang="zh-CN" altLang="en-US" dirty="0" smtClean="0"/>
              <a:t>路由器对分组进行</a:t>
            </a:r>
            <a:r>
              <a:rPr lang="zh-CN" altLang="en-US" dirty="0" smtClean="0">
                <a:solidFill>
                  <a:schemeClr val="hlink"/>
                </a:solidFill>
              </a:rPr>
              <a:t>存储转发</a:t>
            </a:r>
            <a:r>
              <a:rPr lang="zh-CN" altLang="en-US" dirty="0" smtClean="0"/>
              <a:t>，最后把分组交付目的主机。</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分组交换的优点</a:t>
            </a:r>
            <a:endParaRPr lang="zh-CN" altLang="en-US" dirty="0"/>
          </a:p>
        </p:txBody>
      </p:sp>
      <p:sp>
        <p:nvSpPr>
          <p:cNvPr id="3" name="内容占位符 2"/>
          <p:cNvSpPr>
            <a:spLocks noGrp="1"/>
          </p:cNvSpPr>
          <p:nvPr>
            <p:ph sz="quarter" idx="1"/>
          </p:nvPr>
        </p:nvSpPr>
        <p:spPr/>
        <p:txBody>
          <a:bodyPr/>
          <a:lstStyle/>
          <a:p>
            <a:pPr>
              <a:lnSpc>
                <a:spcPct val="90000"/>
              </a:lnSpc>
            </a:pPr>
            <a:r>
              <a:rPr lang="zh-CN" altLang="en-US" dirty="0" smtClean="0">
                <a:solidFill>
                  <a:schemeClr val="hlink"/>
                </a:solidFill>
              </a:rPr>
              <a:t>高效</a:t>
            </a:r>
            <a:r>
              <a:rPr lang="zh-CN" altLang="en-US" dirty="0" smtClean="0"/>
              <a:t>    动态分配传输带宽，对通信链路是逐段占用。 </a:t>
            </a:r>
          </a:p>
          <a:p>
            <a:pPr>
              <a:lnSpc>
                <a:spcPct val="90000"/>
              </a:lnSpc>
            </a:pPr>
            <a:r>
              <a:rPr lang="zh-CN" altLang="en-US" dirty="0" smtClean="0">
                <a:solidFill>
                  <a:schemeClr val="hlink"/>
                </a:solidFill>
              </a:rPr>
              <a:t>灵活</a:t>
            </a:r>
            <a:r>
              <a:rPr lang="zh-CN" altLang="en-US" dirty="0" smtClean="0"/>
              <a:t>    以分组为传送单位和查找路由。</a:t>
            </a:r>
          </a:p>
          <a:p>
            <a:pPr>
              <a:lnSpc>
                <a:spcPct val="90000"/>
              </a:lnSpc>
            </a:pPr>
            <a:r>
              <a:rPr lang="zh-CN" altLang="en-US" dirty="0" smtClean="0">
                <a:solidFill>
                  <a:schemeClr val="hlink"/>
                </a:solidFill>
              </a:rPr>
              <a:t>迅速</a:t>
            </a:r>
            <a:r>
              <a:rPr lang="zh-CN" altLang="en-US" dirty="0" smtClean="0"/>
              <a:t>    不必先建立连接就能向其他主机发送分组。</a:t>
            </a:r>
          </a:p>
          <a:p>
            <a:pPr>
              <a:lnSpc>
                <a:spcPct val="90000"/>
              </a:lnSpc>
            </a:pPr>
            <a:r>
              <a:rPr lang="zh-CN" altLang="en-US" dirty="0" smtClean="0">
                <a:solidFill>
                  <a:schemeClr val="hlink"/>
                </a:solidFill>
              </a:rPr>
              <a:t>可靠    </a:t>
            </a:r>
            <a:r>
              <a:rPr lang="zh-CN" altLang="en-US" dirty="0" smtClean="0"/>
              <a:t>保证可靠性的网络协议；分布式的路由选择协议使网络有很好的生存性。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分组交换带来的问题</a:t>
            </a:r>
            <a:endParaRPr lang="zh-CN" altLang="en-US" dirty="0"/>
          </a:p>
        </p:txBody>
      </p:sp>
      <p:sp>
        <p:nvSpPr>
          <p:cNvPr id="3" name="内容占位符 2"/>
          <p:cNvSpPr>
            <a:spLocks noGrp="1"/>
          </p:cNvSpPr>
          <p:nvPr>
            <p:ph sz="quarter" idx="1"/>
          </p:nvPr>
        </p:nvSpPr>
        <p:spPr/>
        <p:txBody>
          <a:bodyPr/>
          <a:lstStyle/>
          <a:p>
            <a:r>
              <a:rPr lang="zh-CN" altLang="en-US" dirty="0" smtClean="0"/>
              <a:t>分组在各结点存储转发时需要</a:t>
            </a:r>
            <a:r>
              <a:rPr lang="zh-CN" altLang="en-US" dirty="0" smtClean="0">
                <a:solidFill>
                  <a:schemeClr val="hlink"/>
                </a:solidFill>
              </a:rPr>
              <a:t>排队</a:t>
            </a:r>
            <a:r>
              <a:rPr lang="zh-CN" altLang="en-US" dirty="0" smtClean="0"/>
              <a:t>，这就会造成一定的</a:t>
            </a:r>
            <a:r>
              <a:rPr lang="zh-CN" altLang="en-US" dirty="0" smtClean="0">
                <a:solidFill>
                  <a:schemeClr val="hlink"/>
                </a:solidFill>
              </a:rPr>
              <a:t>时延</a:t>
            </a:r>
            <a:r>
              <a:rPr lang="zh-CN" altLang="en-US" dirty="0" smtClean="0"/>
              <a:t>。 </a:t>
            </a:r>
          </a:p>
          <a:p>
            <a:r>
              <a:rPr lang="zh-CN" altLang="en-US" dirty="0" smtClean="0"/>
              <a:t>分组必须携带的首部（里面有必不可少的控制信息）也造成了一定的</a:t>
            </a:r>
            <a:r>
              <a:rPr lang="zh-CN" altLang="en-US" dirty="0" smtClean="0">
                <a:solidFill>
                  <a:schemeClr val="hlink"/>
                </a:solidFill>
              </a:rPr>
              <a:t>开销</a:t>
            </a:r>
            <a:r>
              <a:rPr lang="zh-CN" altLang="en-US" dirty="0" smtClean="0"/>
              <a:t>。 </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714348" y="0"/>
            <a:ext cx="7793037" cy="839788"/>
          </a:xfrm>
        </p:spPr>
        <p:txBody>
          <a:bodyPr/>
          <a:lstStyle/>
          <a:p>
            <a:r>
              <a:rPr lang="zh-CN" altLang="en-US" sz="3600" dirty="0"/>
              <a:t>两</a:t>
            </a:r>
            <a:r>
              <a:rPr lang="zh-CN" altLang="en-US" sz="3600" dirty="0" smtClean="0"/>
              <a:t>种</a:t>
            </a:r>
            <a:r>
              <a:rPr lang="zh-CN" altLang="en-US" sz="3600" dirty="0"/>
              <a:t>交换的比较 </a:t>
            </a:r>
          </a:p>
        </p:txBody>
      </p:sp>
      <p:grpSp>
        <p:nvGrpSpPr>
          <p:cNvPr id="2" name="Group 134"/>
          <p:cNvGrpSpPr>
            <a:grpSpLocks/>
          </p:cNvGrpSpPr>
          <p:nvPr/>
        </p:nvGrpSpPr>
        <p:grpSpPr bwMode="auto">
          <a:xfrm>
            <a:off x="6194431" y="1530363"/>
            <a:ext cx="581025" cy="395288"/>
            <a:chOff x="4653" y="1615"/>
            <a:chExt cx="366" cy="249"/>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29" name="Text Box 5"/>
            <p:cNvSpPr txBox="1">
              <a:spLocks noChangeArrowheads="1"/>
            </p:cNvSpPr>
            <p:nvPr/>
          </p:nvSpPr>
          <p:spPr bwMode="auto">
            <a:xfrm rot="626605">
              <a:off x="4662" y="1615"/>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p:spPr>
          <p:txBody>
            <a:bodyPr wrap="none" anchor="ctr"/>
            <a:lstStyle/>
            <a:p>
              <a:endParaRPr lang="zh-CN" altLang="en-US"/>
            </a:p>
          </p:txBody>
        </p:sp>
      </p:grpSp>
      <p:grpSp>
        <p:nvGrpSpPr>
          <p:cNvPr id="3" name="Group 135"/>
          <p:cNvGrpSpPr>
            <a:grpSpLocks/>
          </p:cNvGrpSpPr>
          <p:nvPr/>
        </p:nvGrpSpPr>
        <p:grpSpPr bwMode="auto">
          <a:xfrm>
            <a:off x="6186493" y="1814526"/>
            <a:ext cx="582613" cy="395287"/>
            <a:chOff x="4648" y="1794"/>
            <a:chExt cx="367" cy="249"/>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34" name="Text Box 10"/>
            <p:cNvSpPr txBox="1">
              <a:spLocks noChangeArrowheads="1"/>
            </p:cNvSpPr>
            <p:nvPr/>
          </p:nvSpPr>
          <p:spPr bwMode="auto">
            <a:xfrm rot="626605">
              <a:off x="4651" y="1794"/>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p:spPr>
          <p:txBody>
            <a:bodyPr wrap="none" anchor="ctr"/>
            <a:lstStyle/>
            <a:p>
              <a:endParaRPr lang="zh-CN" altLang="en-US"/>
            </a:p>
          </p:txBody>
        </p:sp>
      </p:grpSp>
      <p:grpSp>
        <p:nvGrpSpPr>
          <p:cNvPr id="4" name="Group 136"/>
          <p:cNvGrpSpPr>
            <a:grpSpLocks/>
          </p:cNvGrpSpPr>
          <p:nvPr/>
        </p:nvGrpSpPr>
        <p:grpSpPr bwMode="auto">
          <a:xfrm>
            <a:off x="6192843" y="2103451"/>
            <a:ext cx="581025" cy="385762"/>
            <a:chOff x="4652" y="1976"/>
            <a:chExt cx="366" cy="243"/>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39" name="Text Box 15"/>
            <p:cNvSpPr txBox="1">
              <a:spLocks noChangeArrowheads="1"/>
            </p:cNvSpPr>
            <p:nvPr/>
          </p:nvSpPr>
          <p:spPr bwMode="auto">
            <a:xfrm rot="626605">
              <a:off x="4655" y="1976"/>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p:spPr>
          <p:txBody>
            <a:bodyPr wrap="none" anchor="ctr"/>
            <a:lstStyle/>
            <a:p>
              <a:endParaRPr lang="zh-CN" altLang="en-US"/>
            </a:p>
          </p:txBody>
        </p:sp>
      </p:grpSp>
      <p:grpSp>
        <p:nvGrpSpPr>
          <p:cNvPr id="5" name="Group 137"/>
          <p:cNvGrpSpPr>
            <a:grpSpLocks/>
          </p:cNvGrpSpPr>
          <p:nvPr/>
        </p:nvGrpSpPr>
        <p:grpSpPr bwMode="auto">
          <a:xfrm>
            <a:off x="6199193" y="2373326"/>
            <a:ext cx="581025" cy="393700"/>
            <a:chOff x="4656" y="2146"/>
            <a:chExt cx="366" cy="248"/>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44" name="Text Box 20"/>
            <p:cNvSpPr txBox="1">
              <a:spLocks noChangeArrowheads="1"/>
            </p:cNvSpPr>
            <p:nvPr/>
          </p:nvSpPr>
          <p:spPr bwMode="auto">
            <a:xfrm rot="626605">
              <a:off x="4659" y="2146"/>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p:spPr>
          <p:txBody>
            <a:bodyPr wrap="none" anchor="ctr"/>
            <a:lstStyle/>
            <a:p>
              <a:endParaRPr lang="zh-CN" altLang="en-US"/>
            </a:p>
          </p:txBody>
        </p:sp>
      </p:grpSp>
      <p:grpSp>
        <p:nvGrpSpPr>
          <p:cNvPr id="6" name="Group 139"/>
          <p:cNvGrpSpPr>
            <a:grpSpLocks/>
          </p:cNvGrpSpPr>
          <p:nvPr/>
        </p:nvGrpSpPr>
        <p:grpSpPr bwMode="auto">
          <a:xfrm>
            <a:off x="6764343" y="1925651"/>
            <a:ext cx="585788" cy="384175"/>
            <a:chOff x="5012" y="1864"/>
            <a:chExt cx="369" cy="242"/>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49" name="Text Box 25"/>
            <p:cNvSpPr txBox="1">
              <a:spLocks noChangeArrowheads="1"/>
            </p:cNvSpPr>
            <p:nvPr/>
          </p:nvSpPr>
          <p:spPr bwMode="auto">
            <a:xfrm rot="626605">
              <a:off x="5012" y="1864"/>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p:spPr>
          <p:txBody>
            <a:bodyPr wrap="none" anchor="ctr"/>
            <a:lstStyle/>
            <a:p>
              <a:endParaRPr lang="zh-CN" altLang="en-US"/>
            </a:p>
          </p:txBody>
        </p:sp>
      </p:grpSp>
      <p:grpSp>
        <p:nvGrpSpPr>
          <p:cNvPr id="7" name="Group 140"/>
          <p:cNvGrpSpPr>
            <a:grpSpLocks/>
          </p:cNvGrpSpPr>
          <p:nvPr/>
        </p:nvGrpSpPr>
        <p:grpSpPr bwMode="auto">
          <a:xfrm>
            <a:off x="6756406" y="2190763"/>
            <a:ext cx="585787" cy="403225"/>
            <a:chOff x="5007" y="2031"/>
            <a:chExt cx="369" cy="254"/>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54" name="Text Box 30"/>
            <p:cNvSpPr txBox="1">
              <a:spLocks noChangeArrowheads="1"/>
            </p:cNvSpPr>
            <p:nvPr/>
          </p:nvSpPr>
          <p:spPr bwMode="auto">
            <a:xfrm rot="626605">
              <a:off x="5007" y="2031"/>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p:spPr>
          <p:txBody>
            <a:bodyPr wrap="none" anchor="ctr"/>
            <a:lstStyle/>
            <a:p>
              <a:endParaRPr lang="zh-CN" altLang="en-US"/>
            </a:p>
          </p:txBody>
        </p:sp>
      </p:grpSp>
      <p:grpSp>
        <p:nvGrpSpPr>
          <p:cNvPr id="8" name="Group 141"/>
          <p:cNvGrpSpPr>
            <a:grpSpLocks/>
          </p:cNvGrpSpPr>
          <p:nvPr/>
        </p:nvGrpSpPr>
        <p:grpSpPr bwMode="auto">
          <a:xfrm>
            <a:off x="6767518" y="2478101"/>
            <a:ext cx="581025" cy="395287"/>
            <a:chOff x="5014" y="2212"/>
            <a:chExt cx="366" cy="249"/>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59" name="Text Box 35"/>
            <p:cNvSpPr txBox="1">
              <a:spLocks noChangeArrowheads="1"/>
            </p:cNvSpPr>
            <p:nvPr/>
          </p:nvSpPr>
          <p:spPr bwMode="auto">
            <a:xfrm rot="626605">
              <a:off x="5017" y="2212"/>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p:spPr>
          <p:txBody>
            <a:bodyPr wrap="none" anchor="ctr"/>
            <a:lstStyle/>
            <a:p>
              <a:endParaRPr lang="zh-CN" altLang="en-US"/>
            </a:p>
          </p:txBody>
        </p:sp>
      </p:grpSp>
      <p:grpSp>
        <p:nvGrpSpPr>
          <p:cNvPr id="9" name="Group 142"/>
          <p:cNvGrpSpPr>
            <a:grpSpLocks/>
          </p:cNvGrpSpPr>
          <p:nvPr/>
        </p:nvGrpSpPr>
        <p:grpSpPr bwMode="auto">
          <a:xfrm>
            <a:off x="6767518" y="2747976"/>
            <a:ext cx="587375" cy="404812"/>
            <a:chOff x="5014" y="2382"/>
            <a:chExt cx="370" cy="255"/>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64" name="Text Box 40"/>
            <p:cNvSpPr txBox="1">
              <a:spLocks noChangeArrowheads="1"/>
            </p:cNvSpPr>
            <p:nvPr/>
          </p:nvSpPr>
          <p:spPr bwMode="auto">
            <a:xfrm rot="626605">
              <a:off x="5014" y="2382"/>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p:spPr>
          <p:txBody>
            <a:bodyPr wrap="none" anchor="ctr"/>
            <a:lstStyle/>
            <a:p>
              <a:endParaRPr lang="zh-CN" altLang="en-US"/>
            </a:p>
          </p:txBody>
        </p:sp>
      </p:grpSp>
      <p:grpSp>
        <p:nvGrpSpPr>
          <p:cNvPr id="10" name="Group 132"/>
          <p:cNvGrpSpPr>
            <a:grpSpLocks/>
          </p:cNvGrpSpPr>
          <p:nvPr/>
        </p:nvGrpSpPr>
        <p:grpSpPr bwMode="auto">
          <a:xfrm>
            <a:off x="5613406" y="1709751"/>
            <a:ext cx="585787" cy="393700"/>
            <a:chOff x="4287" y="1728"/>
            <a:chExt cx="369" cy="248"/>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74" name="Text Box 50"/>
            <p:cNvSpPr txBox="1">
              <a:spLocks noChangeArrowheads="1"/>
            </p:cNvSpPr>
            <p:nvPr/>
          </p:nvSpPr>
          <p:spPr bwMode="auto">
            <a:xfrm rot="626605">
              <a:off x="4287" y="1728"/>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p:spPr>
          <p:txBody>
            <a:bodyPr wrap="none" anchor="ctr"/>
            <a:lstStyle/>
            <a:p>
              <a:endParaRPr lang="zh-CN" altLang="en-US"/>
            </a:p>
          </p:txBody>
        </p:sp>
      </p:grpSp>
      <p:grpSp>
        <p:nvGrpSpPr>
          <p:cNvPr id="11" name="Group 133"/>
          <p:cNvGrpSpPr>
            <a:grpSpLocks/>
          </p:cNvGrpSpPr>
          <p:nvPr/>
        </p:nvGrpSpPr>
        <p:grpSpPr bwMode="auto">
          <a:xfrm>
            <a:off x="5624518" y="1987563"/>
            <a:ext cx="581025" cy="395288"/>
            <a:chOff x="4294" y="1903"/>
            <a:chExt cx="366" cy="249"/>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79" name="Text Box 55"/>
            <p:cNvSpPr txBox="1">
              <a:spLocks noChangeArrowheads="1"/>
            </p:cNvSpPr>
            <p:nvPr/>
          </p:nvSpPr>
          <p:spPr bwMode="auto">
            <a:xfrm rot="626605">
              <a:off x="4297" y="1903"/>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p:spPr>
          <p:txBody>
            <a:bodyPr wrap="none" anchor="ctr"/>
            <a:lstStyle/>
            <a:p>
              <a:endParaRPr lang="zh-CN" altLang="en-US"/>
            </a:p>
          </p:txBody>
        </p:sp>
      </p:grpSp>
      <p:sp>
        <p:nvSpPr>
          <p:cNvPr id="154698" name="Line 74"/>
          <p:cNvSpPr>
            <a:spLocks noChangeShapeType="1"/>
          </p:cNvSpPr>
          <p:nvPr/>
        </p:nvSpPr>
        <p:spPr bwMode="auto">
          <a:xfrm>
            <a:off x="2908298" y="1173176"/>
            <a:ext cx="0" cy="3813175"/>
          </a:xfrm>
          <a:prstGeom prst="line">
            <a:avLst/>
          </a:prstGeom>
          <a:noFill/>
          <a:ln w="12700">
            <a:solidFill>
              <a:schemeClr val="tx1"/>
            </a:solidFill>
            <a:round/>
            <a:headEnd/>
            <a:tailEnd/>
          </a:ln>
          <a:effectLst/>
        </p:spPr>
        <p:txBody>
          <a:bodyPr wrap="none" anchor="ctr"/>
          <a:lstStyle/>
          <a:p>
            <a:endParaRPr lang="zh-CN" altLang="en-US"/>
          </a:p>
        </p:txBody>
      </p:sp>
      <p:sp>
        <p:nvSpPr>
          <p:cNvPr id="154699" name="Line 75"/>
          <p:cNvSpPr>
            <a:spLocks noChangeShapeType="1"/>
          </p:cNvSpPr>
          <p:nvPr/>
        </p:nvSpPr>
        <p:spPr bwMode="auto">
          <a:xfrm>
            <a:off x="3484560" y="1173176"/>
            <a:ext cx="0" cy="3813175"/>
          </a:xfrm>
          <a:prstGeom prst="line">
            <a:avLst/>
          </a:prstGeom>
          <a:noFill/>
          <a:ln w="12700">
            <a:solidFill>
              <a:schemeClr val="tx1"/>
            </a:solidFill>
            <a:round/>
            <a:headEnd/>
            <a:tailEnd/>
          </a:ln>
          <a:effectLst/>
        </p:spPr>
        <p:txBody>
          <a:bodyPr wrap="none" anchor="ctr"/>
          <a:lstStyle/>
          <a:p>
            <a:endParaRPr lang="zh-CN" altLang="en-US"/>
          </a:p>
        </p:txBody>
      </p:sp>
      <p:sp>
        <p:nvSpPr>
          <p:cNvPr id="154700" name="Text Box 76"/>
          <p:cNvSpPr txBox="1">
            <a:spLocks noChangeArrowheads="1"/>
          </p:cNvSpPr>
          <p:nvPr/>
        </p:nvSpPr>
        <p:spPr bwMode="auto">
          <a:xfrm>
            <a:off x="2136773" y="4960951"/>
            <a:ext cx="21494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ea typeface="黑体" pitchFamily="2" charset="-122"/>
              </a:rPr>
              <a:t>A      B      C     D </a:t>
            </a:r>
          </a:p>
        </p:txBody>
      </p:sp>
      <p:sp>
        <p:nvSpPr>
          <p:cNvPr id="154702" name="Text Box 78"/>
          <p:cNvSpPr txBox="1">
            <a:spLocks noChangeArrowheads="1"/>
          </p:cNvSpPr>
          <p:nvPr/>
        </p:nvSpPr>
        <p:spPr bwMode="auto">
          <a:xfrm>
            <a:off x="5429256" y="4960951"/>
            <a:ext cx="2149475" cy="396875"/>
          </a:xfrm>
          <a:prstGeom prst="rect">
            <a:avLst/>
          </a:prstGeom>
          <a:noFill/>
          <a:ln w="9525">
            <a:noFill/>
            <a:miter lim="800000"/>
            <a:headEnd/>
            <a:tailEnd/>
          </a:ln>
          <a:effectLst/>
        </p:spPr>
        <p:txBody>
          <a:bodyPr wrap="none">
            <a:spAutoFit/>
          </a:bodyPr>
          <a:lstStyle/>
          <a:p>
            <a:r>
              <a:rPr kumimoji="1" lang="en-US" altLang="zh-CN" sz="2000">
                <a:solidFill>
                  <a:srgbClr val="333399"/>
                </a:solidFill>
                <a:ea typeface="黑体" pitchFamily="2" charset="-122"/>
              </a:rPr>
              <a:t>A      B      C      D</a:t>
            </a:r>
          </a:p>
        </p:txBody>
      </p:sp>
      <p:sp>
        <p:nvSpPr>
          <p:cNvPr id="154703" name="Line 79"/>
          <p:cNvSpPr>
            <a:spLocks noChangeShapeType="1"/>
          </p:cNvSpPr>
          <p:nvPr/>
        </p:nvSpPr>
        <p:spPr bwMode="auto">
          <a:xfrm>
            <a:off x="2332035" y="1306526"/>
            <a:ext cx="576263" cy="66675"/>
          </a:xfrm>
          <a:prstGeom prst="line">
            <a:avLst/>
          </a:prstGeom>
          <a:noFill/>
          <a:ln w="19050">
            <a:solidFill>
              <a:srgbClr val="333399"/>
            </a:solidFill>
            <a:round/>
            <a:headEnd/>
            <a:tailEnd type="triangle" w="sm" len="med"/>
          </a:ln>
          <a:effectLst/>
        </p:spPr>
        <p:txBody>
          <a:bodyPr wrap="none" anchor="ctr"/>
          <a:lstStyle/>
          <a:p>
            <a:endParaRPr lang="zh-CN" altLang="en-US"/>
          </a:p>
        </p:txBody>
      </p:sp>
      <p:sp>
        <p:nvSpPr>
          <p:cNvPr id="154704" name="Line 80"/>
          <p:cNvSpPr>
            <a:spLocks noChangeShapeType="1"/>
          </p:cNvSpPr>
          <p:nvPr/>
        </p:nvSpPr>
        <p:spPr bwMode="auto">
          <a:xfrm>
            <a:off x="2908298" y="1574813"/>
            <a:ext cx="576262" cy="66675"/>
          </a:xfrm>
          <a:prstGeom prst="line">
            <a:avLst/>
          </a:prstGeom>
          <a:noFill/>
          <a:ln w="19050">
            <a:solidFill>
              <a:srgbClr val="333399"/>
            </a:solidFill>
            <a:round/>
            <a:headEnd/>
            <a:tailEnd type="triangle" w="sm" len="med"/>
          </a:ln>
          <a:effectLst/>
        </p:spPr>
        <p:txBody>
          <a:bodyPr wrap="none" anchor="ctr"/>
          <a:lstStyle/>
          <a:p>
            <a:endParaRPr lang="zh-CN" altLang="en-US"/>
          </a:p>
        </p:txBody>
      </p:sp>
      <p:sp>
        <p:nvSpPr>
          <p:cNvPr id="154705" name="Line 81"/>
          <p:cNvSpPr>
            <a:spLocks noChangeShapeType="1"/>
          </p:cNvSpPr>
          <p:nvPr/>
        </p:nvSpPr>
        <p:spPr bwMode="auto">
          <a:xfrm>
            <a:off x="3484560" y="1841513"/>
            <a:ext cx="574675" cy="66675"/>
          </a:xfrm>
          <a:prstGeom prst="line">
            <a:avLst/>
          </a:prstGeom>
          <a:noFill/>
          <a:ln w="19050">
            <a:solidFill>
              <a:srgbClr val="333399"/>
            </a:solidFill>
            <a:round/>
            <a:headEnd/>
            <a:tailEnd type="triangle" w="sm" len="med"/>
          </a:ln>
          <a:effectLst/>
        </p:spPr>
        <p:txBody>
          <a:bodyPr wrap="none" anchor="ctr"/>
          <a:lstStyle/>
          <a:p>
            <a:endParaRPr lang="zh-CN" altLang="en-US"/>
          </a:p>
        </p:txBody>
      </p:sp>
      <p:sp>
        <p:nvSpPr>
          <p:cNvPr id="154706" name="Line 82"/>
          <p:cNvSpPr>
            <a:spLocks noChangeShapeType="1"/>
          </p:cNvSpPr>
          <p:nvPr/>
        </p:nvSpPr>
        <p:spPr bwMode="auto">
          <a:xfrm flipH="1">
            <a:off x="2332035" y="2243151"/>
            <a:ext cx="1727200" cy="268287"/>
          </a:xfrm>
          <a:prstGeom prst="line">
            <a:avLst/>
          </a:prstGeom>
          <a:noFill/>
          <a:ln w="19050">
            <a:solidFill>
              <a:srgbClr val="333399"/>
            </a:solidFill>
            <a:round/>
            <a:headEnd/>
            <a:tailEnd type="triangle" w="sm" len="med"/>
          </a:ln>
          <a:effectLst/>
        </p:spPr>
        <p:txBody>
          <a:bodyPr wrap="none" anchor="ctr"/>
          <a:lstStyle/>
          <a:p>
            <a:endParaRPr lang="zh-CN" altLang="en-US"/>
          </a:p>
        </p:txBody>
      </p:sp>
      <p:sp>
        <p:nvSpPr>
          <p:cNvPr id="154712" name="Text Box 88"/>
          <p:cNvSpPr txBox="1">
            <a:spLocks noChangeArrowheads="1"/>
          </p:cNvSpPr>
          <p:nvPr/>
        </p:nvSpPr>
        <p:spPr bwMode="auto">
          <a:xfrm>
            <a:off x="2568573" y="730263"/>
            <a:ext cx="140335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ea typeface="黑体" pitchFamily="2" charset="-122"/>
              </a:rPr>
              <a:t>电路交换</a:t>
            </a:r>
          </a:p>
        </p:txBody>
      </p:sp>
      <p:sp>
        <p:nvSpPr>
          <p:cNvPr id="154713" name="Text Box 89"/>
          <p:cNvSpPr txBox="1">
            <a:spLocks noChangeArrowheads="1"/>
          </p:cNvSpPr>
          <p:nvPr/>
        </p:nvSpPr>
        <p:spPr bwMode="auto">
          <a:xfrm>
            <a:off x="5865818" y="730263"/>
            <a:ext cx="1403350" cy="457200"/>
          </a:xfrm>
          <a:prstGeom prst="rect">
            <a:avLst/>
          </a:prstGeom>
          <a:noFill/>
          <a:ln w="9525">
            <a:noFill/>
            <a:miter lim="800000"/>
            <a:headEnd/>
            <a:tailEnd/>
          </a:ln>
          <a:effectLst/>
        </p:spPr>
        <p:txBody>
          <a:bodyPr wrap="none">
            <a:spAutoFit/>
          </a:bodyPr>
          <a:lstStyle/>
          <a:p>
            <a:r>
              <a:rPr kumimoji="1" lang="zh-CN" altLang="en-US" sz="2400">
                <a:solidFill>
                  <a:srgbClr val="333399"/>
                </a:solidFill>
                <a:ea typeface="黑体" pitchFamily="2" charset="-122"/>
              </a:rPr>
              <a:t>分组交换</a:t>
            </a:r>
          </a:p>
        </p:txBody>
      </p:sp>
      <p:grpSp>
        <p:nvGrpSpPr>
          <p:cNvPr id="15" name="Group 122"/>
          <p:cNvGrpSpPr>
            <a:grpSpLocks/>
          </p:cNvGrpSpPr>
          <p:nvPr/>
        </p:nvGrpSpPr>
        <p:grpSpPr bwMode="auto">
          <a:xfrm>
            <a:off x="785786" y="1304938"/>
            <a:ext cx="1109662"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p:spPr>
          <p:txBody>
            <a:bodyPr wrap="none" anchor="ctr"/>
            <a:lstStyle/>
            <a:p>
              <a:endParaRPr lang="zh-CN" altLang="en-US"/>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p:spPr>
          <p:txBody>
            <a:bodyPr wrap="none" anchor="ctr"/>
            <a:lstStyle/>
            <a:p>
              <a:endParaRPr lang="zh-CN" altLang="en-US"/>
            </a:p>
          </p:txBody>
        </p:sp>
        <p:sp>
          <p:nvSpPr>
            <p:cNvPr id="154719" name="Text Box 95"/>
            <p:cNvSpPr txBox="1">
              <a:spLocks noChangeArrowheads="1"/>
            </p:cNvSpPr>
            <p:nvPr/>
          </p:nvSpPr>
          <p:spPr bwMode="auto">
            <a:xfrm>
              <a:off x="113" y="1733"/>
              <a:ext cx="692" cy="214"/>
            </a:xfrm>
            <a:prstGeom prst="rect">
              <a:avLst/>
            </a:prstGeom>
            <a:noFill/>
            <a:ln w="9525">
              <a:noFill/>
              <a:miter lim="800000"/>
              <a:headEnd/>
              <a:tailEnd/>
            </a:ln>
            <a:effectLst/>
          </p:spPr>
          <p:txBody>
            <a:bodyPr wrap="none">
              <a:spAutoFit/>
            </a:bodyPr>
            <a:lstStyle/>
            <a:p>
              <a:pPr>
                <a:lnSpc>
                  <a:spcPct val="90000"/>
                </a:lnSpc>
              </a:pPr>
              <a:r>
                <a:rPr kumimoji="1" lang="zh-CN" altLang="en-US"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p:spPr>
          <p:txBody>
            <a:bodyPr wrap="none" anchor="ctr"/>
            <a:lstStyle/>
            <a:p>
              <a:endParaRPr lang="zh-CN" altLang="en-US"/>
            </a:p>
          </p:txBody>
        </p:sp>
      </p:grpSp>
      <p:grpSp>
        <p:nvGrpSpPr>
          <p:cNvPr id="16" name="Group 123"/>
          <p:cNvGrpSpPr>
            <a:grpSpLocks/>
          </p:cNvGrpSpPr>
          <p:nvPr/>
        </p:nvGrpSpPr>
        <p:grpSpPr bwMode="auto">
          <a:xfrm>
            <a:off x="785786" y="2500306"/>
            <a:ext cx="1109662"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p:spPr>
          <p:txBody>
            <a:bodyPr wrap="none" anchor="ctr"/>
            <a:lstStyle/>
            <a:p>
              <a:endParaRPr lang="zh-CN" altLang="en-US"/>
            </a:p>
          </p:txBody>
        </p:sp>
        <p:sp>
          <p:nvSpPr>
            <p:cNvPr id="154720" name="Text Box 96"/>
            <p:cNvSpPr txBox="1">
              <a:spLocks noChangeArrowheads="1"/>
            </p:cNvSpPr>
            <p:nvPr/>
          </p:nvSpPr>
          <p:spPr bwMode="auto">
            <a:xfrm>
              <a:off x="113" y="2405"/>
              <a:ext cx="692" cy="214"/>
            </a:xfrm>
            <a:prstGeom prst="rect">
              <a:avLst/>
            </a:prstGeom>
            <a:noFill/>
            <a:ln w="9525">
              <a:noFill/>
              <a:miter lim="800000"/>
              <a:headEnd/>
              <a:tailEnd/>
            </a:ln>
            <a:effectLst/>
          </p:spPr>
          <p:txBody>
            <a:bodyPr wrap="none">
              <a:spAutoFit/>
            </a:bodyPr>
            <a:lstStyle/>
            <a:p>
              <a:pPr>
                <a:lnSpc>
                  <a:spcPct val="90000"/>
                </a:lnSpc>
              </a:pPr>
              <a:r>
                <a:rPr kumimoji="1" lang="zh-CN" altLang="en-US" dirty="0">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p:spPr>
          <p:txBody>
            <a:bodyPr wrap="none" anchor="ctr"/>
            <a:lstStyle/>
            <a:p>
              <a:endParaRPr lang="zh-CN" altLang="en-US"/>
            </a:p>
          </p:txBody>
        </p:sp>
      </p:grpSp>
      <p:sp>
        <p:nvSpPr>
          <p:cNvPr id="154723" name="Freeform 99"/>
          <p:cNvSpPr>
            <a:spLocks/>
          </p:cNvSpPr>
          <p:nvPr/>
        </p:nvSpPr>
        <p:spPr bwMode="auto">
          <a:xfrm>
            <a:off x="2327273" y="1173176"/>
            <a:ext cx="4762" cy="3821112"/>
          </a:xfrm>
          <a:custGeom>
            <a:avLst/>
            <a:gdLst/>
            <a:ahLst/>
            <a:cxnLst>
              <a:cxn ang="0">
                <a:pos x="3" y="0"/>
              </a:cxn>
              <a:cxn ang="0">
                <a:pos x="0" y="2742"/>
              </a:cxn>
            </a:cxnLst>
            <a:rect l="0" t="0" r="r" b="b"/>
            <a:pathLst>
              <a:path w="3" h="2742">
                <a:moveTo>
                  <a:pt x="3" y="0"/>
                </a:moveTo>
                <a:lnTo>
                  <a:pt x="0" y="2742"/>
                </a:lnTo>
              </a:path>
            </a:pathLst>
          </a:custGeom>
          <a:noFill/>
          <a:ln w="12700">
            <a:solidFill>
              <a:schemeClr val="tx1"/>
            </a:solidFill>
            <a:round/>
            <a:headEnd/>
            <a:tailEnd/>
          </a:ln>
          <a:effectLst/>
        </p:spPr>
        <p:txBody>
          <a:bodyPr wrap="none" anchor="ctr"/>
          <a:lstStyle/>
          <a:p>
            <a:endParaRPr lang="zh-CN" altLang="en-US"/>
          </a:p>
        </p:txBody>
      </p:sp>
      <p:sp>
        <p:nvSpPr>
          <p:cNvPr id="154725" name="Line 101"/>
          <p:cNvSpPr>
            <a:spLocks noChangeShapeType="1"/>
          </p:cNvSpPr>
          <p:nvPr/>
        </p:nvSpPr>
        <p:spPr bwMode="auto">
          <a:xfrm>
            <a:off x="7346956" y="1200163"/>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154726" name="Line 102"/>
          <p:cNvSpPr>
            <a:spLocks noChangeShapeType="1"/>
          </p:cNvSpPr>
          <p:nvPr/>
        </p:nvSpPr>
        <p:spPr bwMode="auto">
          <a:xfrm>
            <a:off x="6769106" y="1185876"/>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154727" name="Line 103"/>
          <p:cNvSpPr>
            <a:spLocks noChangeShapeType="1"/>
          </p:cNvSpPr>
          <p:nvPr/>
        </p:nvSpPr>
        <p:spPr bwMode="auto">
          <a:xfrm>
            <a:off x="6200781" y="1173176"/>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grpSp>
        <p:nvGrpSpPr>
          <p:cNvPr id="17" name="Group 125"/>
          <p:cNvGrpSpPr>
            <a:grpSpLocks/>
          </p:cNvGrpSpPr>
          <p:nvPr/>
        </p:nvGrpSpPr>
        <p:grpSpPr bwMode="auto">
          <a:xfrm>
            <a:off x="2317748" y="2519376"/>
            <a:ext cx="1766887" cy="1279525"/>
            <a:chOff x="817" y="2238"/>
            <a:chExt cx="1113" cy="806"/>
          </a:xfrm>
        </p:grpSpPr>
        <p:sp>
          <p:nvSpPr>
            <p:cNvPr id="154707" name="Line 83"/>
            <p:cNvSpPr>
              <a:spLocks noChangeShapeType="1"/>
            </p:cNvSpPr>
            <p:nvPr/>
          </p:nvSpPr>
          <p:spPr bwMode="auto">
            <a:xfrm>
              <a:off x="841" y="2268"/>
              <a:ext cx="1089" cy="168"/>
            </a:xfrm>
            <a:prstGeom prst="line">
              <a:avLst/>
            </a:prstGeom>
            <a:noFill/>
            <a:ln w="19050">
              <a:noFill/>
              <a:round/>
              <a:headEnd/>
              <a:tailEnd type="none" w="sm" len="med"/>
            </a:ln>
            <a:effec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w="9525">
              <a:noFill/>
              <a:miter lim="800000"/>
              <a:headEnd/>
              <a:tailEnd/>
            </a:ln>
            <a:effectLst/>
          </p:spPr>
          <p:txBody>
            <a:bodyPr wrap="none" anchor="ctr"/>
            <a:lstStyle/>
            <a:p>
              <a:endParaRPr lang="zh-CN" altLang="en-US"/>
            </a:p>
          </p:txBody>
        </p:sp>
        <p:sp>
          <p:nvSpPr>
            <p:cNvPr id="154709" name="Text Box 85"/>
            <p:cNvSpPr txBox="1">
              <a:spLocks noChangeArrowheads="1"/>
            </p:cNvSpPr>
            <p:nvPr/>
          </p:nvSpPr>
          <p:spPr bwMode="auto">
            <a:xfrm>
              <a:off x="1113" y="2429"/>
              <a:ext cx="404" cy="231"/>
            </a:xfrm>
            <a:prstGeom prst="rect">
              <a:avLst/>
            </a:prstGeom>
            <a:noFill/>
            <a:ln w="9525">
              <a:noFill/>
              <a:miter lim="800000"/>
              <a:headEnd/>
              <a:tailEnd/>
            </a:ln>
            <a:effectLst/>
          </p:spPr>
          <p:txBody>
            <a:bodyPr wrap="none">
              <a:spAutoFit/>
            </a:bodyPr>
            <a:lstStyle/>
            <a:p>
              <a:r>
                <a:rPr kumimoji="1" lang="zh-CN" altLang="en-US">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grpSp>
      <p:grpSp>
        <p:nvGrpSpPr>
          <p:cNvPr id="18" name="Group 131"/>
          <p:cNvGrpSpPr>
            <a:grpSpLocks/>
          </p:cNvGrpSpPr>
          <p:nvPr/>
        </p:nvGrpSpPr>
        <p:grpSpPr bwMode="auto">
          <a:xfrm>
            <a:off x="5611818" y="1439876"/>
            <a:ext cx="582613" cy="385762"/>
            <a:chOff x="4286" y="1558"/>
            <a:chExt cx="367" cy="243"/>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669" name="Text Box 45"/>
            <p:cNvSpPr txBox="1">
              <a:spLocks noChangeArrowheads="1"/>
            </p:cNvSpPr>
            <p:nvPr/>
          </p:nvSpPr>
          <p:spPr bwMode="auto">
            <a:xfrm rot="626605">
              <a:off x="4295" y="1558"/>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grpSp>
      <p:grpSp>
        <p:nvGrpSpPr>
          <p:cNvPr id="19" name="Group 130"/>
          <p:cNvGrpSpPr>
            <a:grpSpLocks/>
          </p:cNvGrpSpPr>
          <p:nvPr/>
        </p:nvGrpSpPr>
        <p:grpSpPr bwMode="auto">
          <a:xfrm>
            <a:off x="5619756" y="1146188"/>
            <a:ext cx="581025" cy="395288"/>
            <a:chOff x="4291" y="1373"/>
            <a:chExt cx="366" cy="249"/>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w="9525">
              <a:noFill/>
              <a:miter lim="800000"/>
              <a:headEnd/>
              <a:tailEnd/>
            </a:ln>
            <a:effectLst/>
          </p:spPr>
          <p:txBody>
            <a:bodyPr wrap="none" anchor="ctr"/>
            <a:lstStyle/>
            <a:p>
              <a:endParaRPr lang="zh-CN" altLang="en-US"/>
            </a:p>
          </p:txBody>
        </p:sp>
        <p:sp>
          <p:nvSpPr>
            <p:cNvPr id="154735" name="Text Box 111"/>
            <p:cNvSpPr txBox="1">
              <a:spLocks noChangeArrowheads="1"/>
            </p:cNvSpPr>
            <p:nvPr/>
          </p:nvSpPr>
          <p:spPr bwMode="auto">
            <a:xfrm rot="626605">
              <a:off x="4294" y="1373"/>
              <a:ext cx="265" cy="231"/>
            </a:xfrm>
            <a:prstGeom prst="rect">
              <a:avLst/>
            </a:prstGeom>
            <a:noFill/>
            <a:ln w="9525">
              <a:noFill/>
              <a:miter lim="800000"/>
              <a:headEnd type="none" w="sm" len="lg"/>
              <a:tailEnd type="none" w="sm" len="lg"/>
            </a:ln>
            <a:effec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p:spPr>
          <p:txBody>
            <a:bodyPr wrap="none" anchor="ctr"/>
            <a:lstStyle/>
            <a:p>
              <a:endParaRPr lang="zh-CN" altLang="en-US"/>
            </a:p>
          </p:txBody>
        </p:sp>
      </p:grpSp>
      <p:sp>
        <p:nvSpPr>
          <p:cNvPr id="154739" name="Line 115"/>
          <p:cNvSpPr>
            <a:spLocks noChangeShapeType="1"/>
          </p:cNvSpPr>
          <p:nvPr/>
        </p:nvSpPr>
        <p:spPr bwMode="auto">
          <a:xfrm>
            <a:off x="5616581" y="1160476"/>
            <a:ext cx="0" cy="3813175"/>
          </a:xfrm>
          <a:prstGeom prst="line">
            <a:avLst/>
          </a:prstGeom>
          <a:noFill/>
          <a:ln w="12700">
            <a:solidFill>
              <a:schemeClr val="tx1"/>
            </a:solidFill>
            <a:round/>
            <a:headEnd type="none" w="sm" len="lg"/>
            <a:tailEnd type="none" w="sm" len="lg"/>
          </a:ln>
          <a:effectLst/>
        </p:spPr>
        <p:txBody>
          <a:bodyPr wrap="none" anchor="ctr"/>
          <a:lstStyle/>
          <a:p>
            <a:endParaRPr lang="zh-CN" altLang="en-US"/>
          </a:p>
        </p:txBody>
      </p:sp>
      <p:sp>
        <p:nvSpPr>
          <p:cNvPr id="154740" name="Line 116"/>
          <p:cNvSpPr>
            <a:spLocks noChangeShapeType="1"/>
          </p:cNvSpPr>
          <p:nvPr/>
        </p:nvSpPr>
        <p:spPr bwMode="auto">
          <a:xfrm>
            <a:off x="2327273" y="3625863"/>
            <a:ext cx="576262" cy="95250"/>
          </a:xfrm>
          <a:prstGeom prst="line">
            <a:avLst/>
          </a:prstGeom>
          <a:noFill/>
          <a:ln w="19050">
            <a:solidFill>
              <a:srgbClr val="333399"/>
            </a:solidFill>
            <a:round/>
            <a:headEnd/>
            <a:tailEnd type="triangle" w="sm" len="med"/>
          </a:ln>
          <a:effectLst/>
        </p:spPr>
        <p:txBody>
          <a:bodyPr wrap="none" anchor="ctr"/>
          <a:lstStyle/>
          <a:p>
            <a:endParaRPr lang="zh-CN" altLang="en-US"/>
          </a:p>
        </p:txBody>
      </p:sp>
      <p:sp>
        <p:nvSpPr>
          <p:cNvPr id="154741" name="Line 117"/>
          <p:cNvSpPr>
            <a:spLocks noChangeShapeType="1"/>
          </p:cNvSpPr>
          <p:nvPr/>
        </p:nvSpPr>
        <p:spPr bwMode="auto">
          <a:xfrm>
            <a:off x="2913060" y="3806838"/>
            <a:ext cx="566738" cy="95250"/>
          </a:xfrm>
          <a:prstGeom prst="line">
            <a:avLst/>
          </a:prstGeom>
          <a:noFill/>
          <a:ln w="19050">
            <a:solidFill>
              <a:srgbClr val="333399"/>
            </a:solidFill>
            <a:round/>
            <a:headEnd/>
            <a:tailEnd type="triangle" w="sm" len="med"/>
          </a:ln>
          <a:effectLst/>
        </p:spPr>
        <p:txBody>
          <a:bodyPr wrap="none" anchor="ctr"/>
          <a:lstStyle/>
          <a:p>
            <a:endParaRPr lang="zh-CN" altLang="en-US"/>
          </a:p>
        </p:txBody>
      </p:sp>
      <p:sp>
        <p:nvSpPr>
          <p:cNvPr id="154742" name="Line 118"/>
          <p:cNvSpPr>
            <a:spLocks noChangeShapeType="1"/>
          </p:cNvSpPr>
          <p:nvPr/>
        </p:nvSpPr>
        <p:spPr bwMode="auto">
          <a:xfrm>
            <a:off x="3479798" y="3997338"/>
            <a:ext cx="574675" cy="85725"/>
          </a:xfrm>
          <a:prstGeom prst="line">
            <a:avLst/>
          </a:prstGeom>
          <a:noFill/>
          <a:ln w="19050">
            <a:solidFill>
              <a:srgbClr val="333399"/>
            </a:solidFill>
            <a:round/>
            <a:headEnd/>
            <a:tailEnd type="triangle" w="sm" len="med"/>
          </a:ln>
          <a:effectLst/>
        </p:spPr>
        <p:txBody>
          <a:bodyPr wrap="none" anchor="ctr"/>
          <a:lstStyle/>
          <a:p>
            <a:endParaRPr lang="zh-CN" altLang="en-US"/>
          </a:p>
        </p:txBody>
      </p:sp>
      <p:grpSp>
        <p:nvGrpSpPr>
          <p:cNvPr id="20" name="Group 124"/>
          <p:cNvGrpSpPr>
            <a:grpSpLocks/>
          </p:cNvGrpSpPr>
          <p:nvPr/>
        </p:nvGrpSpPr>
        <p:grpSpPr bwMode="auto">
          <a:xfrm>
            <a:off x="785786" y="3500438"/>
            <a:ext cx="1098550" cy="1071570"/>
            <a:chOff x="113" y="2869"/>
            <a:chExt cx="692"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p:spPr>
          <p:txBody>
            <a:bodyPr wrap="none" anchor="ctr"/>
            <a:lstStyle/>
            <a:p>
              <a:endParaRPr lang="zh-CN" altLang="en-US"/>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p:spPr>
          <p:txBody>
            <a:bodyPr wrap="none" anchor="ctr"/>
            <a:lstStyle/>
            <a:p>
              <a:endParaRPr lang="zh-CN" altLang="en-US"/>
            </a:p>
          </p:txBody>
        </p:sp>
        <p:sp>
          <p:nvSpPr>
            <p:cNvPr id="154745" name="Text Box 121"/>
            <p:cNvSpPr txBox="1">
              <a:spLocks noChangeArrowheads="1"/>
            </p:cNvSpPr>
            <p:nvPr/>
          </p:nvSpPr>
          <p:spPr bwMode="auto">
            <a:xfrm>
              <a:off x="113" y="2978"/>
              <a:ext cx="692" cy="214"/>
            </a:xfrm>
            <a:prstGeom prst="rect">
              <a:avLst/>
            </a:prstGeom>
            <a:noFill/>
            <a:ln w="9525">
              <a:noFill/>
              <a:miter lim="800000"/>
              <a:headEnd/>
              <a:tailEnd/>
            </a:ln>
            <a:effectLst/>
          </p:spPr>
          <p:txBody>
            <a:bodyPr wrap="none">
              <a:spAutoFit/>
            </a:bodyPr>
            <a:lstStyle/>
            <a:p>
              <a:pPr>
                <a:lnSpc>
                  <a:spcPct val="90000"/>
                </a:lnSpc>
              </a:pPr>
              <a:r>
                <a:rPr kumimoji="1" lang="zh-CN" altLang="en-US" dirty="0">
                  <a:solidFill>
                    <a:srgbClr val="333399"/>
                  </a:solidFill>
                  <a:ea typeface="黑体" pitchFamily="2" charset="-122"/>
                </a:rPr>
                <a:t>连接释放</a:t>
              </a:r>
            </a:p>
          </p:txBody>
        </p:sp>
      </p:grpSp>
      <p:sp>
        <p:nvSpPr>
          <p:cNvPr id="154731" name="Freeform 107"/>
          <p:cNvSpPr>
            <a:spLocks/>
          </p:cNvSpPr>
          <p:nvPr/>
        </p:nvSpPr>
        <p:spPr bwMode="auto">
          <a:xfrm>
            <a:off x="4060823" y="1195401"/>
            <a:ext cx="4762" cy="3813175"/>
          </a:xfrm>
          <a:custGeom>
            <a:avLst/>
            <a:gdLst/>
            <a:ahLst/>
            <a:cxnLst>
              <a:cxn ang="0">
                <a:pos x="3" y="0"/>
              </a:cxn>
              <a:cxn ang="0">
                <a:pos x="0" y="2736"/>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p:spPr>
        <p:txBody>
          <a:bodyPr wrap="none" anchor="ctr"/>
          <a:lstStyle/>
          <a:p>
            <a:endParaRPr lang="zh-CN" altLang="en-US"/>
          </a:p>
        </p:txBody>
      </p:sp>
      <p:sp>
        <p:nvSpPr>
          <p:cNvPr id="154767" name="AutoShape 143"/>
          <p:cNvSpPr>
            <a:spLocks noChangeArrowheads="1"/>
          </p:cNvSpPr>
          <p:nvPr/>
        </p:nvSpPr>
        <p:spPr bwMode="auto">
          <a:xfrm>
            <a:off x="71438" y="5338786"/>
            <a:ext cx="8843962" cy="1447800"/>
          </a:xfrm>
          <a:prstGeom prst="roundRect">
            <a:avLst>
              <a:gd name="adj" fmla="val 16667"/>
            </a:avLst>
          </a:prstGeom>
          <a:noFill/>
          <a:ln w="9525">
            <a:solidFill>
              <a:schemeClr val="tx1"/>
            </a:solidFill>
            <a:round/>
            <a:headEnd type="none" w="sm" len="lg"/>
            <a:tailEnd type="none" w="sm" len="lg"/>
          </a:ln>
          <a:effectLst/>
        </p:spPr>
        <p:txBody>
          <a:bodyPr wrap="none" anchor="ctr"/>
          <a:lstStyle/>
          <a:p>
            <a:endParaRPr lang="zh-CN" altLang="en-US"/>
          </a:p>
        </p:txBody>
      </p:sp>
      <p:sp>
        <p:nvSpPr>
          <p:cNvPr id="154768" name="Line 144"/>
          <p:cNvSpPr>
            <a:spLocks noChangeShapeType="1"/>
          </p:cNvSpPr>
          <p:nvPr/>
        </p:nvSpPr>
        <p:spPr bwMode="auto">
          <a:xfrm>
            <a:off x="5589593" y="6203950"/>
            <a:ext cx="1676400" cy="0"/>
          </a:xfrm>
          <a:prstGeom prst="line">
            <a:avLst/>
          </a:prstGeom>
          <a:noFill/>
          <a:ln w="9525">
            <a:solidFill>
              <a:schemeClr val="tx1"/>
            </a:solidFill>
            <a:round/>
            <a:headEnd type="none" w="sm" len="lg"/>
            <a:tailEnd type="none" w="sm" len="lg"/>
          </a:ln>
          <a:effectLst/>
        </p:spPr>
        <p:txBody>
          <a:bodyPr/>
          <a:lstStyle/>
          <a:p>
            <a:endParaRPr lang="zh-CN" altLang="en-US"/>
          </a:p>
        </p:txBody>
      </p:sp>
      <p:sp>
        <p:nvSpPr>
          <p:cNvPr id="154770" name="Line 146"/>
          <p:cNvSpPr>
            <a:spLocks noChangeShapeType="1"/>
          </p:cNvSpPr>
          <p:nvPr/>
        </p:nvSpPr>
        <p:spPr bwMode="auto">
          <a:xfrm>
            <a:off x="2316160" y="6203950"/>
            <a:ext cx="1676400" cy="0"/>
          </a:xfrm>
          <a:prstGeom prst="line">
            <a:avLst/>
          </a:prstGeom>
          <a:noFill/>
          <a:ln w="9525">
            <a:solidFill>
              <a:schemeClr val="tx1"/>
            </a:solidFill>
            <a:round/>
            <a:headEnd type="none" w="sm" len="lg"/>
            <a:tailEnd type="none" w="sm" len="lg"/>
          </a:ln>
          <a:effectLst/>
        </p:spPr>
        <p:txBody>
          <a:bodyPr/>
          <a:lstStyle/>
          <a:p>
            <a:endParaRPr lang="zh-CN" altLang="en-US"/>
          </a:p>
        </p:txBody>
      </p:sp>
      <p:grpSp>
        <p:nvGrpSpPr>
          <p:cNvPr id="21" name="Group 147"/>
          <p:cNvGrpSpPr>
            <a:grpSpLocks/>
          </p:cNvGrpSpPr>
          <p:nvPr/>
        </p:nvGrpSpPr>
        <p:grpSpPr bwMode="auto">
          <a:xfrm>
            <a:off x="2239960" y="6051550"/>
            <a:ext cx="190500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grpSp>
      <p:grpSp>
        <p:nvGrpSpPr>
          <p:cNvPr id="23" name="Group 157"/>
          <p:cNvGrpSpPr>
            <a:grpSpLocks/>
          </p:cNvGrpSpPr>
          <p:nvPr/>
        </p:nvGrpSpPr>
        <p:grpSpPr bwMode="auto">
          <a:xfrm>
            <a:off x="5513393" y="6051550"/>
            <a:ext cx="190500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grpSp>
      <p:sp>
        <p:nvSpPr>
          <p:cNvPr id="154789" name="AutoShape 165"/>
          <p:cNvSpPr>
            <a:spLocks noChangeArrowheads="1"/>
          </p:cNvSpPr>
          <p:nvPr/>
        </p:nvSpPr>
        <p:spPr bwMode="auto">
          <a:xfrm>
            <a:off x="2316160" y="5746750"/>
            <a:ext cx="190500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p:spPr>
        <p:txBody>
          <a:bodyPr wrap="none" anchor="ctr"/>
          <a:lstStyle/>
          <a:p>
            <a:endParaRPr lang="zh-CN" altLang="en-US"/>
          </a:p>
        </p:txBody>
      </p:sp>
      <p:sp>
        <p:nvSpPr>
          <p:cNvPr id="154790" name="AutoShape 166"/>
          <p:cNvSpPr>
            <a:spLocks noChangeArrowheads="1"/>
          </p:cNvSpPr>
          <p:nvPr/>
        </p:nvSpPr>
        <p:spPr bwMode="auto">
          <a:xfrm>
            <a:off x="5513393"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sp>
        <p:nvSpPr>
          <p:cNvPr id="154791" name="AutoShape 167"/>
          <p:cNvSpPr>
            <a:spLocks noChangeArrowheads="1"/>
          </p:cNvSpPr>
          <p:nvPr/>
        </p:nvSpPr>
        <p:spPr bwMode="auto">
          <a:xfrm>
            <a:off x="6122993"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sp>
        <p:nvSpPr>
          <p:cNvPr id="154792" name="AutoShape 168"/>
          <p:cNvSpPr>
            <a:spLocks noChangeArrowheads="1"/>
          </p:cNvSpPr>
          <p:nvPr/>
        </p:nvSpPr>
        <p:spPr bwMode="auto">
          <a:xfrm>
            <a:off x="6732593"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p:spPr>
        <p:txBody>
          <a:bodyPr wrap="none" anchor="ctr"/>
          <a:lstStyle/>
          <a:p>
            <a:endParaRPr lang="zh-CN" altLang="en-US"/>
          </a:p>
        </p:txBody>
      </p:sp>
      <p:sp>
        <p:nvSpPr>
          <p:cNvPr id="154793" name="Text Box 169"/>
          <p:cNvSpPr txBox="1">
            <a:spLocks noChangeArrowheads="1"/>
          </p:cNvSpPr>
          <p:nvPr/>
        </p:nvSpPr>
        <p:spPr bwMode="auto">
          <a:xfrm>
            <a:off x="1122360" y="5721350"/>
            <a:ext cx="1098550" cy="587375"/>
          </a:xfrm>
          <a:prstGeom prst="rect">
            <a:avLst/>
          </a:prstGeom>
          <a:noFill/>
          <a:ln w="9525">
            <a:noFill/>
            <a:miter lim="800000"/>
            <a:headEnd/>
            <a:tailEnd/>
          </a:ln>
          <a:effectLst/>
        </p:spPr>
        <p:txBody>
          <a:bodyPr wrap="none">
            <a:spAutoFit/>
          </a:bodyPr>
          <a:lstStyle/>
          <a:p>
            <a:pPr algn="ctr">
              <a:lnSpc>
                <a:spcPct val="90000"/>
              </a:lnSpc>
            </a:pPr>
            <a:r>
              <a:rPr kumimoji="1" lang="zh-CN" altLang="en-US">
                <a:solidFill>
                  <a:schemeClr val="folHlink"/>
                </a:solidFill>
                <a:latin typeface="Times New Roman" pitchFamily="18" charset="0"/>
              </a:rPr>
              <a:t>数据传送</a:t>
            </a:r>
          </a:p>
          <a:p>
            <a:pPr algn="ctr">
              <a:lnSpc>
                <a:spcPct val="90000"/>
              </a:lnSpc>
            </a:pPr>
            <a:r>
              <a:rPr kumimoji="1" lang="zh-CN" altLang="en-US">
                <a:solidFill>
                  <a:schemeClr val="folHlink"/>
                </a:solidFill>
                <a:latin typeface="Times New Roman" pitchFamily="18" charset="0"/>
              </a:rPr>
              <a:t>的特点</a:t>
            </a:r>
          </a:p>
        </p:txBody>
      </p:sp>
      <p:sp>
        <p:nvSpPr>
          <p:cNvPr id="154794" name="Text Box 170"/>
          <p:cNvSpPr txBox="1">
            <a:spLocks noChangeArrowheads="1"/>
          </p:cNvSpPr>
          <p:nvPr/>
        </p:nvSpPr>
        <p:spPr bwMode="auto">
          <a:xfrm>
            <a:off x="2279648" y="5465763"/>
            <a:ext cx="1784350" cy="339725"/>
          </a:xfrm>
          <a:prstGeom prst="rect">
            <a:avLst/>
          </a:prstGeom>
          <a:noFill/>
          <a:ln w="9525">
            <a:noFill/>
            <a:miter lim="800000"/>
            <a:headEnd/>
            <a:tailEnd/>
          </a:ln>
          <a:effectLst/>
        </p:spPr>
        <p:txBody>
          <a:bodyPr wrap="none">
            <a:spAutoFit/>
          </a:bodyPr>
          <a:lstStyle/>
          <a:p>
            <a:pPr>
              <a:lnSpc>
                <a:spcPct val="90000"/>
              </a:lnSpc>
            </a:pPr>
            <a:r>
              <a:rPr kumimoji="1" lang="zh-CN" altLang="en-US">
                <a:solidFill>
                  <a:schemeClr val="folHlink"/>
                </a:solidFill>
                <a:latin typeface="Times New Roman" pitchFamily="18" charset="0"/>
              </a:rPr>
              <a:t>比特流直达终点</a:t>
            </a:r>
          </a:p>
        </p:txBody>
      </p:sp>
      <p:sp>
        <p:nvSpPr>
          <p:cNvPr id="154798" name="Text Box 174"/>
          <p:cNvSpPr txBox="1">
            <a:spLocks noChangeArrowheads="1"/>
          </p:cNvSpPr>
          <p:nvPr/>
        </p:nvSpPr>
        <p:spPr bwMode="auto">
          <a:xfrm>
            <a:off x="5513393" y="5341938"/>
            <a:ext cx="641350" cy="339725"/>
          </a:xfrm>
          <a:prstGeom prst="rect">
            <a:avLst/>
          </a:prstGeom>
          <a:noFill/>
          <a:ln w="9525">
            <a:noFill/>
            <a:miter lim="800000"/>
            <a:headEnd/>
            <a:tailEnd/>
          </a:ln>
          <a:effectLst/>
        </p:spPr>
        <p:txBody>
          <a:bodyPr wrap="none">
            <a:spAutoFit/>
          </a:bodyPr>
          <a:lstStyle/>
          <a:p>
            <a:pPr>
              <a:lnSpc>
                <a:spcPct val="90000"/>
              </a:lnSpc>
            </a:pPr>
            <a:r>
              <a:rPr kumimoji="1" lang="zh-CN" altLang="en-US">
                <a:solidFill>
                  <a:schemeClr val="folHlink"/>
                </a:solidFill>
                <a:latin typeface="Times New Roman" pitchFamily="18" charset="0"/>
              </a:rPr>
              <a:t>分组</a:t>
            </a:r>
          </a:p>
        </p:txBody>
      </p:sp>
      <p:sp>
        <p:nvSpPr>
          <p:cNvPr id="154799" name="Text Box 175"/>
          <p:cNvSpPr txBox="1">
            <a:spLocks noChangeArrowheads="1"/>
          </p:cNvSpPr>
          <p:nvPr/>
        </p:nvSpPr>
        <p:spPr bwMode="auto">
          <a:xfrm>
            <a:off x="6132518" y="5341938"/>
            <a:ext cx="641350" cy="339725"/>
          </a:xfrm>
          <a:prstGeom prst="rect">
            <a:avLst/>
          </a:prstGeom>
          <a:noFill/>
          <a:ln w="9525">
            <a:noFill/>
            <a:miter lim="800000"/>
            <a:headEnd/>
            <a:tailEnd/>
          </a:ln>
          <a:effectLst/>
        </p:spPr>
        <p:txBody>
          <a:bodyPr wrap="none">
            <a:spAutoFit/>
          </a:bodyPr>
          <a:lstStyle/>
          <a:p>
            <a:pPr>
              <a:lnSpc>
                <a:spcPct val="90000"/>
              </a:lnSpc>
            </a:pPr>
            <a:r>
              <a:rPr kumimoji="1" lang="zh-CN" altLang="en-US">
                <a:solidFill>
                  <a:schemeClr val="folHlink"/>
                </a:solidFill>
                <a:latin typeface="Times New Roman" pitchFamily="18" charset="0"/>
              </a:rPr>
              <a:t>分组</a:t>
            </a:r>
          </a:p>
        </p:txBody>
      </p:sp>
      <p:sp>
        <p:nvSpPr>
          <p:cNvPr id="154800" name="Text Box 176"/>
          <p:cNvSpPr txBox="1">
            <a:spLocks noChangeArrowheads="1"/>
          </p:cNvSpPr>
          <p:nvPr/>
        </p:nvSpPr>
        <p:spPr bwMode="auto">
          <a:xfrm>
            <a:off x="6751643" y="5341938"/>
            <a:ext cx="641350" cy="339725"/>
          </a:xfrm>
          <a:prstGeom prst="rect">
            <a:avLst/>
          </a:prstGeom>
          <a:noFill/>
          <a:ln w="9525">
            <a:noFill/>
            <a:miter lim="800000"/>
            <a:headEnd/>
            <a:tailEnd/>
          </a:ln>
          <a:effectLst/>
        </p:spPr>
        <p:txBody>
          <a:bodyPr wrap="none">
            <a:spAutoFit/>
          </a:bodyPr>
          <a:lstStyle/>
          <a:p>
            <a:pPr>
              <a:lnSpc>
                <a:spcPct val="90000"/>
              </a:lnSpc>
            </a:pPr>
            <a:r>
              <a:rPr kumimoji="1" lang="zh-CN" altLang="en-US">
                <a:solidFill>
                  <a:schemeClr val="folHlink"/>
                </a:solidFill>
                <a:latin typeface="Times New Roman" pitchFamily="18" charset="0"/>
              </a:rPr>
              <a:t>分组</a:t>
            </a:r>
          </a:p>
        </p:txBody>
      </p:sp>
      <p:sp>
        <p:nvSpPr>
          <p:cNvPr id="154803" name="Text Box 179"/>
          <p:cNvSpPr txBox="1">
            <a:spLocks noChangeArrowheads="1"/>
          </p:cNvSpPr>
          <p:nvPr/>
        </p:nvSpPr>
        <p:spPr bwMode="auto">
          <a:xfrm>
            <a:off x="5881693" y="6267450"/>
            <a:ext cx="590550" cy="533400"/>
          </a:xfrm>
          <a:prstGeom prst="rect">
            <a:avLst/>
          </a:prstGeom>
          <a:noFill/>
          <a:ln w="9525">
            <a:noFill/>
            <a:miter lim="800000"/>
            <a:headEnd/>
            <a:tailEnd/>
          </a:ln>
          <a:effectLst/>
        </p:spPr>
        <p:txBody>
          <a:bodyPr wrap="none">
            <a:spAutoFit/>
          </a:bodyPr>
          <a:lstStyle/>
          <a:p>
            <a:pPr>
              <a:lnSpc>
                <a:spcPct val="90000"/>
              </a:lnSpc>
            </a:pPr>
            <a:r>
              <a:rPr kumimoji="1" lang="zh-CN" altLang="en-US" sz="1600">
                <a:latin typeface="Times New Roman" pitchFamily="18" charset="0"/>
              </a:rPr>
              <a:t>存储</a:t>
            </a:r>
          </a:p>
          <a:p>
            <a:pPr>
              <a:lnSpc>
                <a:spcPct val="90000"/>
              </a:lnSpc>
            </a:pPr>
            <a:r>
              <a:rPr kumimoji="1" lang="zh-CN" altLang="en-US" sz="1600">
                <a:latin typeface="Times New Roman" pitchFamily="18" charset="0"/>
              </a:rPr>
              <a:t>转发</a:t>
            </a:r>
          </a:p>
        </p:txBody>
      </p:sp>
      <p:sp>
        <p:nvSpPr>
          <p:cNvPr id="154804" name="Text Box 180"/>
          <p:cNvSpPr txBox="1">
            <a:spLocks noChangeArrowheads="1"/>
          </p:cNvSpPr>
          <p:nvPr/>
        </p:nvSpPr>
        <p:spPr bwMode="auto">
          <a:xfrm>
            <a:off x="6446843" y="6280150"/>
            <a:ext cx="590550" cy="533400"/>
          </a:xfrm>
          <a:prstGeom prst="rect">
            <a:avLst/>
          </a:prstGeom>
          <a:noFill/>
          <a:ln w="9525">
            <a:noFill/>
            <a:miter lim="800000"/>
            <a:headEnd/>
            <a:tailEnd/>
          </a:ln>
          <a:effectLst/>
        </p:spPr>
        <p:txBody>
          <a:bodyPr wrap="none">
            <a:spAutoFit/>
          </a:bodyPr>
          <a:lstStyle/>
          <a:p>
            <a:pPr>
              <a:lnSpc>
                <a:spcPct val="90000"/>
              </a:lnSpc>
            </a:pPr>
            <a:r>
              <a:rPr kumimoji="1" lang="zh-CN" altLang="en-US" sz="1600">
                <a:latin typeface="Times New Roman" pitchFamily="18" charset="0"/>
              </a:rPr>
              <a:t>存储</a:t>
            </a:r>
          </a:p>
          <a:p>
            <a:pPr>
              <a:lnSpc>
                <a:spcPct val="90000"/>
              </a:lnSpc>
            </a:pPr>
            <a:r>
              <a:rPr kumimoji="1" lang="zh-CN" altLang="en-US" sz="1600">
                <a:latin typeface="Times New Roman" pitchFamily="18" charset="0"/>
              </a:rPr>
              <a:t>转发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3000"/>
                            </p:stCondLst>
                            <p:childTnLst>
                              <p:par>
                                <p:cTn id="31" presetID="1" presetClass="entr" presetSubtype="0" fill="hold" nodeType="afterEffect">
                                  <p:stCondLst>
                                    <p:cond delay="50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3"/>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par>
                                <p:cTn id="57" presetID="22" presetClass="entr" presetSubtype="8"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par>
                          <p:cTn id="60" fill="hold">
                            <p:stCondLst>
                              <p:cond delay="1000"/>
                            </p:stCondLst>
                            <p:childTnLst>
                              <p:par>
                                <p:cTn id="61" presetID="22" presetClass="entr" presetSubtype="8"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par>
                                <p:cTn id="64" presetID="22" presetClass="entr" presetSubtype="8" fill="hold"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left)">
                                      <p:cBhvr>
                                        <p:cTn id="66" dur="500"/>
                                        <p:tgtEl>
                                          <p:spTgt spid="3"/>
                                        </p:tgtEl>
                                      </p:cBhvr>
                                    </p:animEffect>
                                  </p:childTnLst>
                                </p:cTn>
                              </p:par>
                              <p:par>
                                <p:cTn id="67" presetID="22" presetClass="entr" presetSubtype="8"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left)">
                                      <p:cBhvr>
                                        <p:cTn id="69" dur="500"/>
                                        <p:tgtEl>
                                          <p:spTgt spid="6"/>
                                        </p:tgtEl>
                                      </p:cBhvr>
                                    </p:animEffect>
                                  </p:childTnLst>
                                </p:cTn>
                              </p:par>
                            </p:childTnLst>
                          </p:cTn>
                        </p:par>
                        <p:par>
                          <p:cTn id="70" fill="hold">
                            <p:stCondLst>
                              <p:cond delay="1500"/>
                            </p:stCondLst>
                            <p:childTnLst>
                              <p:par>
                                <p:cTn id="71" presetID="22" presetClass="entr" presetSubtype="8" fill="hold" nodeType="after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cTn>
                              </p:par>
                              <p:par>
                                <p:cTn id="74" presetID="22" presetClass="entr" presetSubtype="8" fill="hold" nodeType="with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500"/>
                                        <p:tgtEl>
                                          <p:spTgt spid="4"/>
                                        </p:tgtEl>
                                      </p:cBhvr>
                                    </p:animEffect>
                                  </p:childTnLst>
                                </p:cTn>
                              </p:par>
                              <p:par>
                                <p:cTn id="77" presetID="22" presetClass="entr" presetSubtype="8"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left)">
                                      <p:cBhvr>
                                        <p:cTn id="79" dur="500"/>
                                        <p:tgtEl>
                                          <p:spTgt spid="11"/>
                                        </p:tgtEl>
                                      </p:cBhvr>
                                    </p:animEffect>
                                  </p:childTnLst>
                                </p:cTn>
                              </p:par>
                            </p:childTnLst>
                          </p:cTn>
                        </p:par>
                        <p:par>
                          <p:cTn id="80" fill="hold">
                            <p:stCondLst>
                              <p:cond delay="2000"/>
                            </p:stCondLst>
                            <p:childTnLst>
                              <p:par>
                                <p:cTn id="81" presetID="22" presetClass="entr" presetSubtype="8" fill="hold" nodeType="after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wipe(left)">
                                      <p:cBhvr>
                                        <p:cTn id="83" dur="500"/>
                                        <p:tgtEl>
                                          <p:spTgt spid="5"/>
                                        </p:tgtEl>
                                      </p:cBhvr>
                                    </p:animEffect>
                                  </p:childTnLst>
                                </p:cTn>
                              </p:par>
                              <p:par>
                                <p:cTn id="84" presetID="22" presetClass="entr" presetSubtype="8"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wipe(left)">
                                      <p:cBhvr>
                                        <p:cTn id="86" dur="500"/>
                                        <p:tgtEl>
                                          <p:spTgt spid="8"/>
                                        </p:tgtEl>
                                      </p:cBhvr>
                                    </p:animEffect>
                                  </p:childTnLst>
                                </p:cTn>
                              </p:par>
                            </p:childTnLst>
                          </p:cTn>
                        </p:par>
                        <p:par>
                          <p:cTn id="87" fill="hold">
                            <p:stCondLst>
                              <p:cond delay="2500"/>
                            </p:stCondLst>
                            <p:childTnLst>
                              <p:par>
                                <p:cTn id="88" presetID="22" presetClass="entr" presetSubtype="8" fill="hold" nodeType="after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left)">
                                      <p:cBhvr>
                                        <p:cTn id="9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3" grpId="0"/>
      <p:bldP spid="154740" grpId="0" animBg="1"/>
      <p:bldP spid="154741" grpId="0" animBg="1"/>
      <p:bldP spid="15474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计算机网络的概述</a:t>
            </a:r>
            <a:endParaRPr lang="zh-CN" altLang="en-US" dirty="0"/>
          </a:p>
        </p:txBody>
      </p:sp>
      <p:sp>
        <p:nvSpPr>
          <p:cNvPr id="3" name="内容占位符 2"/>
          <p:cNvSpPr>
            <a:spLocks noGrp="1"/>
          </p:cNvSpPr>
          <p:nvPr>
            <p:ph sz="quarter" idx="1"/>
          </p:nvPr>
        </p:nvSpPr>
        <p:spPr/>
        <p:txBody>
          <a:bodyPr/>
          <a:lstStyle/>
          <a:p>
            <a:r>
              <a:rPr lang="en-US" altLang="zh-CN" dirty="0" smtClean="0"/>
              <a:t>1.1</a:t>
            </a:r>
            <a:r>
              <a:rPr lang="zh-CN" altLang="en-US" dirty="0" smtClean="0"/>
              <a:t>计算机网络的应用</a:t>
            </a:r>
            <a:endParaRPr lang="en-US" altLang="zh-CN" dirty="0" smtClean="0"/>
          </a:p>
          <a:p>
            <a:r>
              <a:rPr lang="en-US" altLang="zh-CN" dirty="0" smtClean="0"/>
              <a:t>1.2</a:t>
            </a:r>
            <a:r>
              <a:rPr lang="zh-CN" altLang="en-US" dirty="0" smtClean="0"/>
              <a:t>计算机网络的组成</a:t>
            </a:r>
            <a:endParaRPr lang="en-US" altLang="zh-CN" dirty="0" smtClean="0"/>
          </a:p>
          <a:p>
            <a:r>
              <a:rPr lang="en-US" altLang="zh-CN" dirty="0" smtClean="0">
                <a:solidFill>
                  <a:srgbClr val="C00000"/>
                </a:solidFill>
              </a:rPr>
              <a:t>1.3</a:t>
            </a:r>
            <a:r>
              <a:rPr lang="zh-CN" altLang="en-US" dirty="0" smtClean="0">
                <a:solidFill>
                  <a:srgbClr val="C00000"/>
                </a:solidFill>
              </a:rPr>
              <a:t>计算机网络的体系结构</a:t>
            </a:r>
            <a:endParaRPr lang="en-US" altLang="zh-CN" dirty="0" smtClean="0">
              <a:solidFill>
                <a:srgbClr val="C0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计算机网络的体系结构</a:t>
            </a:r>
            <a:endParaRPr lang="zh-CN" altLang="en-US" dirty="0"/>
          </a:p>
        </p:txBody>
      </p:sp>
      <p:sp>
        <p:nvSpPr>
          <p:cNvPr id="3" name="内容占位符 2"/>
          <p:cNvSpPr>
            <a:spLocks noGrp="1"/>
          </p:cNvSpPr>
          <p:nvPr>
            <p:ph sz="quarter" idx="1"/>
          </p:nvPr>
        </p:nvSpPr>
        <p:spPr/>
        <p:txBody>
          <a:bodyPr/>
          <a:lstStyle/>
          <a:p>
            <a:r>
              <a:rPr lang="zh-CN" altLang="en-US" dirty="0" smtClean="0"/>
              <a:t>为了实现规模巨大的因特网中任意两台计算机上的应用程序的可靠通信，计算机网络的体系结构的设计需要考虑以下问题： </a:t>
            </a:r>
          </a:p>
          <a:p>
            <a:pPr lvl="1"/>
            <a:r>
              <a:rPr lang="zh-CN" altLang="en-US" dirty="0" smtClean="0"/>
              <a:t>如何使不同公司的网络设备可以相互替代？</a:t>
            </a:r>
            <a:endParaRPr lang="en-US" altLang="zh-CN" dirty="0" smtClean="0"/>
          </a:p>
          <a:p>
            <a:pPr lvl="1"/>
            <a:r>
              <a:rPr lang="zh-CN" altLang="en-US" dirty="0" smtClean="0"/>
              <a:t>如何使不同公司的网络软件可以相互替代？</a:t>
            </a:r>
            <a:endParaRPr lang="en-US" altLang="zh-CN" dirty="0" smtClean="0"/>
          </a:p>
          <a:p>
            <a:pPr lvl="1"/>
            <a:r>
              <a:rPr lang="zh-CN" altLang="en-US" dirty="0" smtClean="0"/>
              <a:t>如何使不同的网络设备相互通信？（无线笔记本和有线台式机）</a:t>
            </a:r>
            <a:endParaRPr lang="en-US" altLang="zh-CN" dirty="0" smtClean="0"/>
          </a:p>
          <a:p>
            <a:pPr lvl="1"/>
            <a:endParaRPr lang="en-US"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lstStyle/>
          <a:p>
            <a:r>
              <a:rPr lang="zh-CN" altLang="en-US" dirty="0" smtClean="0"/>
              <a:t>计算机网络的概述</a:t>
            </a:r>
            <a:endParaRPr lang="zh-CN" altLang="en-US" dirty="0"/>
          </a:p>
        </p:txBody>
      </p:sp>
      <p:sp>
        <p:nvSpPr>
          <p:cNvPr id="3" name="内容占位符 2"/>
          <p:cNvSpPr>
            <a:spLocks noGrp="1"/>
          </p:cNvSpPr>
          <p:nvPr>
            <p:ph sz="quarter" idx="1"/>
          </p:nvPr>
        </p:nvSpPr>
        <p:spPr/>
        <p:txBody>
          <a:bodyPr/>
          <a:lstStyle/>
          <a:p>
            <a:r>
              <a:rPr lang="en-US" altLang="zh-CN" dirty="0" smtClean="0">
                <a:solidFill>
                  <a:srgbClr val="C00000"/>
                </a:solidFill>
              </a:rPr>
              <a:t>1.1</a:t>
            </a:r>
            <a:r>
              <a:rPr lang="zh-CN" altLang="en-US" dirty="0" smtClean="0">
                <a:solidFill>
                  <a:srgbClr val="C00000"/>
                </a:solidFill>
              </a:rPr>
              <a:t>计算机网络的应用</a:t>
            </a:r>
            <a:endParaRPr lang="en-US" altLang="zh-CN" dirty="0" smtClean="0">
              <a:solidFill>
                <a:srgbClr val="C00000"/>
              </a:solidFill>
            </a:endParaRPr>
          </a:p>
          <a:p>
            <a:r>
              <a:rPr lang="en-US" altLang="zh-CN" dirty="0" smtClean="0"/>
              <a:t>1.2</a:t>
            </a:r>
            <a:r>
              <a:rPr lang="zh-CN" altLang="en-US" dirty="0" smtClean="0"/>
              <a:t>计算机网络的组成</a:t>
            </a:r>
            <a:endParaRPr lang="en-US" altLang="zh-CN" dirty="0" smtClean="0"/>
          </a:p>
          <a:p>
            <a:r>
              <a:rPr lang="en-US" altLang="zh-CN" dirty="0" smtClean="0"/>
              <a:t>1.3</a:t>
            </a:r>
            <a:r>
              <a:rPr lang="zh-CN" altLang="en-US" dirty="0" smtClean="0"/>
              <a:t>计算机网络的体系结构</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1.3.1 </a:t>
            </a:r>
            <a:r>
              <a:rPr lang="zh-CN" altLang="en-US" dirty="0" smtClean="0"/>
              <a:t>网络协议与层次划分</a:t>
            </a:r>
            <a:endParaRPr lang="zh-CN" altLang="en-US" dirty="0"/>
          </a:p>
        </p:txBody>
      </p:sp>
      <p:sp>
        <p:nvSpPr>
          <p:cNvPr id="3" name="内容占位符 2"/>
          <p:cNvSpPr>
            <a:spLocks noGrp="1"/>
          </p:cNvSpPr>
          <p:nvPr>
            <p:ph sz="quarter" idx="1"/>
          </p:nvPr>
        </p:nvSpPr>
        <p:spPr/>
        <p:txBody>
          <a:bodyPr/>
          <a:lstStyle/>
          <a:p>
            <a:r>
              <a:rPr lang="zh-CN" altLang="en-US" sz="2400" dirty="0" smtClean="0"/>
              <a:t>计算机网络的</a:t>
            </a:r>
            <a:r>
              <a:rPr lang="zh-CN" altLang="en-US" sz="2400" dirty="0" smtClean="0">
                <a:solidFill>
                  <a:schemeClr val="hlink"/>
                </a:solidFill>
              </a:rPr>
              <a:t>体系结构</a:t>
            </a:r>
            <a:r>
              <a:rPr lang="en-US" altLang="zh-CN" sz="2400" dirty="0" smtClean="0"/>
              <a:t>(architecture)</a:t>
            </a:r>
            <a:r>
              <a:rPr lang="zh-CN" altLang="en-US" sz="2400" dirty="0" smtClean="0"/>
              <a:t>是计算机网络的各层及其协议的集合。 </a:t>
            </a:r>
          </a:p>
          <a:p>
            <a:endParaRPr lang="zh-CN" altLang="en-US" dirty="0"/>
          </a:p>
        </p:txBody>
      </p:sp>
      <p:sp>
        <p:nvSpPr>
          <p:cNvPr id="4" name="矩形 3"/>
          <p:cNvSpPr/>
          <p:nvPr/>
        </p:nvSpPr>
        <p:spPr>
          <a:xfrm>
            <a:off x="1785918" y="3071810"/>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实体</a:t>
            </a:r>
            <a:r>
              <a:rPr lang="en-US" altLang="zh-CN" sz="2000" dirty="0" smtClean="0"/>
              <a:t>3</a:t>
            </a:r>
            <a:endParaRPr lang="zh-CN" altLang="en-US" dirty="0"/>
          </a:p>
        </p:txBody>
      </p:sp>
      <p:sp>
        <p:nvSpPr>
          <p:cNvPr id="5" name="矩形 4"/>
          <p:cNvSpPr/>
          <p:nvPr/>
        </p:nvSpPr>
        <p:spPr>
          <a:xfrm>
            <a:off x="1785918" y="3929066"/>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实体</a:t>
            </a:r>
            <a:r>
              <a:rPr lang="en-US" altLang="zh-CN" sz="2000" dirty="0" smtClean="0"/>
              <a:t>2</a:t>
            </a:r>
            <a:endParaRPr lang="zh-CN" altLang="en-US" dirty="0"/>
          </a:p>
        </p:txBody>
      </p:sp>
      <p:sp>
        <p:nvSpPr>
          <p:cNvPr id="6" name="矩形 5"/>
          <p:cNvSpPr/>
          <p:nvPr/>
        </p:nvSpPr>
        <p:spPr>
          <a:xfrm>
            <a:off x="1785918" y="4786322"/>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实体</a:t>
            </a:r>
            <a:r>
              <a:rPr lang="en-US" altLang="zh-CN" sz="2000" dirty="0" smtClean="0"/>
              <a:t>1</a:t>
            </a:r>
            <a:endParaRPr lang="zh-CN" altLang="en-US" dirty="0"/>
          </a:p>
        </p:txBody>
      </p:sp>
      <p:sp>
        <p:nvSpPr>
          <p:cNvPr id="7" name="矩形 6"/>
          <p:cNvSpPr/>
          <p:nvPr/>
        </p:nvSpPr>
        <p:spPr>
          <a:xfrm>
            <a:off x="5643570" y="3071810"/>
            <a:ext cx="1428760"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t>实体</a:t>
            </a:r>
            <a:r>
              <a:rPr lang="en-US" altLang="zh-CN" sz="2000" dirty="0" smtClean="0"/>
              <a:t>3</a:t>
            </a:r>
            <a:endParaRPr lang="zh-CN" altLang="en-US" dirty="0"/>
          </a:p>
        </p:txBody>
      </p:sp>
      <p:sp>
        <p:nvSpPr>
          <p:cNvPr id="8" name="矩形 7"/>
          <p:cNvSpPr/>
          <p:nvPr/>
        </p:nvSpPr>
        <p:spPr>
          <a:xfrm>
            <a:off x="5643570" y="3929066"/>
            <a:ext cx="1428760"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t>实体</a:t>
            </a:r>
            <a:r>
              <a:rPr lang="en-US" altLang="zh-CN" sz="2000" dirty="0" smtClean="0"/>
              <a:t>2</a:t>
            </a:r>
            <a:endParaRPr lang="zh-CN" altLang="en-US" dirty="0"/>
          </a:p>
        </p:txBody>
      </p:sp>
      <p:sp>
        <p:nvSpPr>
          <p:cNvPr id="9" name="矩形 8"/>
          <p:cNvSpPr/>
          <p:nvPr/>
        </p:nvSpPr>
        <p:spPr>
          <a:xfrm>
            <a:off x="5643570" y="4786322"/>
            <a:ext cx="1428760" cy="3571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000" dirty="0" smtClean="0"/>
              <a:t>实体</a:t>
            </a:r>
            <a:r>
              <a:rPr lang="en-US" altLang="zh-CN" sz="2000" dirty="0" smtClean="0"/>
              <a:t>1</a:t>
            </a:r>
            <a:endParaRPr lang="zh-CN" altLang="en-US" sz="2000" dirty="0"/>
          </a:p>
        </p:txBody>
      </p:sp>
      <p:sp>
        <p:nvSpPr>
          <p:cNvPr id="10" name="矩形 9"/>
          <p:cNvSpPr/>
          <p:nvPr/>
        </p:nvSpPr>
        <p:spPr>
          <a:xfrm>
            <a:off x="1785918" y="5643578"/>
            <a:ext cx="5286412"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物理信道</a:t>
            </a:r>
            <a:endParaRPr lang="zh-CN" altLang="en-US" dirty="0"/>
          </a:p>
        </p:txBody>
      </p:sp>
      <p:cxnSp>
        <p:nvCxnSpPr>
          <p:cNvPr id="12" name="直接箭头连接符 11"/>
          <p:cNvCxnSpPr>
            <a:stCxn id="4" idx="3"/>
            <a:endCxn id="7" idx="1"/>
          </p:cNvCxnSpPr>
          <p:nvPr/>
        </p:nvCxnSpPr>
        <p:spPr>
          <a:xfrm>
            <a:off x="3214678" y="3250405"/>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3"/>
            <a:endCxn id="8" idx="1"/>
          </p:cNvCxnSpPr>
          <p:nvPr/>
        </p:nvCxnSpPr>
        <p:spPr>
          <a:xfrm>
            <a:off x="3214678" y="4107661"/>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9" idx="1"/>
          </p:cNvCxnSpPr>
          <p:nvPr/>
        </p:nvCxnSpPr>
        <p:spPr>
          <a:xfrm>
            <a:off x="3214678" y="4964917"/>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2"/>
            <a:endCxn id="5" idx="0"/>
          </p:cNvCxnSpPr>
          <p:nvPr/>
        </p:nvCxnSpPr>
        <p:spPr>
          <a:xfrm rot="5400000">
            <a:off x="2250265" y="3679033"/>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a:xfrm rot="5400000">
            <a:off x="2251059" y="4535495"/>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2" name="直接箭头连接符 21"/>
          <p:cNvCxnSpPr/>
          <p:nvPr/>
        </p:nvCxnSpPr>
        <p:spPr>
          <a:xfrm rot="5400000">
            <a:off x="2251059" y="5392751"/>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4" name="直接箭头连接符 23"/>
          <p:cNvCxnSpPr>
            <a:endCxn id="9" idx="2"/>
          </p:cNvCxnSpPr>
          <p:nvPr/>
        </p:nvCxnSpPr>
        <p:spPr>
          <a:xfrm rot="5400000" flipH="1" flipV="1">
            <a:off x="6107917" y="5393545"/>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5" name="直接箭头连接符 24"/>
          <p:cNvCxnSpPr/>
          <p:nvPr/>
        </p:nvCxnSpPr>
        <p:spPr>
          <a:xfrm rot="5400000" flipH="1" flipV="1">
            <a:off x="6108711" y="4535495"/>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6" name="直接箭头连接符 25"/>
          <p:cNvCxnSpPr/>
          <p:nvPr/>
        </p:nvCxnSpPr>
        <p:spPr>
          <a:xfrm rot="5400000" flipH="1" flipV="1">
            <a:off x="6108711" y="3678239"/>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27" name="TextBox 26"/>
          <p:cNvSpPr txBox="1"/>
          <p:nvPr/>
        </p:nvSpPr>
        <p:spPr>
          <a:xfrm>
            <a:off x="3714744" y="2857496"/>
            <a:ext cx="1428760" cy="400110"/>
          </a:xfrm>
          <a:prstGeom prst="rect">
            <a:avLst/>
          </a:prstGeom>
          <a:noFill/>
        </p:spPr>
        <p:txBody>
          <a:bodyPr wrap="square" rtlCol="0">
            <a:spAutoFit/>
          </a:bodyPr>
          <a:lstStyle/>
          <a:p>
            <a:pPr algn="ctr"/>
            <a:r>
              <a:rPr lang="en-US" altLang="zh-CN" sz="2000" dirty="0" smtClean="0"/>
              <a:t>3</a:t>
            </a:r>
            <a:r>
              <a:rPr lang="zh-CN" altLang="en-US" sz="2000" dirty="0" smtClean="0"/>
              <a:t>层协议</a:t>
            </a:r>
            <a:endParaRPr lang="zh-CN" altLang="en-US" sz="2000" dirty="0"/>
          </a:p>
        </p:txBody>
      </p:sp>
      <p:sp>
        <p:nvSpPr>
          <p:cNvPr id="28" name="TextBox 27"/>
          <p:cNvSpPr txBox="1"/>
          <p:nvPr/>
        </p:nvSpPr>
        <p:spPr>
          <a:xfrm>
            <a:off x="3714744" y="3714752"/>
            <a:ext cx="1428760" cy="400110"/>
          </a:xfrm>
          <a:prstGeom prst="rect">
            <a:avLst/>
          </a:prstGeom>
          <a:noFill/>
        </p:spPr>
        <p:txBody>
          <a:bodyPr wrap="square" rtlCol="0">
            <a:spAutoFit/>
          </a:bodyPr>
          <a:lstStyle/>
          <a:p>
            <a:pPr algn="ctr"/>
            <a:r>
              <a:rPr lang="en-US" altLang="zh-CN" sz="2000" dirty="0" smtClean="0"/>
              <a:t>2</a:t>
            </a:r>
            <a:r>
              <a:rPr lang="zh-CN" altLang="en-US" sz="2000" dirty="0" smtClean="0"/>
              <a:t>层协议</a:t>
            </a:r>
            <a:endParaRPr lang="zh-CN" altLang="en-US" sz="2000" dirty="0"/>
          </a:p>
        </p:txBody>
      </p:sp>
      <p:sp>
        <p:nvSpPr>
          <p:cNvPr id="29" name="TextBox 28"/>
          <p:cNvSpPr txBox="1"/>
          <p:nvPr/>
        </p:nvSpPr>
        <p:spPr>
          <a:xfrm>
            <a:off x="3714744" y="4572008"/>
            <a:ext cx="1428760" cy="400110"/>
          </a:xfrm>
          <a:prstGeom prst="rect">
            <a:avLst/>
          </a:prstGeom>
          <a:noFill/>
        </p:spPr>
        <p:txBody>
          <a:bodyPr wrap="square" rtlCol="0">
            <a:spAutoFit/>
          </a:bodyPr>
          <a:lstStyle/>
          <a:p>
            <a:pPr algn="ctr"/>
            <a:r>
              <a:rPr lang="en-US" altLang="zh-CN" sz="2000" dirty="0" smtClean="0"/>
              <a:t>1</a:t>
            </a:r>
            <a:r>
              <a:rPr lang="zh-CN" altLang="en-US" sz="2000" dirty="0" smtClean="0"/>
              <a:t>层协议</a:t>
            </a:r>
            <a:endParaRPr lang="zh-CN" altLang="en-US" sz="2000" dirty="0"/>
          </a:p>
        </p:txBody>
      </p:sp>
      <p:sp>
        <p:nvSpPr>
          <p:cNvPr id="30" name="TextBox 29"/>
          <p:cNvSpPr txBox="1"/>
          <p:nvPr/>
        </p:nvSpPr>
        <p:spPr>
          <a:xfrm>
            <a:off x="7143768" y="3500438"/>
            <a:ext cx="1643074" cy="338554"/>
          </a:xfrm>
          <a:prstGeom prst="rect">
            <a:avLst/>
          </a:prstGeom>
          <a:noFill/>
        </p:spPr>
        <p:txBody>
          <a:bodyPr wrap="square" rtlCol="0">
            <a:spAutoFit/>
          </a:bodyPr>
          <a:lstStyle/>
          <a:p>
            <a:pPr algn="ctr"/>
            <a:r>
              <a:rPr lang="zh-CN" altLang="en-US" sz="1600" dirty="0" smtClean="0"/>
              <a:t>层</a:t>
            </a:r>
            <a:r>
              <a:rPr lang="en-US" altLang="zh-CN" sz="1600" dirty="0" smtClean="0"/>
              <a:t>3</a:t>
            </a:r>
            <a:r>
              <a:rPr lang="zh-CN" altLang="en-US" sz="1600" dirty="0" smtClean="0"/>
              <a:t>与层</a:t>
            </a:r>
            <a:r>
              <a:rPr lang="en-US" altLang="zh-CN" sz="1600" dirty="0" smtClean="0"/>
              <a:t>2</a:t>
            </a:r>
            <a:r>
              <a:rPr lang="zh-CN" altLang="en-US" sz="1600" dirty="0" smtClean="0"/>
              <a:t>的接口</a:t>
            </a:r>
            <a:endParaRPr lang="zh-CN" altLang="en-US" sz="1600" dirty="0"/>
          </a:p>
        </p:txBody>
      </p:sp>
      <p:sp>
        <p:nvSpPr>
          <p:cNvPr id="31" name="TextBox 30"/>
          <p:cNvSpPr txBox="1"/>
          <p:nvPr/>
        </p:nvSpPr>
        <p:spPr>
          <a:xfrm>
            <a:off x="500034" y="3028890"/>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3</a:t>
            </a:r>
            <a:endParaRPr lang="zh-CN" altLang="en-US" sz="2000" dirty="0"/>
          </a:p>
        </p:txBody>
      </p:sp>
      <p:sp>
        <p:nvSpPr>
          <p:cNvPr id="32" name="TextBox 31"/>
          <p:cNvSpPr txBox="1"/>
          <p:nvPr/>
        </p:nvSpPr>
        <p:spPr>
          <a:xfrm>
            <a:off x="500034" y="3857628"/>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2</a:t>
            </a:r>
            <a:endParaRPr lang="zh-CN" altLang="en-US" sz="2000" dirty="0"/>
          </a:p>
        </p:txBody>
      </p:sp>
      <p:sp>
        <p:nvSpPr>
          <p:cNvPr id="33" name="TextBox 32"/>
          <p:cNvSpPr txBox="1"/>
          <p:nvPr/>
        </p:nvSpPr>
        <p:spPr>
          <a:xfrm>
            <a:off x="500034" y="4743402"/>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1</a:t>
            </a:r>
            <a:endParaRPr lang="zh-CN" altLang="en-US" sz="2000" dirty="0"/>
          </a:p>
        </p:txBody>
      </p:sp>
      <p:sp>
        <p:nvSpPr>
          <p:cNvPr id="41" name="TextBox 40"/>
          <p:cNvSpPr txBox="1"/>
          <p:nvPr/>
        </p:nvSpPr>
        <p:spPr>
          <a:xfrm>
            <a:off x="7143768" y="4357694"/>
            <a:ext cx="1643074" cy="338554"/>
          </a:xfrm>
          <a:prstGeom prst="rect">
            <a:avLst/>
          </a:prstGeom>
          <a:noFill/>
        </p:spPr>
        <p:txBody>
          <a:bodyPr wrap="square" rtlCol="0">
            <a:spAutoFit/>
          </a:bodyPr>
          <a:lstStyle/>
          <a:p>
            <a:pPr algn="ctr"/>
            <a:r>
              <a:rPr lang="zh-CN" altLang="en-US" sz="1600" dirty="0" smtClean="0"/>
              <a:t>层</a:t>
            </a:r>
            <a:r>
              <a:rPr lang="en-US" altLang="zh-CN" sz="1600" dirty="0" smtClean="0"/>
              <a:t>2</a:t>
            </a:r>
            <a:r>
              <a:rPr lang="zh-CN" altLang="en-US" sz="1600" dirty="0" smtClean="0"/>
              <a:t>与层</a:t>
            </a:r>
            <a:r>
              <a:rPr lang="en-US" altLang="zh-CN" sz="1600" dirty="0" smtClean="0"/>
              <a:t>1</a:t>
            </a:r>
            <a:r>
              <a:rPr lang="zh-CN" altLang="en-US" sz="1600" dirty="0" smtClean="0"/>
              <a:t>的接口</a:t>
            </a:r>
            <a:endParaRPr lang="zh-CN" altLang="en-US" sz="1600" dirty="0"/>
          </a:p>
        </p:txBody>
      </p:sp>
      <p:sp>
        <p:nvSpPr>
          <p:cNvPr id="43" name="TextBox 42"/>
          <p:cNvSpPr txBox="1"/>
          <p:nvPr/>
        </p:nvSpPr>
        <p:spPr>
          <a:xfrm>
            <a:off x="2000232" y="2428868"/>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1</a:t>
            </a:r>
            <a:endParaRPr lang="zh-CN" altLang="en-US" sz="2000" dirty="0"/>
          </a:p>
        </p:txBody>
      </p:sp>
      <p:sp>
        <p:nvSpPr>
          <p:cNvPr id="44" name="TextBox 43"/>
          <p:cNvSpPr txBox="1"/>
          <p:nvPr/>
        </p:nvSpPr>
        <p:spPr>
          <a:xfrm>
            <a:off x="5786446" y="2428868"/>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2</a:t>
            </a:r>
            <a:endParaRPr lang="zh-CN" alt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对等实体</a:t>
            </a:r>
            <a:endParaRPr lang="zh-CN" altLang="en-US" dirty="0"/>
          </a:p>
        </p:txBody>
      </p:sp>
      <p:sp>
        <p:nvSpPr>
          <p:cNvPr id="3" name="内容占位符 2"/>
          <p:cNvSpPr>
            <a:spLocks noGrp="1"/>
          </p:cNvSpPr>
          <p:nvPr>
            <p:ph sz="quarter" idx="1"/>
          </p:nvPr>
        </p:nvSpPr>
        <p:spPr/>
        <p:txBody>
          <a:bodyPr/>
          <a:lstStyle/>
          <a:p>
            <a:r>
              <a:rPr lang="zh-CN" altLang="en-US" sz="2600" dirty="0" smtClean="0"/>
              <a:t>在不同主机上的同一层上的可以</a:t>
            </a:r>
            <a:r>
              <a:rPr lang="zh-CN" altLang="en-US" dirty="0" smtClean="0"/>
              <a:t>发送或接收信息的硬件或软件进程。</a:t>
            </a:r>
            <a:endParaRPr lang="zh-CN" altLang="en-US" sz="2600" dirty="0"/>
          </a:p>
        </p:txBody>
      </p:sp>
      <p:sp>
        <p:nvSpPr>
          <p:cNvPr id="38" name="矩形 37"/>
          <p:cNvSpPr/>
          <p:nvPr/>
        </p:nvSpPr>
        <p:spPr>
          <a:xfrm>
            <a:off x="1785918" y="3286124"/>
            <a:ext cx="1428760" cy="357190"/>
          </a:xfrm>
          <a:prstGeom prst="rect">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smtClean="0"/>
              <a:t>QQ</a:t>
            </a:r>
            <a:r>
              <a:rPr lang="zh-CN" altLang="en-US" sz="2000" dirty="0" smtClean="0"/>
              <a:t>用户</a:t>
            </a:r>
            <a:r>
              <a:rPr lang="en-US" altLang="zh-CN" sz="2000" dirty="0" smtClean="0"/>
              <a:t>1</a:t>
            </a:r>
            <a:endParaRPr lang="zh-CN" altLang="en-US" dirty="0"/>
          </a:p>
        </p:txBody>
      </p:sp>
      <p:sp>
        <p:nvSpPr>
          <p:cNvPr id="39" name="矩形 38"/>
          <p:cNvSpPr/>
          <p:nvPr/>
        </p:nvSpPr>
        <p:spPr>
          <a:xfrm>
            <a:off x="1785918" y="4143380"/>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实体</a:t>
            </a:r>
            <a:r>
              <a:rPr lang="en-US" altLang="zh-CN" sz="2000" dirty="0" smtClean="0"/>
              <a:t>2</a:t>
            </a:r>
            <a:endParaRPr lang="zh-CN" altLang="en-US" dirty="0"/>
          </a:p>
        </p:txBody>
      </p:sp>
      <p:sp>
        <p:nvSpPr>
          <p:cNvPr id="40" name="矩形 39"/>
          <p:cNvSpPr/>
          <p:nvPr/>
        </p:nvSpPr>
        <p:spPr>
          <a:xfrm>
            <a:off x="1785918" y="5000636"/>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实体</a:t>
            </a:r>
            <a:r>
              <a:rPr lang="en-US" altLang="zh-CN" sz="2000" dirty="0" smtClean="0"/>
              <a:t>1</a:t>
            </a:r>
            <a:endParaRPr lang="zh-CN" altLang="en-US" dirty="0"/>
          </a:p>
        </p:txBody>
      </p:sp>
      <p:sp>
        <p:nvSpPr>
          <p:cNvPr id="41" name="矩形 40"/>
          <p:cNvSpPr/>
          <p:nvPr/>
        </p:nvSpPr>
        <p:spPr>
          <a:xfrm>
            <a:off x="5643570" y="3286124"/>
            <a:ext cx="1428760" cy="357190"/>
          </a:xfrm>
          <a:prstGeom prst="rect">
            <a:avLst/>
          </a:prstGeom>
          <a:solidFill>
            <a:srgbClr val="FF0000"/>
          </a:solidFill>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smtClean="0"/>
              <a:t>QQ</a:t>
            </a:r>
            <a:r>
              <a:rPr lang="zh-CN" altLang="en-US" sz="2000" dirty="0" smtClean="0"/>
              <a:t>用户</a:t>
            </a:r>
            <a:r>
              <a:rPr lang="en-US" altLang="zh-CN" sz="2000" dirty="0" smtClean="0"/>
              <a:t>2</a:t>
            </a:r>
            <a:endParaRPr lang="zh-CN" altLang="en-US" dirty="0"/>
          </a:p>
        </p:txBody>
      </p:sp>
      <p:sp>
        <p:nvSpPr>
          <p:cNvPr id="42" name="矩形 41"/>
          <p:cNvSpPr/>
          <p:nvPr/>
        </p:nvSpPr>
        <p:spPr>
          <a:xfrm>
            <a:off x="5643570" y="4143380"/>
            <a:ext cx="1428760"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t>实体</a:t>
            </a:r>
            <a:r>
              <a:rPr lang="en-US" altLang="zh-CN" sz="2000" dirty="0" smtClean="0"/>
              <a:t>2</a:t>
            </a:r>
            <a:endParaRPr lang="zh-CN" altLang="en-US" dirty="0"/>
          </a:p>
        </p:txBody>
      </p:sp>
      <p:sp>
        <p:nvSpPr>
          <p:cNvPr id="43" name="矩形 42"/>
          <p:cNvSpPr/>
          <p:nvPr/>
        </p:nvSpPr>
        <p:spPr>
          <a:xfrm>
            <a:off x="5643570" y="5000636"/>
            <a:ext cx="1428760" cy="3571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000" dirty="0" smtClean="0"/>
              <a:t>实体</a:t>
            </a:r>
            <a:r>
              <a:rPr lang="en-US" altLang="zh-CN" sz="2000" dirty="0" smtClean="0"/>
              <a:t>1</a:t>
            </a:r>
            <a:endParaRPr lang="zh-CN" altLang="en-US" sz="2000" dirty="0"/>
          </a:p>
        </p:txBody>
      </p:sp>
      <p:sp>
        <p:nvSpPr>
          <p:cNvPr id="44" name="矩形 43"/>
          <p:cNvSpPr/>
          <p:nvPr/>
        </p:nvSpPr>
        <p:spPr>
          <a:xfrm>
            <a:off x="1785918" y="5857892"/>
            <a:ext cx="5286412"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物理信道</a:t>
            </a:r>
            <a:endParaRPr lang="zh-CN" altLang="en-US" dirty="0"/>
          </a:p>
        </p:txBody>
      </p:sp>
      <p:cxnSp>
        <p:nvCxnSpPr>
          <p:cNvPr id="45" name="直接箭头连接符 44"/>
          <p:cNvCxnSpPr>
            <a:stCxn id="38" idx="3"/>
            <a:endCxn id="41" idx="1"/>
          </p:cNvCxnSpPr>
          <p:nvPr/>
        </p:nvCxnSpPr>
        <p:spPr>
          <a:xfrm>
            <a:off x="3214678" y="3464719"/>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3"/>
            <a:endCxn id="42" idx="1"/>
          </p:cNvCxnSpPr>
          <p:nvPr/>
        </p:nvCxnSpPr>
        <p:spPr>
          <a:xfrm>
            <a:off x="3214678" y="4321975"/>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3"/>
            <a:endCxn id="43" idx="1"/>
          </p:cNvCxnSpPr>
          <p:nvPr/>
        </p:nvCxnSpPr>
        <p:spPr>
          <a:xfrm>
            <a:off x="3214678" y="5179231"/>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8" idx="2"/>
            <a:endCxn id="39" idx="0"/>
          </p:cNvCxnSpPr>
          <p:nvPr/>
        </p:nvCxnSpPr>
        <p:spPr>
          <a:xfrm rot="5400000">
            <a:off x="2250265" y="3893347"/>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9" name="直接箭头连接符 48"/>
          <p:cNvCxnSpPr/>
          <p:nvPr/>
        </p:nvCxnSpPr>
        <p:spPr>
          <a:xfrm rot="5400000">
            <a:off x="2251059" y="4749809"/>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0" name="直接箭头连接符 49"/>
          <p:cNvCxnSpPr/>
          <p:nvPr/>
        </p:nvCxnSpPr>
        <p:spPr>
          <a:xfrm rot="5400000">
            <a:off x="2251059" y="5607065"/>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1" name="直接箭头连接符 50"/>
          <p:cNvCxnSpPr>
            <a:endCxn id="43" idx="2"/>
          </p:cNvCxnSpPr>
          <p:nvPr/>
        </p:nvCxnSpPr>
        <p:spPr>
          <a:xfrm rot="5400000" flipH="1" flipV="1">
            <a:off x="6107917" y="5607859"/>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2" name="直接箭头连接符 51"/>
          <p:cNvCxnSpPr/>
          <p:nvPr/>
        </p:nvCxnSpPr>
        <p:spPr>
          <a:xfrm rot="5400000" flipH="1" flipV="1">
            <a:off x="6108711" y="4749809"/>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3" name="直接箭头连接符 52"/>
          <p:cNvCxnSpPr/>
          <p:nvPr/>
        </p:nvCxnSpPr>
        <p:spPr>
          <a:xfrm rot="5400000" flipH="1" flipV="1">
            <a:off x="6108711" y="3892553"/>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4" name="TextBox 53"/>
          <p:cNvSpPr txBox="1"/>
          <p:nvPr/>
        </p:nvSpPr>
        <p:spPr>
          <a:xfrm>
            <a:off x="3714744" y="3000372"/>
            <a:ext cx="1571636" cy="400110"/>
          </a:xfrm>
          <a:prstGeom prst="rect">
            <a:avLst/>
          </a:prstGeom>
          <a:noFill/>
        </p:spPr>
        <p:txBody>
          <a:bodyPr wrap="square" rtlCol="0">
            <a:spAutoFit/>
          </a:bodyPr>
          <a:lstStyle/>
          <a:p>
            <a:pPr algn="ctr"/>
            <a:r>
              <a:rPr lang="en-US" altLang="zh-CN" sz="2000" dirty="0" smtClean="0"/>
              <a:t>QQ</a:t>
            </a:r>
            <a:r>
              <a:rPr lang="zh-CN" altLang="en-US" sz="2000" dirty="0" smtClean="0"/>
              <a:t>通信协议</a:t>
            </a:r>
            <a:endParaRPr lang="zh-CN" altLang="en-US" sz="2000" dirty="0"/>
          </a:p>
        </p:txBody>
      </p:sp>
      <p:sp>
        <p:nvSpPr>
          <p:cNvPr id="55" name="TextBox 54"/>
          <p:cNvSpPr txBox="1"/>
          <p:nvPr/>
        </p:nvSpPr>
        <p:spPr>
          <a:xfrm>
            <a:off x="3714744" y="3929066"/>
            <a:ext cx="1428760" cy="400110"/>
          </a:xfrm>
          <a:prstGeom prst="rect">
            <a:avLst/>
          </a:prstGeom>
          <a:noFill/>
        </p:spPr>
        <p:txBody>
          <a:bodyPr wrap="square" rtlCol="0">
            <a:spAutoFit/>
          </a:bodyPr>
          <a:lstStyle/>
          <a:p>
            <a:pPr algn="ctr"/>
            <a:r>
              <a:rPr lang="en-US" altLang="zh-CN" sz="2000" dirty="0" smtClean="0"/>
              <a:t>UDP</a:t>
            </a:r>
            <a:r>
              <a:rPr lang="zh-CN" altLang="en-US" sz="2000" dirty="0" smtClean="0"/>
              <a:t>协议</a:t>
            </a:r>
            <a:endParaRPr lang="zh-CN" altLang="en-US" sz="2000" dirty="0"/>
          </a:p>
        </p:txBody>
      </p:sp>
      <p:sp>
        <p:nvSpPr>
          <p:cNvPr id="56" name="TextBox 55"/>
          <p:cNvSpPr txBox="1"/>
          <p:nvPr/>
        </p:nvSpPr>
        <p:spPr>
          <a:xfrm>
            <a:off x="3714744" y="4786322"/>
            <a:ext cx="1571636" cy="400110"/>
          </a:xfrm>
          <a:prstGeom prst="rect">
            <a:avLst/>
          </a:prstGeom>
          <a:noFill/>
        </p:spPr>
        <p:txBody>
          <a:bodyPr wrap="square" rtlCol="0">
            <a:spAutoFit/>
          </a:bodyPr>
          <a:lstStyle/>
          <a:p>
            <a:pPr algn="ctr"/>
            <a:r>
              <a:rPr lang="zh-CN" altLang="en-US" sz="2000" dirty="0" smtClean="0"/>
              <a:t>以太网协议</a:t>
            </a:r>
            <a:endParaRPr lang="zh-CN" altLang="en-US" sz="2000" dirty="0"/>
          </a:p>
        </p:txBody>
      </p:sp>
      <p:sp>
        <p:nvSpPr>
          <p:cNvPr id="57" name="TextBox 56"/>
          <p:cNvSpPr txBox="1"/>
          <p:nvPr/>
        </p:nvSpPr>
        <p:spPr>
          <a:xfrm>
            <a:off x="500034" y="3243204"/>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3</a:t>
            </a:r>
            <a:endParaRPr lang="zh-CN" altLang="en-US" sz="2000" dirty="0"/>
          </a:p>
        </p:txBody>
      </p:sp>
      <p:sp>
        <p:nvSpPr>
          <p:cNvPr id="58" name="TextBox 57"/>
          <p:cNvSpPr txBox="1"/>
          <p:nvPr/>
        </p:nvSpPr>
        <p:spPr>
          <a:xfrm>
            <a:off x="500034" y="4071942"/>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2</a:t>
            </a:r>
            <a:endParaRPr lang="zh-CN" altLang="en-US" sz="2000" dirty="0"/>
          </a:p>
        </p:txBody>
      </p:sp>
      <p:sp>
        <p:nvSpPr>
          <p:cNvPr id="59" name="TextBox 58"/>
          <p:cNvSpPr txBox="1"/>
          <p:nvPr/>
        </p:nvSpPr>
        <p:spPr>
          <a:xfrm>
            <a:off x="500034" y="4957716"/>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1</a:t>
            </a:r>
            <a:endParaRPr lang="zh-CN" altLang="en-US" sz="2000" dirty="0"/>
          </a:p>
        </p:txBody>
      </p:sp>
      <p:sp>
        <p:nvSpPr>
          <p:cNvPr id="60" name="TextBox 59"/>
          <p:cNvSpPr txBox="1"/>
          <p:nvPr/>
        </p:nvSpPr>
        <p:spPr>
          <a:xfrm>
            <a:off x="2000232" y="2643182"/>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1</a:t>
            </a:r>
            <a:endParaRPr lang="zh-CN" altLang="en-US" sz="2000" dirty="0"/>
          </a:p>
        </p:txBody>
      </p:sp>
      <p:sp>
        <p:nvSpPr>
          <p:cNvPr id="61" name="TextBox 60"/>
          <p:cNvSpPr txBox="1"/>
          <p:nvPr/>
        </p:nvSpPr>
        <p:spPr>
          <a:xfrm>
            <a:off x="5786446" y="2643182"/>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2</a:t>
            </a:r>
            <a:endParaRPr lang="zh-CN" altLang="en-US" sz="2000" dirty="0"/>
          </a:p>
        </p:txBody>
      </p:sp>
      <p:cxnSp>
        <p:nvCxnSpPr>
          <p:cNvPr id="71" name="直接箭头连接符 70"/>
          <p:cNvCxnSpPr/>
          <p:nvPr/>
        </p:nvCxnSpPr>
        <p:spPr>
          <a:xfrm>
            <a:off x="1428728" y="2857496"/>
            <a:ext cx="64294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0034" y="2428868"/>
            <a:ext cx="928694" cy="400110"/>
          </a:xfrm>
          <a:prstGeom prst="rect">
            <a:avLst/>
          </a:prstGeom>
          <a:noFill/>
        </p:spPr>
        <p:txBody>
          <a:bodyPr wrap="square" rtlCol="0">
            <a:spAutoFit/>
          </a:bodyPr>
          <a:lstStyle/>
          <a:p>
            <a:pPr algn="ctr"/>
            <a:r>
              <a:rPr lang="zh-CN" altLang="en-US" sz="2000" dirty="0" smtClean="0"/>
              <a:t>实体</a:t>
            </a:r>
            <a:endParaRPr lang="zh-CN" altLang="en-US"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sz="quarter" idx="1"/>
          </p:nvPr>
        </p:nvSpPr>
        <p:spPr/>
        <p:txBody>
          <a:bodyPr/>
          <a:lstStyle/>
          <a:p>
            <a:r>
              <a:rPr lang="zh-CN" altLang="en-US" dirty="0" smtClean="0"/>
              <a:t>接口是下层实体给上层实体提供的操作和服务的集合。</a:t>
            </a:r>
            <a:endParaRPr lang="en-US" altLang="zh-CN" dirty="0" smtClean="0"/>
          </a:p>
          <a:p>
            <a:endParaRPr lang="zh-CN" altLang="en-US" dirty="0"/>
          </a:p>
        </p:txBody>
      </p:sp>
      <p:sp>
        <p:nvSpPr>
          <p:cNvPr id="4" name="矩形 3"/>
          <p:cNvSpPr/>
          <p:nvPr/>
        </p:nvSpPr>
        <p:spPr>
          <a:xfrm>
            <a:off x="1785918" y="3286124"/>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smtClean="0"/>
              <a:t>QQ</a:t>
            </a:r>
            <a:r>
              <a:rPr lang="zh-CN" altLang="en-US" sz="2000" dirty="0" smtClean="0"/>
              <a:t>用户</a:t>
            </a:r>
            <a:r>
              <a:rPr lang="en-US" altLang="zh-CN" sz="2000" dirty="0" smtClean="0"/>
              <a:t>1</a:t>
            </a:r>
            <a:endParaRPr lang="zh-CN" altLang="en-US" dirty="0"/>
          </a:p>
        </p:txBody>
      </p:sp>
      <p:sp>
        <p:nvSpPr>
          <p:cNvPr id="5" name="矩形 4"/>
          <p:cNvSpPr/>
          <p:nvPr/>
        </p:nvSpPr>
        <p:spPr>
          <a:xfrm>
            <a:off x="1785918" y="4143380"/>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smtClean="0"/>
              <a:t>UDP </a:t>
            </a:r>
            <a:r>
              <a:rPr lang="zh-CN" altLang="en-US" sz="2000" dirty="0" smtClean="0"/>
              <a:t>实体</a:t>
            </a:r>
            <a:endParaRPr lang="zh-CN" altLang="en-US" dirty="0"/>
          </a:p>
        </p:txBody>
      </p:sp>
      <p:sp>
        <p:nvSpPr>
          <p:cNvPr id="6" name="矩形 5"/>
          <p:cNvSpPr/>
          <p:nvPr/>
        </p:nvSpPr>
        <p:spPr>
          <a:xfrm>
            <a:off x="1785918" y="5000636"/>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实体</a:t>
            </a:r>
            <a:r>
              <a:rPr lang="en-US" altLang="zh-CN" sz="2000" dirty="0" smtClean="0"/>
              <a:t>1</a:t>
            </a:r>
            <a:endParaRPr lang="zh-CN" altLang="en-US" dirty="0"/>
          </a:p>
        </p:txBody>
      </p:sp>
      <p:sp>
        <p:nvSpPr>
          <p:cNvPr id="7" name="矩形 6"/>
          <p:cNvSpPr/>
          <p:nvPr/>
        </p:nvSpPr>
        <p:spPr>
          <a:xfrm>
            <a:off x="5643570" y="3286124"/>
            <a:ext cx="1428760"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smtClean="0"/>
              <a:t>QQ</a:t>
            </a:r>
            <a:r>
              <a:rPr lang="zh-CN" altLang="en-US" sz="2000" dirty="0" smtClean="0"/>
              <a:t>用户</a:t>
            </a:r>
            <a:r>
              <a:rPr lang="en-US" altLang="zh-CN" sz="2000" dirty="0" smtClean="0"/>
              <a:t>2</a:t>
            </a:r>
            <a:endParaRPr lang="zh-CN" altLang="en-US" dirty="0"/>
          </a:p>
        </p:txBody>
      </p:sp>
      <p:sp>
        <p:nvSpPr>
          <p:cNvPr id="8" name="矩形 7"/>
          <p:cNvSpPr/>
          <p:nvPr/>
        </p:nvSpPr>
        <p:spPr>
          <a:xfrm>
            <a:off x="5643570" y="4143380"/>
            <a:ext cx="1428760"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smtClean="0"/>
              <a:t>UDP </a:t>
            </a:r>
            <a:r>
              <a:rPr lang="zh-CN" altLang="en-US" sz="2000" dirty="0" smtClean="0"/>
              <a:t>实体</a:t>
            </a:r>
            <a:endParaRPr lang="zh-CN" altLang="en-US" dirty="0"/>
          </a:p>
        </p:txBody>
      </p:sp>
      <p:sp>
        <p:nvSpPr>
          <p:cNvPr id="9" name="矩形 8"/>
          <p:cNvSpPr/>
          <p:nvPr/>
        </p:nvSpPr>
        <p:spPr>
          <a:xfrm>
            <a:off x="5643570" y="5000636"/>
            <a:ext cx="1428760" cy="3571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000" dirty="0" smtClean="0"/>
              <a:t>实体</a:t>
            </a:r>
            <a:r>
              <a:rPr lang="en-US" altLang="zh-CN" sz="2000" dirty="0" smtClean="0"/>
              <a:t>1</a:t>
            </a:r>
            <a:endParaRPr lang="zh-CN" altLang="en-US" sz="2000" dirty="0"/>
          </a:p>
        </p:txBody>
      </p:sp>
      <p:sp>
        <p:nvSpPr>
          <p:cNvPr id="10" name="矩形 9"/>
          <p:cNvSpPr/>
          <p:nvPr/>
        </p:nvSpPr>
        <p:spPr>
          <a:xfrm>
            <a:off x="1785918" y="5857892"/>
            <a:ext cx="5286412"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物理信道</a:t>
            </a:r>
            <a:endParaRPr lang="zh-CN" altLang="en-US" dirty="0"/>
          </a:p>
        </p:txBody>
      </p:sp>
      <p:cxnSp>
        <p:nvCxnSpPr>
          <p:cNvPr id="11" name="直接箭头连接符 10"/>
          <p:cNvCxnSpPr>
            <a:stCxn id="4" idx="3"/>
            <a:endCxn id="7" idx="1"/>
          </p:cNvCxnSpPr>
          <p:nvPr/>
        </p:nvCxnSpPr>
        <p:spPr>
          <a:xfrm>
            <a:off x="3214678" y="3464719"/>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3"/>
            <a:endCxn id="8" idx="1"/>
          </p:cNvCxnSpPr>
          <p:nvPr/>
        </p:nvCxnSpPr>
        <p:spPr>
          <a:xfrm>
            <a:off x="3214678" y="4321975"/>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9" idx="1"/>
          </p:cNvCxnSpPr>
          <p:nvPr/>
        </p:nvCxnSpPr>
        <p:spPr>
          <a:xfrm>
            <a:off x="3214678" y="5179231"/>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a:off x="2251059" y="4749809"/>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直接箭头连接符 15"/>
          <p:cNvCxnSpPr/>
          <p:nvPr/>
        </p:nvCxnSpPr>
        <p:spPr>
          <a:xfrm rot="5400000">
            <a:off x="2251059" y="5607065"/>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endCxn id="9" idx="2"/>
          </p:cNvCxnSpPr>
          <p:nvPr/>
        </p:nvCxnSpPr>
        <p:spPr>
          <a:xfrm rot="5400000" flipH="1" flipV="1">
            <a:off x="6107917" y="5607859"/>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直接箭头连接符 17"/>
          <p:cNvCxnSpPr/>
          <p:nvPr/>
        </p:nvCxnSpPr>
        <p:spPr>
          <a:xfrm rot="5400000" flipH="1" flipV="1">
            <a:off x="6108711" y="4749809"/>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9" name="直接箭头连接符 18"/>
          <p:cNvCxnSpPr/>
          <p:nvPr/>
        </p:nvCxnSpPr>
        <p:spPr>
          <a:xfrm rot="5400000" flipH="1" flipV="1">
            <a:off x="6108711" y="3892553"/>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20" name="TextBox 19"/>
          <p:cNvSpPr txBox="1"/>
          <p:nvPr/>
        </p:nvSpPr>
        <p:spPr>
          <a:xfrm>
            <a:off x="3571868" y="3000372"/>
            <a:ext cx="1643074" cy="400110"/>
          </a:xfrm>
          <a:prstGeom prst="rect">
            <a:avLst/>
          </a:prstGeom>
          <a:noFill/>
        </p:spPr>
        <p:txBody>
          <a:bodyPr wrap="square" rtlCol="0">
            <a:spAutoFit/>
          </a:bodyPr>
          <a:lstStyle/>
          <a:p>
            <a:pPr algn="ctr"/>
            <a:r>
              <a:rPr lang="en-US" altLang="zh-CN" sz="2000" dirty="0" smtClean="0"/>
              <a:t>QQ</a:t>
            </a:r>
            <a:r>
              <a:rPr lang="zh-CN" altLang="en-US" sz="2000" dirty="0" smtClean="0"/>
              <a:t>通信协议</a:t>
            </a:r>
            <a:endParaRPr lang="zh-CN" altLang="en-US" sz="2000" dirty="0"/>
          </a:p>
        </p:txBody>
      </p:sp>
      <p:sp>
        <p:nvSpPr>
          <p:cNvPr id="21" name="TextBox 20"/>
          <p:cNvSpPr txBox="1"/>
          <p:nvPr/>
        </p:nvSpPr>
        <p:spPr>
          <a:xfrm>
            <a:off x="3714744" y="3929066"/>
            <a:ext cx="1428760" cy="400110"/>
          </a:xfrm>
          <a:prstGeom prst="rect">
            <a:avLst/>
          </a:prstGeom>
          <a:noFill/>
        </p:spPr>
        <p:txBody>
          <a:bodyPr wrap="square" rtlCol="0">
            <a:spAutoFit/>
          </a:bodyPr>
          <a:lstStyle/>
          <a:p>
            <a:pPr algn="ctr"/>
            <a:r>
              <a:rPr lang="en-US" altLang="zh-CN" sz="2000" dirty="0" smtClean="0"/>
              <a:t>UDP</a:t>
            </a:r>
            <a:r>
              <a:rPr lang="zh-CN" altLang="en-US" sz="2000" dirty="0" smtClean="0"/>
              <a:t>协议</a:t>
            </a:r>
            <a:endParaRPr lang="zh-CN" altLang="en-US" sz="2000" dirty="0"/>
          </a:p>
        </p:txBody>
      </p:sp>
      <p:sp>
        <p:nvSpPr>
          <p:cNvPr id="22" name="TextBox 21"/>
          <p:cNvSpPr txBox="1"/>
          <p:nvPr/>
        </p:nvSpPr>
        <p:spPr>
          <a:xfrm>
            <a:off x="3714744" y="4786322"/>
            <a:ext cx="1571636" cy="400110"/>
          </a:xfrm>
          <a:prstGeom prst="rect">
            <a:avLst/>
          </a:prstGeom>
          <a:noFill/>
        </p:spPr>
        <p:txBody>
          <a:bodyPr wrap="square" rtlCol="0">
            <a:spAutoFit/>
          </a:bodyPr>
          <a:lstStyle/>
          <a:p>
            <a:pPr algn="ctr"/>
            <a:r>
              <a:rPr lang="zh-CN" altLang="en-US" sz="2000" dirty="0" smtClean="0"/>
              <a:t>以太网协议</a:t>
            </a:r>
            <a:endParaRPr lang="zh-CN" altLang="en-US" sz="2000" dirty="0"/>
          </a:p>
        </p:txBody>
      </p:sp>
      <p:sp>
        <p:nvSpPr>
          <p:cNvPr id="24" name="TextBox 23"/>
          <p:cNvSpPr txBox="1"/>
          <p:nvPr/>
        </p:nvSpPr>
        <p:spPr>
          <a:xfrm>
            <a:off x="500034" y="3243204"/>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3</a:t>
            </a:r>
            <a:endParaRPr lang="zh-CN" altLang="en-US" sz="2000" dirty="0"/>
          </a:p>
        </p:txBody>
      </p:sp>
      <p:sp>
        <p:nvSpPr>
          <p:cNvPr id="25" name="TextBox 24"/>
          <p:cNvSpPr txBox="1"/>
          <p:nvPr/>
        </p:nvSpPr>
        <p:spPr>
          <a:xfrm>
            <a:off x="500034" y="4071942"/>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2</a:t>
            </a:r>
            <a:endParaRPr lang="zh-CN" altLang="en-US" sz="2000" dirty="0"/>
          </a:p>
        </p:txBody>
      </p:sp>
      <p:sp>
        <p:nvSpPr>
          <p:cNvPr id="26" name="TextBox 25"/>
          <p:cNvSpPr txBox="1"/>
          <p:nvPr/>
        </p:nvSpPr>
        <p:spPr>
          <a:xfrm>
            <a:off x="500034" y="4957716"/>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1</a:t>
            </a:r>
            <a:endParaRPr lang="zh-CN" altLang="en-US" sz="2000" dirty="0"/>
          </a:p>
        </p:txBody>
      </p:sp>
      <p:sp>
        <p:nvSpPr>
          <p:cNvPr id="28" name="TextBox 27"/>
          <p:cNvSpPr txBox="1"/>
          <p:nvPr/>
        </p:nvSpPr>
        <p:spPr>
          <a:xfrm>
            <a:off x="2000232" y="2643182"/>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1</a:t>
            </a:r>
            <a:endParaRPr lang="zh-CN" altLang="en-US" sz="2000" dirty="0"/>
          </a:p>
        </p:txBody>
      </p:sp>
      <p:sp>
        <p:nvSpPr>
          <p:cNvPr id="29" name="TextBox 28"/>
          <p:cNvSpPr txBox="1"/>
          <p:nvPr/>
        </p:nvSpPr>
        <p:spPr>
          <a:xfrm>
            <a:off x="5786446" y="2643182"/>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2</a:t>
            </a:r>
            <a:endParaRPr lang="zh-CN" altLang="en-US" sz="2000" dirty="0"/>
          </a:p>
        </p:txBody>
      </p:sp>
      <p:sp>
        <p:nvSpPr>
          <p:cNvPr id="30" name="TextBox 29"/>
          <p:cNvSpPr txBox="1"/>
          <p:nvPr/>
        </p:nvSpPr>
        <p:spPr>
          <a:xfrm>
            <a:off x="7358082" y="3786190"/>
            <a:ext cx="1357322" cy="338554"/>
          </a:xfrm>
          <a:prstGeom prst="rect">
            <a:avLst/>
          </a:prstGeom>
          <a:noFill/>
        </p:spPr>
        <p:txBody>
          <a:bodyPr wrap="square" rtlCol="0">
            <a:spAutoFit/>
          </a:bodyPr>
          <a:lstStyle/>
          <a:p>
            <a:pPr algn="ctr"/>
            <a:r>
              <a:rPr lang="en-US" altLang="zh-CN" sz="1600" dirty="0" smtClean="0"/>
              <a:t>UDP </a:t>
            </a:r>
            <a:r>
              <a:rPr lang="zh-CN" altLang="en-US" sz="1600" dirty="0" smtClean="0"/>
              <a:t>套接字</a:t>
            </a:r>
            <a:endParaRPr lang="zh-CN" altLang="en-US" sz="1600" dirty="0"/>
          </a:p>
        </p:txBody>
      </p:sp>
      <p:cxnSp>
        <p:nvCxnSpPr>
          <p:cNvPr id="32" name="直接箭头连接符 31"/>
          <p:cNvCxnSpPr>
            <a:stCxn id="30" idx="1"/>
            <a:endCxn id="35" idx="3"/>
          </p:cNvCxnSpPr>
          <p:nvPr/>
        </p:nvCxnSpPr>
        <p:spPr>
          <a:xfrm rot="10800000" flipV="1">
            <a:off x="6307436" y="3955466"/>
            <a:ext cx="1050646" cy="1669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286512" y="400050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428860" y="400050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p:nvPr/>
        </p:nvCxnSpPr>
        <p:spPr>
          <a:xfrm rot="5400000">
            <a:off x="2250265" y="3893347"/>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接口</a:t>
            </a:r>
            <a:endParaRPr lang="zh-CN" altLang="en-US" dirty="0"/>
          </a:p>
        </p:txBody>
      </p:sp>
      <p:sp>
        <p:nvSpPr>
          <p:cNvPr id="3" name="内容占位符 2"/>
          <p:cNvSpPr>
            <a:spLocks noGrp="1"/>
          </p:cNvSpPr>
          <p:nvPr>
            <p:ph sz="quarter" idx="1"/>
          </p:nvPr>
        </p:nvSpPr>
        <p:spPr/>
        <p:txBody>
          <a:bodyPr/>
          <a:lstStyle/>
          <a:p>
            <a:r>
              <a:rPr lang="en-US" altLang="zh-CN" dirty="0" smtClean="0"/>
              <a:t>UDP</a:t>
            </a:r>
            <a:r>
              <a:rPr lang="zh-CN" altLang="en-US" dirty="0" smtClean="0"/>
              <a:t>套接字</a:t>
            </a:r>
            <a:endParaRPr lang="zh-CN" altLang="en-US" dirty="0"/>
          </a:p>
        </p:txBody>
      </p:sp>
      <p:graphicFrame>
        <p:nvGraphicFramePr>
          <p:cNvPr id="6" name="表格 5"/>
          <p:cNvGraphicFramePr>
            <a:graphicFrameLocks noGrp="1"/>
          </p:cNvGraphicFramePr>
          <p:nvPr/>
        </p:nvGraphicFramePr>
        <p:xfrm>
          <a:off x="1214414" y="2500306"/>
          <a:ext cx="6096000" cy="2595880"/>
        </p:xfrm>
        <a:graphic>
          <a:graphicData uri="http://schemas.openxmlformats.org/drawingml/2006/table">
            <a:tbl>
              <a:tblPr firstRow="1" bandRow="1">
                <a:tableStyleId>{5C22544A-7EE6-4342-B048-85BDC9FD1C3A}</a:tableStyleId>
              </a:tblPr>
              <a:tblGrid>
                <a:gridCol w="1714512"/>
                <a:gridCol w="4381488"/>
              </a:tblGrid>
              <a:tr h="370840">
                <a:tc>
                  <a:txBody>
                    <a:bodyPr/>
                    <a:lstStyle/>
                    <a:p>
                      <a:r>
                        <a:rPr lang="zh-CN" altLang="en-US" dirty="0" smtClean="0"/>
                        <a:t>操作</a:t>
                      </a:r>
                      <a:endParaRPr lang="zh-CN" altLang="en-US" dirty="0"/>
                    </a:p>
                  </a:txBody>
                  <a:tcPr/>
                </a:tc>
                <a:tc>
                  <a:txBody>
                    <a:bodyPr/>
                    <a:lstStyle/>
                    <a:p>
                      <a:r>
                        <a:rPr lang="zh-CN" altLang="en-US" dirty="0" smtClean="0"/>
                        <a:t>含义</a:t>
                      </a:r>
                      <a:endParaRPr lang="zh-CN" altLang="en-US" dirty="0"/>
                    </a:p>
                  </a:txBody>
                  <a:tcPr/>
                </a:tc>
              </a:tr>
              <a:tr h="370840">
                <a:tc>
                  <a:txBody>
                    <a:bodyPr/>
                    <a:lstStyle/>
                    <a:p>
                      <a:r>
                        <a:rPr lang="en-US" altLang="zh-CN" dirty="0" smtClean="0"/>
                        <a:t>LISTEN</a:t>
                      </a:r>
                      <a:endParaRPr lang="zh-CN" altLang="en-US" dirty="0"/>
                    </a:p>
                  </a:txBody>
                  <a:tcPr/>
                </a:tc>
                <a:tc>
                  <a:txBody>
                    <a:bodyPr/>
                    <a:lstStyle/>
                    <a:p>
                      <a:r>
                        <a:rPr lang="zh-CN" altLang="en-US" dirty="0" smtClean="0"/>
                        <a:t>阻塞程序，等待入境连接请求</a:t>
                      </a:r>
                      <a:endParaRPr lang="zh-CN" altLang="en-US" dirty="0"/>
                    </a:p>
                  </a:txBody>
                  <a:tcPr/>
                </a:tc>
              </a:tr>
              <a:tr h="370840">
                <a:tc>
                  <a:txBody>
                    <a:bodyPr/>
                    <a:lstStyle/>
                    <a:p>
                      <a:r>
                        <a:rPr lang="en-US" altLang="zh-CN" dirty="0" smtClean="0"/>
                        <a:t>CONNECT</a:t>
                      </a:r>
                      <a:endParaRPr lang="zh-CN" altLang="en-US" dirty="0"/>
                    </a:p>
                  </a:txBody>
                  <a:tcPr/>
                </a:tc>
                <a:tc>
                  <a:txBody>
                    <a:bodyPr/>
                    <a:lstStyle/>
                    <a:p>
                      <a:r>
                        <a:rPr lang="zh-CN" altLang="en-US" dirty="0" smtClean="0"/>
                        <a:t>与等待中的对等实体建立连接</a:t>
                      </a:r>
                      <a:endParaRPr lang="zh-CN" altLang="en-US" dirty="0"/>
                    </a:p>
                  </a:txBody>
                  <a:tcPr/>
                </a:tc>
              </a:tr>
              <a:tr h="370840">
                <a:tc>
                  <a:txBody>
                    <a:bodyPr/>
                    <a:lstStyle/>
                    <a:p>
                      <a:r>
                        <a:rPr lang="en-US" altLang="zh-CN" dirty="0" smtClean="0"/>
                        <a:t>ACCEPT</a:t>
                      </a:r>
                      <a:endParaRPr lang="zh-CN" altLang="en-US" dirty="0"/>
                    </a:p>
                  </a:txBody>
                  <a:tcPr/>
                </a:tc>
                <a:tc>
                  <a:txBody>
                    <a:bodyPr/>
                    <a:lstStyle/>
                    <a:p>
                      <a:r>
                        <a:rPr lang="zh-CN" altLang="en-US" dirty="0" smtClean="0"/>
                        <a:t>接收来自对等实体的入境连接请求</a:t>
                      </a:r>
                      <a:endParaRPr lang="zh-CN" altLang="en-US" dirty="0"/>
                    </a:p>
                  </a:txBody>
                  <a:tcPr/>
                </a:tc>
              </a:tr>
              <a:tr h="370840">
                <a:tc>
                  <a:txBody>
                    <a:bodyPr/>
                    <a:lstStyle/>
                    <a:p>
                      <a:r>
                        <a:rPr lang="en-US" altLang="zh-CN" dirty="0" smtClean="0"/>
                        <a:t>RECEIVE</a:t>
                      </a:r>
                      <a:endParaRPr lang="zh-CN" altLang="en-US" dirty="0"/>
                    </a:p>
                  </a:txBody>
                  <a:tcPr/>
                </a:tc>
                <a:tc>
                  <a:txBody>
                    <a:bodyPr/>
                    <a:lstStyle/>
                    <a:p>
                      <a:r>
                        <a:rPr lang="zh-CN" altLang="en-US" dirty="0" smtClean="0"/>
                        <a:t>接收数据包</a:t>
                      </a:r>
                      <a:endParaRPr lang="zh-CN" altLang="en-US" dirty="0"/>
                    </a:p>
                  </a:txBody>
                  <a:tcPr/>
                </a:tc>
              </a:tr>
              <a:tr h="370840">
                <a:tc>
                  <a:txBody>
                    <a:bodyPr/>
                    <a:lstStyle/>
                    <a:p>
                      <a:r>
                        <a:rPr lang="en-US" altLang="zh-CN" dirty="0" smtClean="0"/>
                        <a:t>SEND</a:t>
                      </a:r>
                      <a:endParaRPr lang="zh-CN" altLang="en-US" dirty="0"/>
                    </a:p>
                  </a:txBody>
                  <a:tcPr/>
                </a:tc>
                <a:tc>
                  <a:txBody>
                    <a:bodyPr/>
                    <a:lstStyle/>
                    <a:p>
                      <a:r>
                        <a:rPr lang="zh-CN" altLang="en-US" dirty="0" smtClean="0"/>
                        <a:t>发送数据包</a:t>
                      </a:r>
                      <a:endParaRPr lang="zh-CN" altLang="en-US" dirty="0"/>
                    </a:p>
                  </a:txBody>
                  <a:tcPr/>
                </a:tc>
              </a:tr>
              <a:tr h="370840">
                <a:tc>
                  <a:txBody>
                    <a:bodyPr/>
                    <a:lstStyle/>
                    <a:p>
                      <a:r>
                        <a:rPr lang="en-US" altLang="zh-CN" dirty="0" smtClean="0"/>
                        <a:t>DISCONNECT</a:t>
                      </a:r>
                      <a:endParaRPr lang="zh-CN" altLang="en-US" dirty="0"/>
                    </a:p>
                  </a:txBody>
                  <a:tcPr/>
                </a:tc>
                <a:tc>
                  <a:txBody>
                    <a:bodyPr/>
                    <a:lstStyle/>
                    <a:p>
                      <a:r>
                        <a:rPr lang="zh-CN" altLang="en-US" dirty="0" smtClean="0"/>
                        <a:t>终止一个连接</a:t>
                      </a:r>
                      <a:endParaRPr lang="zh-CN" altLang="en-US" dirty="0"/>
                    </a:p>
                  </a:txBody>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a:t>
            </a:r>
            <a:endParaRPr lang="zh-CN" altLang="en-US" dirty="0"/>
          </a:p>
        </p:txBody>
      </p:sp>
      <p:sp>
        <p:nvSpPr>
          <p:cNvPr id="3" name="内容占位符 2"/>
          <p:cNvSpPr>
            <a:spLocks noGrp="1"/>
          </p:cNvSpPr>
          <p:nvPr>
            <p:ph sz="quarter" idx="1"/>
          </p:nvPr>
        </p:nvSpPr>
        <p:spPr/>
        <p:txBody>
          <a:bodyPr/>
          <a:lstStyle/>
          <a:p>
            <a:pPr>
              <a:lnSpc>
                <a:spcPct val="90000"/>
              </a:lnSpc>
            </a:pPr>
            <a:r>
              <a:rPr lang="en-US" altLang="zh-CN" dirty="0" smtClean="0">
                <a:solidFill>
                  <a:schemeClr val="hlink"/>
                </a:solidFill>
              </a:rPr>
              <a:t>N</a:t>
            </a:r>
            <a:r>
              <a:rPr lang="zh-CN" altLang="en-US" dirty="0" smtClean="0">
                <a:solidFill>
                  <a:schemeClr val="hlink"/>
                </a:solidFill>
              </a:rPr>
              <a:t>层网络协议，</a:t>
            </a:r>
            <a:r>
              <a:rPr lang="zh-CN" altLang="en-US" dirty="0" smtClean="0"/>
              <a:t>是</a:t>
            </a:r>
            <a:r>
              <a:rPr lang="en-US" altLang="zh-CN" dirty="0" smtClean="0"/>
              <a:t>N</a:t>
            </a:r>
            <a:r>
              <a:rPr lang="zh-CN" altLang="en-US" dirty="0" smtClean="0"/>
              <a:t>层对等实体进行通信的规则、标准或约定。 </a:t>
            </a:r>
          </a:p>
        </p:txBody>
      </p:sp>
      <p:sp>
        <p:nvSpPr>
          <p:cNvPr id="38" name="矩形 37"/>
          <p:cNvSpPr/>
          <p:nvPr/>
        </p:nvSpPr>
        <p:spPr>
          <a:xfrm>
            <a:off x="1785918" y="3000372"/>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smtClean="0"/>
              <a:t>Web</a:t>
            </a:r>
            <a:r>
              <a:rPr lang="zh-CN" altLang="en-US" sz="2000" dirty="0" smtClean="0"/>
              <a:t>客户</a:t>
            </a:r>
            <a:endParaRPr lang="zh-CN" altLang="en-US" dirty="0"/>
          </a:p>
        </p:txBody>
      </p:sp>
      <p:sp>
        <p:nvSpPr>
          <p:cNvPr id="39" name="矩形 38"/>
          <p:cNvSpPr/>
          <p:nvPr/>
        </p:nvSpPr>
        <p:spPr>
          <a:xfrm>
            <a:off x="1785918" y="3857628"/>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smtClean="0"/>
              <a:t>TCP</a:t>
            </a:r>
            <a:r>
              <a:rPr lang="zh-CN" altLang="en-US" sz="2000" dirty="0" smtClean="0"/>
              <a:t>客户端</a:t>
            </a:r>
            <a:endParaRPr lang="zh-CN" altLang="en-US" dirty="0"/>
          </a:p>
        </p:txBody>
      </p:sp>
      <p:sp>
        <p:nvSpPr>
          <p:cNvPr id="40" name="矩形 39"/>
          <p:cNvSpPr/>
          <p:nvPr/>
        </p:nvSpPr>
        <p:spPr>
          <a:xfrm>
            <a:off x="1785918" y="4714884"/>
            <a:ext cx="1428760"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smtClean="0"/>
              <a:t>IP 1</a:t>
            </a:r>
            <a:endParaRPr lang="zh-CN" altLang="en-US" sz="2000" dirty="0"/>
          </a:p>
        </p:txBody>
      </p:sp>
      <p:sp>
        <p:nvSpPr>
          <p:cNvPr id="41" name="矩形 40"/>
          <p:cNvSpPr/>
          <p:nvPr/>
        </p:nvSpPr>
        <p:spPr>
          <a:xfrm>
            <a:off x="5643570" y="3000372"/>
            <a:ext cx="1428760"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smtClean="0"/>
              <a:t>Web</a:t>
            </a:r>
            <a:r>
              <a:rPr lang="zh-CN" altLang="en-US" sz="2000" dirty="0" smtClean="0"/>
              <a:t>服务器</a:t>
            </a:r>
            <a:endParaRPr lang="zh-CN" altLang="en-US" sz="2000" dirty="0"/>
          </a:p>
        </p:txBody>
      </p:sp>
      <p:sp>
        <p:nvSpPr>
          <p:cNvPr id="42" name="矩形 41"/>
          <p:cNvSpPr/>
          <p:nvPr/>
        </p:nvSpPr>
        <p:spPr>
          <a:xfrm>
            <a:off x="5643570" y="3857628"/>
            <a:ext cx="1428760"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smtClean="0"/>
              <a:t>TCP</a:t>
            </a:r>
            <a:r>
              <a:rPr lang="zh-CN" altLang="en-US" sz="2000" dirty="0" smtClean="0"/>
              <a:t>服务器</a:t>
            </a:r>
            <a:endParaRPr lang="zh-CN" altLang="en-US" dirty="0"/>
          </a:p>
        </p:txBody>
      </p:sp>
      <p:sp>
        <p:nvSpPr>
          <p:cNvPr id="43" name="矩形 42"/>
          <p:cNvSpPr/>
          <p:nvPr/>
        </p:nvSpPr>
        <p:spPr>
          <a:xfrm>
            <a:off x="5643570" y="4714884"/>
            <a:ext cx="1428760" cy="3571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2000" dirty="0" smtClean="0"/>
              <a:t>IP 2</a:t>
            </a:r>
            <a:endParaRPr lang="zh-CN" altLang="en-US" sz="2000" dirty="0"/>
          </a:p>
        </p:txBody>
      </p:sp>
      <p:sp>
        <p:nvSpPr>
          <p:cNvPr id="44" name="矩形 43"/>
          <p:cNvSpPr/>
          <p:nvPr/>
        </p:nvSpPr>
        <p:spPr>
          <a:xfrm>
            <a:off x="1785918" y="6000768"/>
            <a:ext cx="5286412"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t>物理信道</a:t>
            </a:r>
            <a:endParaRPr lang="zh-CN" altLang="en-US" dirty="0"/>
          </a:p>
        </p:txBody>
      </p:sp>
      <p:cxnSp>
        <p:nvCxnSpPr>
          <p:cNvPr id="45" name="直接箭头连接符 44"/>
          <p:cNvCxnSpPr>
            <a:stCxn id="38" idx="3"/>
            <a:endCxn id="41" idx="1"/>
          </p:cNvCxnSpPr>
          <p:nvPr/>
        </p:nvCxnSpPr>
        <p:spPr>
          <a:xfrm>
            <a:off x="3214678" y="3178967"/>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3"/>
            <a:endCxn id="42" idx="1"/>
          </p:cNvCxnSpPr>
          <p:nvPr/>
        </p:nvCxnSpPr>
        <p:spPr>
          <a:xfrm>
            <a:off x="3214678" y="4036223"/>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40" idx="3"/>
            <a:endCxn id="43" idx="1"/>
          </p:cNvCxnSpPr>
          <p:nvPr/>
        </p:nvCxnSpPr>
        <p:spPr>
          <a:xfrm>
            <a:off x="3214678" y="4893479"/>
            <a:ext cx="2428892"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rot="5400000">
            <a:off x="2251059" y="4464057"/>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9" name="直接箭头连接符 48"/>
          <p:cNvCxnSpPr/>
          <p:nvPr/>
        </p:nvCxnSpPr>
        <p:spPr>
          <a:xfrm rot="5400000">
            <a:off x="2251059" y="5321313"/>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50" name="直接箭头连接符 49"/>
          <p:cNvCxnSpPr>
            <a:endCxn id="43" idx="2"/>
          </p:cNvCxnSpPr>
          <p:nvPr/>
        </p:nvCxnSpPr>
        <p:spPr>
          <a:xfrm rot="5400000" flipH="1" flipV="1">
            <a:off x="6107917" y="5322107"/>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1" name="直接箭头连接符 50"/>
          <p:cNvCxnSpPr/>
          <p:nvPr/>
        </p:nvCxnSpPr>
        <p:spPr>
          <a:xfrm rot="5400000" flipH="1" flipV="1">
            <a:off x="6108711" y="4464057"/>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52" name="直接箭头连接符 51"/>
          <p:cNvCxnSpPr/>
          <p:nvPr/>
        </p:nvCxnSpPr>
        <p:spPr>
          <a:xfrm rot="5400000" flipH="1" flipV="1">
            <a:off x="6108711" y="3606801"/>
            <a:ext cx="500066"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53" name="TextBox 52"/>
          <p:cNvSpPr txBox="1"/>
          <p:nvPr/>
        </p:nvSpPr>
        <p:spPr>
          <a:xfrm>
            <a:off x="3571868" y="2714620"/>
            <a:ext cx="1643074" cy="400110"/>
          </a:xfrm>
          <a:prstGeom prst="rect">
            <a:avLst/>
          </a:prstGeom>
          <a:noFill/>
        </p:spPr>
        <p:txBody>
          <a:bodyPr wrap="square" rtlCol="0">
            <a:spAutoFit/>
          </a:bodyPr>
          <a:lstStyle/>
          <a:p>
            <a:pPr algn="ctr"/>
            <a:r>
              <a:rPr lang="en-US" altLang="zh-CN" sz="2000" dirty="0" smtClean="0"/>
              <a:t>HTTP</a:t>
            </a:r>
            <a:r>
              <a:rPr lang="zh-CN" altLang="en-US" sz="2000" dirty="0" smtClean="0"/>
              <a:t>协议</a:t>
            </a:r>
            <a:endParaRPr lang="zh-CN" altLang="en-US" sz="2000" dirty="0"/>
          </a:p>
        </p:txBody>
      </p:sp>
      <p:sp>
        <p:nvSpPr>
          <p:cNvPr id="54" name="TextBox 53"/>
          <p:cNvSpPr txBox="1"/>
          <p:nvPr/>
        </p:nvSpPr>
        <p:spPr>
          <a:xfrm>
            <a:off x="3714744" y="3643314"/>
            <a:ext cx="1428760" cy="400110"/>
          </a:xfrm>
          <a:prstGeom prst="rect">
            <a:avLst/>
          </a:prstGeom>
          <a:noFill/>
        </p:spPr>
        <p:txBody>
          <a:bodyPr wrap="square" rtlCol="0">
            <a:spAutoFit/>
          </a:bodyPr>
          <a:lstStyle/>
          <a:p>
            <a:pPr algn="ctr"/>
            <a:r>
              <a:rPr lang="en-US" altLang="zh-CN" sz="2000" dirty="0" smtClean="0"/>
              <a:t>TCP</a:t>
            </a:r>
            <a:r>
              <a:rPr lang="zh-CN" altLang="en-US" sz="2000" dirty="0" smtClean="0"/>
              <a:t>协议</a:t>
            </a:r>
            <a:endParaRPr lang="zh-CN" altLang="en-US" sz="2000" dirty="0"/>
          </a:p>
        </p:txBody>
      </p:sp>
      <p:sp>
        <p:nvSpPr>
          <p:cNvPr id="55" name="TextBox 54"/>
          <p:cNvSpPr txBox="1"/>
          <p:nvPr/>
        </p:nvSpPr>
        <p:spPr>
          <a:xfrm>
            <a:off x="3714744" y="4500570"/>
            <a:ext cx="1571636" cy="400110"/>
          </a:xfrm>
          <a:prstGeom prst="rect">
            <a:avLst/>
          </a:prstGeom>
          <a:noFill/>
        </p:spPr>
        <p:txBody>
          <a:bodyPr wrap="square" rtlCol="0">
            <a:spAutoFit/>
          </a:bodyPr>
          <a:lstStyle/>
          <a:p>
            <a:pPr algn="ctr"/>
            <a:r>
              <a:rPr lang="en-US" altLang="zh-CN" sz="2000" dirty="0" smtClean="0"/>
              <a:t>IP</a:t>
            </a:r>
            <a:r>
              <a:rPr lang="zh-CN" altLang="en-US" sz="2000" dirty="0" smtClean="0"/>
              <a:t>协议</a:t>
            </a:r>
            <a:endParaRPr lang="zh-CN" altLang="en-US" sz="2000" dirty="0"/>
          </a:p>
        </p:txBody>
      </p:sp>
      <p:sp>
        <p:nvSpPr>
          <p:cNvPr id="56" name="TextBox 55"/>
          <p:cNvSpPr txBox="1"/>
          <p:nvPr/>
        </p:nvSpPr>
        <p:spPr>
          <a:xfrm>
            <a:off x="500034" y="2957452"/>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5</a:t>
            </a:r>
            <a:endParaRPr lang="zh-CN" altLang="en-US" sz="2000" dirty="0"/>
          </a:p>
        </p:txBody>
      </p:sp>
      <p:sp>
        <p:nvSpPr>
          <p:cNvPr id="57" name="TextBox 56"/>
          <p:cNvSpPr txBox="1"/>
          <p:nvPr/>
        </p:nvSpPr>
        <p:spPr>
          <a:xfrm>
            <a:off x="500034" y="3786190"/>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4</a:t>
            </a:r>
            <a:endParaRPr lang="zh-CN" altLang="en-US" sz="2000" dirty="0"/>
          </a:p>
        </p:txBody>
      </p:sp>
      <p:sp>
        <p:nvSpPr>
          <p:cNvPr id="58" name="TextBox 57"/>
          <p:cNvSpPr txBox="1"/>
          <p:nvPr/>
        </p:nvSpPr>
        <p:spPr>
          <a:xfrm>
            <a:off x="500034" y="4671964"/>
            <a:ext cx="1000132" cy="400110"/>
          </a:xfrm>
          <a:prstGeom prst="rect">
            <a:avLst/>
          </a:prstGeom>
          <a:noFill/>
        </p:spPr>
        <p:txBody>
          <a:bodyPr wrap="square" rtlCol="0">
            <a:spAutoFit/>
          </a:bodyPr>
          <a:lstStyle/>
          <a:p>
            <a:pPr algn="ctr"/>
            <a:r>
              <a:rPr lang="zh-CN" altLang="en-US" sz="2000" dirty="0" smtClean="0"/>
              <a:t>层</a:t>
            </a:r>
            <a:r>
              <a:rPr lang="en-US" altLang="zh-CN" sz="2000" dirty="0" smtClean="0"/>
              <a:t>3</a:t>
            </a:r>
            <a:endParaRPr lang="zh-CN" altLang="en-US" sz="2000" dirty="0"/>
          </a:p>
        </p:txBody>
      </p:sp>
      <p:sp>
        <p:nvSpPr>
          <p:cNvPr id="59" name="TextBox 58"/>
          <p:cNvSpPr txBox="1"/>
          <p:nvPr/>
        </p:nvSpPr>
        <p:spPr>
          <a:xfrm>
            <a:off x="2000232" y="2357430"/>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1</a:t>
            </a:r>
            <a:endParaRPr lang="zh-CN" altLang="en-US" sz="2000" dirty="0"/>
          </a:p>
        </p:txBody>
      </p:sp>
      <p:sp>
        <p:nvSpPr>
          <p:cNvPr id="60" name="TextBox 59"/>
          <p:cNvSpPr txBox="1"/>
          <p:nvPr/>
        </p:nvSpPr>
        <p:spPr>
          <a:xfrm>
            <a:off x="5786446" y="2357430"/>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2</a:t>
            </a:r>
            <a:endParaRPr lang="zh-CN" altLang="en-US" sz="2000" dirty="0"/>
          </a:p>
        </p:txBody>
      </p:sp>
      <p:cxnSp>
        <p:nvCxnSpPr>
          <p:cNvPr id="65" name="直接箭头连接符 64"/>
          <p:cNvCxnSpPr/>
          <p:nvPr/>
        </p:nvCxnSpPr>
        <p:spPr>
          <a:xfrm rot="5400000">
            <a:off x="2250265" y="3607595"/>
            <a:ext cx="50006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66" name="TextBox 65"/>
          <p:cNvSpPr txBox="1"/>
          <p:nvPr/>
        </p:nvSpPr>
        <p:spPr>
          <a:xfrm>
            <a:off x="1857356" y="5500702"/>
            <a:ext cx="1285884" cy="461665"/>
          </a:xfrm>
          <a:prstGeom prst="rect">
            <a:avLst/>
          </a:prstGeom>
          <a:noFill/>
        </p:spPr>
        <p:txBody>
          <a:bodyPr wrap="square" rtlCol="0">
            <a:spAutoFit/>
          </a:bodyPr>
          <a:lstStyle/>
          <a:p>
            <a:pPr algn="ctr"/>
            <a:r>
              <a:rPr lang="en-US" altLang="zh-CN" dirty="0" smtClean="0"/>
              <a:t>……</a:t>
            </a:r>
            <a:endParaRPr lang="zh-CN" altLang="en-US" dirty="0"/>
          </a:p>
        </p:txBody>
      </p:sp>
      <p:sp>
        <p:nvSpPr>
          <p:cNvPr id="67" name="TextBox 66"/>
          <p:cNvSpPr txBox="1"/>
          <p:nvPr/>
        </p:nvSpPr>
        <p:spPr>
          <a:xfrm>
            <a:off x="5715008" y="5467665"/>
            <a:ext cx="1285884" cy="461665"/>
          </a:xfrm>
          <a:prstGeom prst="rect">
            <a:avLst/>
          </a:prstGeom>
          <a:noFill/>
        </p:spPr>
        <p:txBody>
          <a:bodyPr wrap="square" rtlCol="0">
            <a:spAutoFit/>
          </a:bodyPr>
          <a:lstStyle/>
          <a:p>
            <a:pPr algn="ct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协议栈</a:t>
            </a:r>
            <a:endParaRPr lang="zh-CN" altLang="en-US" dirty="0"/>
          </a:p>
        </p:txBody>
      </p:sp>
      <p:sp>
        <p:nvSpPr>
          <p:cNvPr id="3" name="内容占位符 2"/>
          <p:cNvSpPr>
            <a:spLocks noGrp="1"/>
          </p:cNvSpPr>
          <p:nvPr>
            <p:ph sz="quarter" idx="1"/>
          </p:nvPr>
        </p:nvSpPr>
        <p:spPr>
          <a:xfrm>
            <a:off x="928662" y="1428736"/>
            <a:ext cx="7772400" cy="4572000"/>
          </a:xfrm>
        </p:spPr>
        <p:txBody>
          <a:bodyPr/>
          <a:lstStyle/>
          <a:p>
            <a:r>
              <a:rPr lang="zh-CN" altLang="en-US" dirty="0" smtClean="0"/>
              <a:t>协议栈是主机各层所采用的具体通信协议的集合。</a:t>
            </a:r>
            <a:endParaRPr lang="zh-CN" altLang="en-US" dirty="0"/>
          </a:p>
        </p:txBody>
      </p:sp>
      <p:pic>
        <p:nvPicPr>
          <p:cNvPr id="18" name="Picture 2"/>
          <p:cNvPicPr>
            <a:picLocks noChangeAspect="1" noChangeArrowheads="1"/>
          </p:cNvPicPr>
          <p:nvPr/>
        </p:nvPicPr>
        <p:blipFill>
          <a:blip r:embed="rId2" cstate="print"/>
          <a:srcRect/>
          <a:stretch>
            <a:fillRect/>
          </a:stretch>
        </p:blipFill>
        <p:spPr bwMode="auto">
          <a:xfrm>
            <a:off x="1785918" y="3000372"/>
            <a:ext cx="5731466" cy="3643338"/>
          </a:xfrm>
          <a:prstGeom prst="rect">
            <a:avLst/>
          </a:prstGeom>
          <a:noFill/>
          <a:ln w="9525">
            <a:noFill/>
            <a:miter lim="800000"/>
            <a:headEnd/>
            <a:tailEnd/>
          </a:ln>
          <a:effectLst/>
        </p:spPr>
      </p:pic>
      <p:cxnSp>
        <p:nvCxnSpPr>
          <p:cNvPr id="22" name="直接箭头连接符 21"/>
          <p:cNvCxnSpPr/>
          <p:nvPr/>
        </p:nvCxnSpPr>
        <p:spPr bwMode="auto">
          <a:xfrm>
            <a:off x="1357290" y="4000504"/>
            <a:ext cx="50006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直接箭头连接符 25"/>
          <p:cNvCxnSpPr>
            <a:stCxn id="72" idx="1"/>
          </p:cNvCxnSpPr>
          <p:nvPr/>
        </p:nvCxnSpPr>
        <p:spPr bwMode="auto">
          <a:xfrm rot="10800000" flipV="1">
            <a:off x="7143800" y="3929066"/>
            <a:ext cx="500034" cy="3571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直接箭头连接符 26"/>
          <p:cNvCxnSpPr/>
          <p:nvPr/>
        </p:nvCxnSpPr>
        <p:spPr bwMode="auto">
          <a:xfrm rot="16200000" flipH="1">
            <a:off x="3393273" y="3821909"/>
            <a:ext cx="1285884" cy="3571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矩形 42"/>
          <p:cNvSpPr/>
          <p:nvPr/>
        </p:nvSpPr>
        <p:spPr bwMode="auto">
          <a:xfrm>
            <a:off x="7643834" y="4143380"/>
            <a:ext cx="1071570" cy="428628"/>
          </a:xfrm>
          <a:prstGeom prst="rect">
            <a:avLst/>
          </a:prstGeom>
          <a:solidFill>
            <a:srgbClr val="FD6E6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rPr>
              <a:t>802</a:t>
            </a:r>
            <a:r>
              <a:rPr lang="en-US" altLang="zh-CN" sz="2000" b="1" dirty="0" smtClean="0"/>
              <a:t>.3</a:t>
            </a:r>
            <a:endParaRPr kumimoji="0" lang="zh-CN" altLang="en-US" sz="2000" b="1" i="0" u="none" strike="noStrike" cap="none" normalizeH="0" baseline="0" dirty="0" smtClean="0">
              <a:ln>
                <a:noFill/>
              </a:ln>
              <a:solidFill>
                <a:schemeClr val="tx1"/>
              </a:solidFill>
              <a:effectLst/>
              <a:latin typeface="Times New Roman" pitchFamily="18" charset="0"/>
            </a:endParaRPr>
          </a:p>
        </p:txBody>
      </p:sp>
      <p:sp>
        <p:nvSpPr>
          <p:cNvPr id="45" name="矩形 44"/>
          <p:cNvSpPr/>
          <p:nvPr/>
        </p:nvSpPr>
        <p:spPr bwMode="auto">
          <a:xfrm>
            <a:off x="7643834" y="3286124"/>
            <a:ext cx="1071570" cy="428628"/>
          </a:xfrm>
          <a:prstGeom prst="rect">
            <a:avLst/>
          </a:prstGeom>
          <a:solidFill>
            <a:srgbClr val="D60093"/>
          </a:solidFill>
          <a:ln w="9525" cap="flat" cmpd="sng" algn="ctr">
            <a:solidFill>
              <a:srgbClr val="D600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TCP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47" name="矩形 46"/>
          <p:cNvSpPr/>
          <p:nvPr/>
        </p:nvSpPr>
        <p:spPr bwMode="auto">
          <a:xfrm>
            <a:off x="285720" y="4429132"/>
            <a:ext cx="1071570" cy="428628"/>
          </a:xfrm>
          <a:prstGeom prst="rect">
            <a:avLst/>
          </a:prstGeom>
          <a:gradFill flip="none" rotWithShape="1">
            <a:gsLst>
              <a:gs pos="0">
                <a:srgbClr val="62ED31">
                  <a:tint val="66000"/>
                  <a:satMod val="160000"/>
                </a:srgbClr>
              </a:gs>
              <a:gs pos="50000">
                <a:srgbClr val="62ED31">
                  <a:tint val="44500"/>
                  <a:satMod val="160000"/>
                </a:srgbClr>
              </a:gs>
              <a:gs pos="100000">
                <a:srgbClr val="62ED31">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err="1" smtClean="0"/>
              <a:t>WiFi</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48" name="矩形 47"/>
          <p:cNvSpPr/>
          <p:nvPr/>
        </p:nvSpPr>
        <p:spPr bwMode="auto">
          <a:xfrm>
            <a:off x="285720" y="4000504"/>
            <a:ext cx="1071570" cy="428628"/>
          </a:xfrm>
          <a:prstGeom prst="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IP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65" name="矩形 64"/>
          <p:cNvSpPr/>
          <p:nvPr/>
        </p:nvSpPr>
        <p:spPr bwMode="auto">
          <a:xfrm>
            <a:off x="285720" y="3143248"/>
            <a:ext cx="1071570" cy="4286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HTTP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66" name="矩形 65"/>
          <p:cNvSpPr/>
          <p:nvPr/>
        </p:nvSpPr>
        <p:spPr bwMode="auto">
          <a:xfrm>
            <a:off x="285720" y="3571876"/>
            <a:ext cx="1071570" cy="428628"/>
          </a:xfrm>
          <a:prstGeom prst="rect">
            <a:avLst/>
          </a:prstGeom>
          <a:solidFill>
            <a:srgbClr val="D60093"/>
          </a:solidFill>
          <a:ln w="9525" cap="flat" cmpd="sng" algn="ctr">
            <a:solidFill>
              <a:srgbClr val="D600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TCP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69" name="矩形 68"/>
          <p:cNvSpPr/>
          <p:nvPr/>
        </p:nvSpPr>
        <p:spPr bwMode="auto">
          <a:xfrm>
            <a:off x="2786050" y="2857496"/>
            <a:ext cx="1071570" cy="428628"/>
          </a:xfrm>
          <a:prstGeom prst="rect">
            <a:avLst/>
          </a:prstGeom>
          <a:gradFill flip="none" rotWithShape="1">
            <a:gsLst>
              <a:gs pos="0">
                <a:srgbClr val="62ED31">
                  <a:tint val="66000"/>
                  <a:satMod val="160000"/>
                </a:srgbClr>
              </a:gs>
              <a:gs pos="50000">
                <a:srgbClr val="62ED31">
                  <a:tint val="44500"/>
                  <a:satMod val="160000"/>
                </a:srgbClr>
              </a:gs>
              <a:gs pos="100000">
                <a:srgbClr val="62ED31">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err="1" smtClean="0"/>
              <a:t>WiFi</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70" name="矩形 69"/>
          <p:cNvSpPr/>
          <p:nvPr/>
        </p:nvSpPr>
        <p:spPr bwMode="auto">
          <a:xfrm>
            <a:off x="2786050" y="2428868"/>
            <a:ext cx="2143140" cy="428628"/>
          </a:xfrm>
          <a:prstGeom prst="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IP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71" name="矩形 70"/>
          <p:cNvSpPr/>
          <p:nvPr/>
        </p:nvSpPr>
        <p:spPr bwMode="auto">
          <a:xfrm>
            <a:off x="3857620" y="2857496"/>
            <a:ext cx="1071570" cy="428628"/>
          </a:xfrm>
          <a:prstGeom prst="rect">
            <a:avLst/>
          </a:prstGeom>
          <a:solidFill>
            <a:srgbClr val="FD6E6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b="1" dirty="0" smtClean="0"/>
              <a:t>802.3</a:t>
            </a:r>
            <a:endParaRPr kumimoji="0" lang="zh-CN" altLang="en-US" sz="2000" b="1" i="0" u="none" strike="noStrike" cap="none" normalizeH="0" baseline="0" dirty="0" smtClean="0">
              <a:ln>
                <a:noFill/>
              </a:ln>
              <a:solidFill>
                <a:schemeClr val="tx1"/>
              </a:solidFill>
              <a:effectLst/>
              <a:latin typeface="Times New Roman" pitchFamily="18" charset="0"/>
            </a:endParaRPr>
          </a:p>
        </p:txBody>
      </p:sp>
      <p:sp>
        <p:nvSpPr>
          <p:cNvPr id="72" name="矩形 71"/>
          <p:cNvSpPr/>
          <p:nvPr/>
        </p:nvSpPr>
        <p:spPr bwMode="auto">
          <a:xfrm>
            <a:off x="7643834" y="3714752"/>
            <a:ext cx="1071570" cy="428628"/>
          </a:xfrm>
          <a:prstGeom prst="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IP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cxnSp>
        <p:nvCxnSpPr>
          <p:cNvPr id="81" name="曲线连接符 80"/>
          <p:cNvCxnSpPr>
            <a:stCxn id="47" idx="2"/>
            <a:endCxn id="69" idx="2"/>
          </p:cNvCxnSpPr>
          <p:nvPr/>
        </p:nvCxnSpPr>
        <p:spPr>
          <a:xfrm rot="5400000" flipH="1" flipV="1">
            <a:off x="1285852" y="2821777"/>
            <a:ext cx="1571636" cy="2500330"/>
          </a:xfrm>
          <a:prstGeom prst="curvedConnector3">
            <a:avLst>
              <a:gd name="adj1" fmla="val -57549"/>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71" idx="2"/>
            <a:endCxn id="43" idx="2"/>
          </p:cNvCxnSpPr>
          <p:nvPr/>
        </p:nvCxnSpPr>
        <p:spPr>
          <a:xfrm rot="16200000" flipH="1">
            <a:off x="5643570" y="2035959"/>
            <a:ext cx="1285884" cy="3786214"/>
          </a:xfrm>
          <a:prstGeom prst="curvedConnector3">
            <a:avLst>
              <a:gd name="adj1" fmla="val 224753"/>
            </a:avLst>
          </a:prstGeom>
          <a:ln>
            <a:solidFill>
              <a:srgbClr val="FD5551"/>
            </a:solidFill>
            <a:tailEnd type="arrow"/>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bwMode="auto">
          <a:xfrm>
            <a:off x="7643834" y="2857496"/>
            <a:ext cx="1071570" cy="4286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HTTP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107" name="TextBox 106"/>
          <p:cNvSpPr txBox="1"/>
          <p:nvPr/>
        </p:nvSpPr>
        <p:spPr>
          <a:xfrm>
            <a:off x="1285852" y="2428868"/>
            <a:ext cx="1000132" cy="400110"/>
          </a:xfrm>
          <a:prstGeom prst="rect">
            <a:avLst/>
          </a:prstGeom>
          <a:noFill/>
        </p:spPr>
        <p:txBody>
          <a:bodyPr wrap="square" rtlCol="0">
            <a:spAutoFit/>
          </a:bodyPr>
          <a:lstStyle/>
          <a:p>
            <a:pPr algn="ctr"/>
            <a:r>
              <a:rPr lang="zh-CN" altLang="en-US" sz="2000" dirty="0" smtClean="0"/>
              <a:t>主机</a:t>
            </a:r>
            <a:r>
              <a:rPr lang="en-US" altLang="zh-CN" sz="2000" dirty="0" smtClean="0"/>
              <a:t>1</a:t>
            </a:r>
            <a:endParaRPr lang="zh-CN" altLang="en-US" sz="2000" dirty="0"/>
          </a:p>
        </p:txBody>
      </p:sp>
      <p:sp>
        <p:nvSpPr>
          <p:cNvPr id="108" name="TextBox 107"/>
          <p:cNvSpPr txBox="1"/>
          <p:nvPr/>
        </p:nvSpPr>
        <p:spPr>
          <a:xfrm>
            <a:off x="6072198" y="3143248"/>
            <a:ext cx="1000132" cy="400110"/>
          </a:xfrm>
          <a:prstGeom prst="rect">
            <a:avLst/>
          </a:prstGeom>
          <a:noFill/>
        </p:spPr>
        <p:txBody>
          <a:bodyPr wrap="square" rtlCol="0">
            <a:spAutoFit/>
          </a:bodyPr>
          <a:lstStyle/>
          <a:p>
            <a:pPr algn="ctr"/>
            <a:r>
              <a:rPr lang="zh-CN" altLang="en-US" sz="2000" dirty="0" smtClean="0"/>
              <a:t>主机</a:t>
            </a:r>
            <a:r>
              <a:rPr lang="en-US" altLang="zh-CN" sz="2000" dirty="0" smtClean="0"/>
              <a:t>2</a:t>
            </a:r>
            <a:endParaRPr lang="zh-CN" altLang="en-US" sz="2000" dirty="0"/>
          </a:p>
        </p:txBody>
      </p:sp>
      <p:cxnSp>
        <p:nvCxnSpPr>
          <p:cNvPr id="110" name="直接箭头连接符 109"/>
          <p:cNvCxnSpPr>
            <a:stCxn id="107" idx="2"/>
          </p:cNvCxnSpPr>
          <p:nvPr/>
        </p:nvCxnSpPr>
        <p:spPr>
          <a:xfrm rot="16200000" flipH="1">
            <a:off x="1521626" y="3093270"/>
            <a:ext cx="957212" cy="428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2" name="直接箭头连接符 111"/>
          <p:cNvCxnSpPr>
            <a:stCxn id="108" idx="2"/>
          </p:cNvCxnSpPr>
          <p:nvPr/>
        </p:nvCxnSpPr>
        <p:spPr>
          <a:xfrm rot="16200000" flipH="1">
            <a:off x="6272253" y="3843369"/>
            <a:ext cx="742898" cy="1428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实体、协议、接口的关系</a:t>
            </a:r>
            <a:endParaRPr lang="zh-CN" altLang="en-US" dirty="0"/>
          </a:p>
        </p:txBody>
      </p:sp>
      <p:sp>
        <p:nvSpPr>
          <p:cNvPr id="3" name="内容占位符 2"/>
          <p:cNvSpPr>
            <a:spLocks noGrp="1"/>
          </p:cNvSpPr>
          <p:nvPr>
            <p:ph sz="quarter" idx="1"/>
          </p:nvPr>
        </p:nvSpPr>
        <p:spPr/>
        <p:txBody>
          <a:bodyPr/>
          <a:lstStyle/>
          <a:p>
            <a:r>
              <a:rPr lang="zh-CN" altLang="en-US" sz="2400" dirty="0" smtClean="0"/>
              <a:t>协议是“</a:t>
            </a:r>
            <a:r>
              <a:rPr lang="zh-CN" altLang="en-US" sz="2400" dirty="0" smtClean="0">
                <a:solidFill>
                  <a:srgbClr val="FF0000"/>
                </a:solidFill>
              </a:rPr>
              <a:t>水平的</a:t>
            </a:r>
            <a:r>
              <a:rPr lang="zh-CN" altLang="en-US" sz="2400" dirty="0" smtClean="0"/>
              <a:t>”，即协议是控制对等实体之间通信的规则。</a:t>
            </a:r>
          </a:p>
          <a:p>
            <a:r>
              <a:rPr lang="zh-CN" altLang="en-US" sz="2400" dirty="0" smtClean="0"/>
              <a:t>接口是“</a:t>
            </a:r>
            <a:r>
              <a:rPr lang="zh-CN" altLang="en-US" sz="2400" dirty="0" smtClean="0">
                <a:solidFill>
                  <a:srgbClr val="FF0000"/>
                </a:solidFill>
              </a:rPr>
              <a:t>垂直的</a:t>
            </a:r>
            <a:r>
              <a:rPr lang="zh-CN" altLang="en-US" sz="2400" dirty="0" smtClean="0"/>
              <a:t>”，即接口是由下层向上层提供的操作和服务。</a:t>
            </a:r>
          </a:p>
          <a:p>
            <a:endParaRPr lang="zh-CN" altLang="en-US" dirty="0"/>
          </a:p>
        </p:txBody>
      </p:sp>
      <p:sp>
        <p:nvSpPr>
          <p:cNvPr id="4" name="Rectangle 35"/>
          <p:cNvSpPr>
            <a:spLocks noChangeArrowheads="1"/>
          </p:cNvSpPr>
          <p:nvPr/>
        </p:nvSpPr>
        <p:spPr bwMode="auto">
          <a:xfrm>
            <a:off x="1692275" y="5524520"/>
            <a:ext cx="5759450" cy="762000"/>
          </a:xfrm>
          <a:prstGeom prst="rect">
            <a:avLst/>
          </a:prstGeom>
          <a:solidFill>
            <a:srgbClr val="FFFFCC"/>
          </a:solidFill>
          <a:ln w="12700">
            <a:solidFill>
              <a:schemeClr val="tx1"/>
            </a:solidFill>
            <a:prstDash val="dash"/>
            <a:miter lim="800000"/>
            <a:headEnd/>
            <a:tailEnd/>
          </a:ln>
        </p:spPr>
        <p:txBody>
          <a:bodyPr wrap="none" anchor="ctr"/>
          <a:lstStyle/>
          <a:p>
            <a:pPr algn="ctr"/>
            <a:endParaRPr kumimoji="1" lang="zh-CN" altLang="zh-CN" sz="2000">
              <a:solidFill>
                <a:schemeClr val="folHlink"/>
              </a:solidFill>
              <a:latin typeface="Times New Roman" pitchFamily="18" charset="0"/>
            </a:endParaRPr>
          </a:p>
        </p:txBody>
      </p:sp>
      <p:sp>
        <p:nvSpPr>
          <p:cNvPr id="5" name="Rectangle 36"/>
          <p:cNvSpPr>
            <a:spLocks noChangeArrowheads="1"/>
          </p:cNvSpPr>
          <p:nvPr/>
        </p:nvSpPr>
        <p:spPr bwMode="auto">
          <a:xfrm>
            <a:off x="2432050" y="5386408"/>
            <a:ext cx="233363" cy="254000"/>
          </a:xfrm>
          <a:prstGeom prst="rect">
            <a:avLst/>
          </a:prstGeom>
          <a:solidFill>
            <a:srgbClr val="CC0000"/>
          </a:solidFill>
          <a:ln w="19050">
            <a:solidFill>
              <a:srgbClr val="CC0000"/>
            </a:solidFill>
            <a:miter lim="800000"/>
            <a:headEnd/>
            <a:tailEnd/>
          </a:ln>
        </p:spPr>
        <p:txBody>
          <a:bodyPr wrap="none" anchor="ctr"/>
          <a:lstStyle/>
          <a:p>
            <a:endParaRPr lang="zh-CN" altLang="en-US"/>
          </a:p>
        </p:txBody>
      </p:sp>
      <p:sp>
        <p:nvSpPr>
          <p:cNvPr id="6" name="Line 37"/>
          <p:cNvSpPr>
            <a:spLocks noChangeShapeType="1"/>
          </p:cNvSpPr>
          <p:nvPr/>
        </p:nvSpPr>
        <p:spPr bwMode="auto">
          <a:xfrm>
            <a:off x="3279775" y="3638570"/>
            <a:ext cx="2503488" cy="0"/>
          </a:xfrm>
          <a:prstGeom prst="line">
            <a:avLst/>
          </a:prstGeom>
          <a:noFill/>
          <a:ln w="12700">
            <a:solidFill>
              <a:schemeClr val="tx1"/>
            </a:solidFill>
            <a:prstDash val="dash"/>
            <a:round/>
            <a:headEnd type="triangle" w="med" len="lg"/>
            <a:tailEnd type="triangle" w="med" len="lg"/>
          </a:ln>
        </p:spPr>
        <p:txBody>
          <a:bodyPr wrap="none" anchor="ctr"/>
          <a:lstStyle/>
          <a:p>
            <a:endParaRPr lang="zh-CN" altLang="en-US"/>
          </a:p>
        </p:txBody>
      </p:sp>
      <p:sp>
        <p:nvSpPr>
          <p:cNvPr id="7" name="Text Box 38"/>
          <p:cNvSpPr txBox="1">
            <a:spLocks noChangeArrowheads="1"/>
          </p:cNvSpPr>
          <p:nvPr/>
        </p:nvSpPr>
        <p:spPr bwMode="auto">
          <a:xfrm>
            <a:off x="3708400" y="3452833"/>
            <a:ext cx="1655763" cy="457200"/>
          </a:xfrm>
          <a:prstGeom prst="rect">
            <a:avLst/>
          </a:prstGeom>
          <a:solidFill>
            <a:schemeClr val="bg1"/>
          </a:solidFill>
          <a:ln w="28575">
            <a:noFill/>
            <a:prstDash val="dash"/>
            <a:miter lim="800000"/>
            <a:headEnd type="none" w="med" len="lg"/>
            <a:tailEnd type="none" w="med" len="lg"/>
          </a:ln>
        </p:spPr>
        <p:txBody>
          <a:bodyPr>
            <a:spAutoFit/>
          </a:bodyPr>
          <a:lstStyle/>
          <a:p>
            <a:r>
              <a:rPr kumimoji="1" lang="zh-CN" altLang="en-US" sz="2400">
                <a:solidFill>
                  <a:schemeClr val="folHlink"/>
                </a:solidFill>
                <a:ea typeface="黑体" pitchFamily="2" charset="-122"/>
              </a:rPr>
              <a:t>协议</a:t>
            </a:r>
            <a:r>
              <a:rPr kumimoji="1" lang="en-US" altLang="zh-CN" sz="2400">
                <a:solidFill>
                  <a:schemeClr val="folHlink"/>
                </a:solidFill>
                <a:ea typeface="黑体" pitchFamily="2" charset="-122"/>
              </a:rPr>
              <a:t>(n + 1)</a:t>
            </a:r>
          </a:p>
        </p:txBody>
      </p:sp>
      <p:sp>
        <p:nvSpPr>
          <p:cNvPr id="8" name="Text Box 39"/>
          <p:cNvSpPr txBox="1">
            <a:spLocks noChangeArrowheads="1"/>
          </p:cNvSpPr>
          <p:nvPr/>
        </p:nvSpPr>
        <p:spPr bwMode="auto">
          <a:xfrm>
            <a:off x="2600325" y="4995883"/>
            <a:ext cx="697627" cy="400110"/>
          </a:xfrm>
          <a:prstGeom prst="rect">
            <a:avLst/>
          </a:prstGeom>
          <a:noFill/>
          <a:ln w="28575">
            <a:noFill/>
            <a:prstDash val="dash"/>
            <a:miter lim="800000"/>
            <a:headEnd type="none" w="med" len="lg"/>
            <a:tailEnd type="none" w="med" len="lg"/>
          </a:ln>
        </p:spPr>
        <p:txBody>
          <a:bodyPr wrap="none">
            <a:spAutoFit/>
          </a:bodyPr>
          <a:lstStyle/>
          <a:p>
            <a:r>
              <a:rPr kumimoji="1" lang="zh-CN" altLang="en-US" sz="2000" dirty="0" smtClean="0">
                <a:solidFill>
                  <a:schemeClr val="folHlink"/>
                </a:solidFill>
                <a:latin typeface="Times New Roman" pitchFamily="18" charset="0"/>
              </a:rPr>
              <a:t>接口</a:t>
            </a:r>
            <a:endParaRPr kumimoji="1" lang="en-US" altLang="zh-CN" sz="2000" dirty="0">
              <a:solidFill>
                <a:schemeClr val="folHlink"/>
              </a:solidFill>
              <a:latin typeface="Times New Roman" pitchFamily="18" charset="0"/>
            </a:endParaRPr>
          </a:p>
        </p:txBody>
      </p:sp>
      <p:sp>
        <p:nvSpPr>
          <p:cNvPr id="9" name="Text Box 40"/>
          <p:cNvSpPr txBox="1">
            <a:spLocks noChangeArrowheads="1"/>
          </p:cNvSpPr>
          <p:nvPr/>
        </p:nvSpPr>
        <p:spPr bwMode="auto">
          <a:xfrm>
            <a:off x="5732463" y="5021283"/>
            <a:ext cx="697627" cy="400110"/>
          </a:xfrm>
          <a:prstGeom prst="rect">
            <a:avLst/>
          </a:prstGeom>
          <a:noFill/>
          <a:ln w="28575">
            <a:noFill/>
            <a:prstDash val="dash"/>
            <a:miter lim="800000"/>
            <a:headEnd type="none" w="med" len="lg"/>
            <a:tailEnd type="none" w="med" len="lg"/>
          </a:ln>
        </p:spPr>
        <p:txBody>
          <a:bodyPr wrap="none">
            <a:spAutoFit/>
          </a:bodyPr>
          <a:lstStyle/>
          <a:p>
            <a:r>
              <a:rPr kumimoji="1" lang="zh-CN" altLang="en-US" sz="2000" dirty="0" smtClean="0">
                <a:solidFill>
                  <a:schemeClr val="folHlink"/>
                </a:solidFill>
                <a:latin typeface="Times New Roman" pitchFamily="18" charset="0"/>
              </a:rPr>
              <a:t>接口</a:t>
            </a:r>
            <a:endParaRPr kumimoji="1" lang="en-US" altLang="zh-CN" sz="2000" dirty="0">
              <a:solidFill>
                <a:schemeClr val="folHlink"/>
              </a:solidFill>
              <a:latin typeface="Times New Roman" pitchFamily="18" charset="0"/>
            </a:endParaRPr>
          </a:p>
        </p:txBody>
      </p:sp>
      <p:sp>
        <p:nvSpPr>
          <p:cNvPr id="10" name="Text Box 41"/>
          <p:cNvSpPr txBox="1">
            <a:spLocks noChangeArrowheads="1"/>
          </p:cNvSpPr>
          <p:nvPr/>
        </p:nvSpPr>
        <p:spPr bwMode="auto">
          <a:xfrm>
            <a:off x="2633663" y="3951308"/>
            <a:ext cx="800219" cy="461665"/>
          </a:xfrm>
          <a:prstGeom prst="rect">
            <a:avLst/>
          </a:prstGeom>
          <a:solidFill>
            <a:schemeClr val="bg1"/>
          </a:solidFill>
          <a:ln w="28575">
            <a:noFill/>
            <a:prstDash val="dash"/>
            <a:miter lim="800000"/>
            <a:headEnd type="none" w="med" len="lg"/>
            <a:tailEnd type="none" w="med" len="lg"/>
          </a:ln>
        </p:spPr>
        <p:txBody>
          <a:bodyPr wrap="none">
            <a:spAutoFit/>
          </a:bodyPr>
          <a:lstStyle/>
          <a:p>
            <a:r>
              <a:rPr kumimoji="1" lang="zh-CN" altLang="en-US" sz="2400" dirty="0" smtClean="0">
                <a:solidFill>
                  <a:schemeClr val="folHlink"/>
                </a:solidFill>
                <a:latin typeface="Times New Roman" pitchFamily="18" charset="0"/>
                <a:ea typeface="黑体" pitchFamily="2" charset="-122"/>
              </a:rPr>
              <a:t>服务</a:t>
            </a:r>
            <a:endParaRPr kumimoji="1" lang="zh-CN" altLang="en-US" sz="2400" dirty="0">
              <a:solidFill>
                <a:schemeClr val="folHlink"/>
              </a:solidFill>
              <a:latin typeface="Times New Roman" pitchFamily="18" charset="0"/>
              <a:ea typeface="黑体" pitchFamily="2" charset="-122"/>
            </a:endParaRPr>
          </a:p>
        </p:txBody>
      </p:sp>
      <p:sp>
        <p:nvSpPr>
          <p:cNvPr id="11" name="AutoShape 42"/>
          <p:cNvSpPr>
            <a:spLocks noChangeArrowheads="1"/>
          </p:cNvSpPr>
          <p:nvPr/>
        </p:nvSpPr>
        <p:spPr bwMode="auto">
          <a:xfrm>
            <a:off x="2473325" y="3935433"/>
            <a:ext cx="158750"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p:spPr>
        <p:txBody>
          <a:bodyPr vert="eaVert" wrap="none" anchor="ctr"/>
          <a:lstStyle/>
          <a:p>
            <a:endParaRPr lang="zh-CN" altLang="en-US"/>
          </a:p>
        </p:txBody>
      </p:sp>
      <p:sp>
        <p:nvSpPr>
          <p:cNvPr id="12" name="Rectangle 43"/>
          <p:cNvSpPr>
            <a:spLocks noChangeArrowheads="1"/>
          </p:cNvSpPr>
          <p:nvPr/>
        </p:nvSpPr>
        <p:spPr bwMode="auto">
          <a:xfrm>
            <a:off x="6311900" y="5386408"/>
            <a:ext cx="236538" cy="254000"/>
          </a:xfrm>
          <a:prstGeom prst="rect">
            <a:avLst/>
          </a:prstGeom>
          <a:solidFill>
            <a:srgbClr val="CC0000"/>
          </a:solidFill>
          <a:ln w="19050">
            <a:solidFill>
              <a:srgbClr val="CC0000"/>
            </a:solidFill>
            <a:miter lim="800000"/>
            <a:headEnd/>
            <a:tailEnd/>
          </a:ln>
        </p:spPr>
        <p:txBody>
          <a:bodyPr wrap="none" anchor="ctr"/>
          <a:lstStyle/>
          <a:p>
            <a:endParaRPr lang="zh-CN" altLang="en-US"/>
          </a:p>
        </p:txBody>
      </p:sp>
      <p:sp>
        <p:nvSpPr>
          <p:cNvPr id="13" name="AutoShape 44"/>
          <p:cNvSpPr>
            <a:spLocks noChangeArrowheads="1"/>
          </p:cNvSpPr>
          <p:nvPr/>
        </p:nvSpPr>
        <p:spPr bwMode="auto">
          <a:xfrm>
            <a:off x="6351588" y="3935433"/>
            <a:ext cx="158750"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p:spPr>
        <p:txBody>
          <a:bodyPr vert="eaVert" wrap="none" anchor="ctr"/>
          <a:lstStyle/>
          <a:p>
            <a:endParaRPr lang="zh-CN" altLang="en-US"/>
          </a:p>
        </p:txBody>
      </p:sp>
      <p:sp>
        <p:nvSpPr>
          <p:cNvPr id="14" name="Text Box 45"/>
          <p:cNvSpPr txBox="1">
            <a:spLocks noChangeArrowheads="1"/>
          </p:cNvSpPr>
          <p:nvPr/>
        </p:nvSpPr>
        <p:spPr bwMode="auto">
          <a:xfrm>
            <a:off x="5286380" y="3929066"/>
            <a:ext cx="800219" cy="461665"/>
          </a:xfrm>
          <a:prstGeom prst="rect">
            <a:avLst/>
          </a:prstGeom>
          <a:noFill/>
          <a:ln w="28575">
            <a:noFill/>
            <a:prstDash val="dash"/>
            <a:miter lim="800000"/>
            <a:headEnd type="none" w="med" len="lg"/>
            <a:tailEnd type="none" w="med" len="lg"/>
          </a:ln>
        </p:spPr>
        <p:txBody>
          <a:bodyPr wrap="none">
            <a:spAutoFit/>
          </a:bodyPr>
          <a:lstStyle/>
          <a:p>
            <a:r>
              <a:rPr kumimoji="1" lang="zh-CN" altLang="en-US" dirty="0" smtClean="0">
                <a:solidFill>
                  <a:schemeClr val="folHlink"/>
                </a:solidFill>
                <a:ea typeface="黑体" pitchFamily="2" charset="-122"/>
              </a:rPr>
              <a:t>服务</a:t>
            </a:r>
            <a:endParaRPr kumimoji="1" lang="zh-CN" altLang="en-US" sz="2400" dirty="0">
              <a:solidFill>
                <a:schemeClr val="folHlink"/>
              </a:solidFill>
              <a:latin typeface="Times New Roman" pitchFamily="18" charset="0"/>
              <a:ea typeface="黑体" pitchFamily="2" charset="-122"/>
            </a:endParaRPr>
          </a:p>
        </p:txBody>
      </p:sp>
      <p:sp>
        <p:nvSpPr>
          <p:cNvPr id="15" name="Rectangle 46"/>
          <p:cNvSpPr>
            <a:spLocks noChangeArrowheads="1"/>
          </p:cNvSpPr>
          <p:nvPr/>
        </p:nvSpPr>
        <p:spPr bwMode="auto">
          <a:xfrm>
            <a:off x="1843088" y="3406795"/>
            <a:ext cx="141287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defRPr/>
            </a:pPr>
            <a:endParaRPr kumimoji="1" lang="zh-CN" altLang="zh-CN" sz="2000">
              <a:solidFill>
                <a:schemeClr val="folHlink"/>
              </a:solidFill>
              <a:latin typeface="Times New Roman" pitchFamily="18" charset="0"/>
            </a:endParaRPr>
          </a:p>
        </p:txBody>
      </p:sp>
      <p:sp>
        <p:nvSpPr>
          <p:cNvPr id="16" name="Text Box 47"/>
          <p:cNvSpPr txBox="1">
            <a:spLocks noChangeArrowheads="1"/>
          </p:cNvSpPr>
          <p:nvPr/>
        </p:nvSpPr>
        <p:spPr bwMode="auto">
          <a:xfrm>
            <a:off x="1881188" y="3479820"/>
            <a:ext cx="1382712" cy="396875"/>
          </a:xfrm>
          <a:prstGeom prst="rect">
            <a:avLst/>
          </a:prstGeom>
          <a:solidFill>
            <a:srgbClr val="CCECFF"/>
          </a:solidFill>
          <a:ln w="28575">
            <a:noFill/>
            <a:prstDash val="dash"/>
            <a:miter lim="800000"/>
            <a:headEnd type="none" w="med" len="lg"/>
            <a:tailEnd type="none" w="med" len="lg"/>
          </a:ln>
        </p:spPr>
        <p:txBody>
          <a:bodyPr wrap="none">
            <a:spAutoFit/>
          </a:bodyPr>
          <a:lstStyle/>
          <a:p>
            <a:r>
              <a:rPr kumimoji="1" lang="zh-CN" altLang="en-US" sz="2000">
                <a:solidFill>
                  <a:schemeClr val="folHlink"/>
                </a:solidFill>
                <a:latin typeface="Times New Roman" pitchFamily="18" charset="0"/>
              </a:rPr>
              <a:t>实体</a:t>
            </a:r>
            <a:r>
              <a:rPr kumimoji="1" lang="en-US" altLang="zh-CN" sz="2000">
                <a:solidFill>
                  <a:schemeClr val="folHlink"/>
                </a:solidFill>
                <a:latin typeface="Times New Roman" pitchFamily="18" charset="0"/>
              </a:rPr>
              <a:t>(n + 1)</a:t>
            </a:r>
          </a:p>
        </p:txBody>
      </p:sp>
      <p:sp>
        <p:nvSpPr>
          <p:cNvPr id="17" name="Text Box 48"/>
          <p:cNvSpPr txBox="1">
            <a:spLocks noChangeArrowheads="1"/>
          </p:cNvSpPr>
          <p:nvPr/>
        </p:nvSpPr>
        <p:spPr bwMode="auto">
          <a:xfrm>
            <a:off x="34925" y="5694383"/>
            <a:ext cx="1708150" cy="457200"/>
          </a:xfrm>
          <a:prstGeom prst="rect">
            <a:avLst/>
          </a:prstGeom>
          <a:noFill/>
          <a:ln w="28575">
            <a:noFill/>
            <a:prstDash val="dash"/>
            <a:miter lim="800000"/>
            <a:headEnd type="none" w="med" len="lg"/>
            <a:tailEnd type="none" w="med" len="lg"/>
          </a:ln>
        </p:spPr>
        <p:txBody>
          <a:bodyPr wrap="none">
            <a:spAutoFit/>
          </a:bodyPr>
          <a:lstStyle/>
          <a:p>
            <a:r>
              <a:rPr kumimoji="1" lang="zh-CN" altLang="en-US" sz="2400">
                <a:solidFill>
                  <a:schemeClr val="folHlink"/>
                </a:solidFill>
                <a:latin typeface="Times New Roman" pitchFamily="18" charset="0"/>
                <a:ea typeface="黑体" pitchFamily="2" charset="-122"/>
              </a:rPr>
              <a:t>服务提供者</a:t>
            </a:r>
          </a:p>
        </p:txBody>
      </p:sp>
      <p:sp>
        <p:nvSpPr>
          <p:cNvPr id="18" name="Line 49"/>
          <p:cNvSpPr>
            <a:spLocks noChangeShapeType="1"/>
          </p:cNvSpPr>
          <p:nvPr/>
        </p:nvSpPr>
        <p:spPr bwMode="auto">
          <a:xfrm>
            <a:off x="1009650" y="4627583"/>
            <a:ext cx="7637463" cy="0"/>
          </a:xfrm>
          <a:prstGeom prst="line">
            <a:avLst/>
          </a:prstGeom>
          <a:noFill/>
          <a:ln w="12700">
            <a:solidFill>
              <a:schemeClr val="tx1"/>
            </a:solidFill>
            <a:prstDash val="dash"/>
            <a:round/>
            <a:headEnd type="none" w="med" len="lg"/>
            <a:tailEnd type="none" w="med" len="lg"/>
          </a:ln>
        </p:spPr>
        <p:txBody>
          <a:bodyPr/>
          <a:lstStyle/>
          <a:p>
            <a:endParaRPr lang="zh-CN" altLang="en-US"/>
          </a:p>
        </p:txBody>
      </p:sp>
      <p:sp>
        <p:nvSpPr>
          <p:cNvPr id="19" name="Text Box 50"/>
          <p:cNvSpPr txBox="1">
            <a:spLocks noChangeArrowheads="1"/>
          </p:cNvSpPr>
          <p:nvPr/>
        </p:nvSpPr>
        <p:spPr bwMode="auto">
          <a:xfrm>
            <a:off x="7812088" y="5324495"/>
            <a:ext cx="1131887" cy="457200"/>
          </a:xfrm>
          <a:prstGeom prst="rect">
            <a:avLst/>
          </a:prstGeom>
          <a:solidFill>
            <a:schemeClr val="bg1"/>
          </a:solidFill>
          <a:ln w="28575">
            <a:noFill/>
            <a:prstDash val="dash"/>
            <a:miter lim="800000"/>
            <a:headEnd type="none" w="med" len="lg"/>
            <a:tailEnd type="none" w="med" len="lg"/>
          </a:ln>
        </p:spPr>
        <p:txBody>
          <a:bodyPr wrap="none">
            <a:spAutoFit/>
          </a:bodyPr>
          <a:lstStyle/>
          <a:p>
            <a:r>
              <a:rPr kumimoji="1" lang="zh-CN" altLang="en-US" sz="2400">
                <a:solidFill>
                  <a:schemeClr val="folHlink"/>
                </a:solidFill>
                <a:ea typeface="黑体" pitchFamily="2" charset="-122"/>
              </a:rPr>
              <a:t>第 </a:t>
            </a:r>
            <a:r>
              <a:rPr kumimoji="1" lang="en-US" altLang="zh-CN" sz="2400">
                <a:solidFill>
                  <a:schemeClr val="folHlink"/>
                </a:solidFill>
                <a:ea typeface="黑体" pitchFamily="2" charset="-122"/>
              </a:rPr>
              <a:t>n </a:t>
            </a:r>
            <a:r>
              <a:rPr kumimoji="1" lang="zh-CN" altLang="en-US" sz="2400">
                <a:solidFill>
                  <a:schemeClr val="folHlink"/>
                </a:solidFill>
                <a:ea typeface="黑体" pitchFamily="2" charset="-122"/>
              </a:rPr>
              <a:t>层</a:t>
            </a:r>
          </a:p>
        </p:txBody>
      </p:sp>
      <p:sp>
        <p:nvSpPr>
          <p:cNvPr id="20" name="Text Box 51"/>
          <p:cNvSpPr txBox="1">
            <a:spLocks noChangeArrowheads="1"/>
          </p:cNvSpPr>
          <p:nvPr/>
        </p:nvSpPr>
        <p:spPr bwMode="auto">
          <a:xfrm>
            <a:off x="7524750" y="3638570"/>
            <a:ext cx="1647825" cy="457200"/>
          </a:xfrm>
          <a:prstGeom prst="rect">
            <a:avLst/>
          </a:prstGeom>
          <a:solidFill>
            <a:schemeClr val="bg1"/>
          </a:solidFill>
          <a:ln w="28575">
            <a:noFill/>
            <a:prstDash val="dash"/>
            <a:miter lim="800000"/>
            <a:headEnd type="none" w="med" len="lg"/>
            <a:tailEnd type="none" w="med" len="lg"/>
          </a:ln>
        </p:spPr>
        <p:txBody>
          <a:bodyPr wrap="none">
            <a:spAutoFit/>
          </a:bodyPr>
          <a:lstStyle/>
          <a:p>
            <a:r>
              <a:rPr kumimoji="1" lang="zh-CN" altLang="en-US" sz="2400">
                <a:solidFill>
                  <a:schemeClr val="folHlink"/>
                </a:solidFill>
                <a:ea typeface="黑体" pitchFamily="2" charset="-122"/>
              </a:rPr>
              <a:t>第 </a:t>
            </a:r>
            <a:r>
              <a:rPr kumimoji="1" lang="en-US" altLang="zh-CN" sz="2400">
                <a:solidFill>
                  <a:schemeClr val="folHlink"/>
                </a:solidFill>
                <a:ea typeface="黑体" pitchFamily="2" charset="-122"/>
              </a:rPr>
              <a:t>n + 1 </a:t>
            </a:r>
            <a:r>
              <a:rPr kumimoji="1" lang="zh-CN" altLang="en-US" sz="2400">
                <a:solidFill>
                  <a:schemeClr val="folHlink"/>
                </a:solidFill>
                <a:ea typeface="黑体" pitchFamily="2" charset="-122"/>
              </a:rPr>
              <a:t>层</a:t>
            </a:r>
          </a:p>
        </p:txBody>
      </p:sp>
      <p:sp>
        <p:nvSpPr>
          <p:cNvPr id="21" name="Rectangle 52"/>
          <p:cNvSpPr>
            <a:spLocks noChangeArrowheads="1"/>
          </p:cNvSpPr>
          <p:nvPr/>
        </p:nvSpPr>
        <p:spPr bwMode="auto">
          <a:xfrm>
            <a:off x="5735638" y="3406795"/>
            <a:ext cx="1411287"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defRPr/>
            </a:pPr>
            <a:endParaRPr kumimoji="1" lang="zh-CN" altLang="zh-CN" sz="2000">
              <a:solidFill>
                <a:schemeClr val="folHlink"/>
              </a:solidFill>
              <a:latin typeface="Times New Roman" pitchFamily="18" charset="0"/>
            </a:endParaRPr>
          </a:p>
        </p:txBody>
      </p:sp>
      <p:sp>
        <p:nvSpPr>
          <p:cNvPr id="22" name="Text Box 53"/>
          <p:cNvSpPr txBox="1">
            <a:spLocks noChangeArrowheads="1"/>
          </p:cNvSpPr>
          <p:nvPr/>
        </p:nvSpPr>
        <p:spPr bwMode="auto">
          <a:xfrm>
            <a:off x="5775325" y="3478233"/>
            <a:ext cx="1382713" cy="395287"/>
          </a:xfrm>
          <a:prstGeom prst="rect">
            <a:avLst/>
          </a:prstGeom>
          <a:solidFill>
            <a:srgbClr val="CCECFF"/>
          </a:solidFill>
          <a:ln w="28575">
            <a:noFill/>
            <a:prstDash val="dash"/>
            <a:miter lim="800000"/>
            <a:headEnd type="none" w="med" len="lg"/>
            <a:tailEnd type="none" w="med" len="lg"/>
          </a:ln>
        </p:spPr>
        <p:txBody>
          <a:bodyPr wrap="none">
            <a:spAutoFit/>
          </a:bodyPr>
          <a:lstStyle/>
          <a:p>
            <a:r>
              <a:rPr kumimoji="1" lang="zh-CN" altLang="en-US" sz="2000">
                <a:solidFill>
                  <a:schemeClr val="folHlink"/>
                </a:solidFill>
                <a:latin typeface="Times New Roman" pitchFamily="18" charset="0"/>
              </a:rPr>
              <a:t>实体</a:t>
            </a:r>
            <a:r>
              <a:rPr kumimoji="1" lang="en-US" altLang="zh-CN" sz="2000">
                <a:solidFill>
                  <a:schemeClr val="folHlink"/>
                </a:solidFill>
                <a:latin typeface="Times New Roman" pitchFamily="18" charset="0"/>
              </a:rPr>
              <a:t>(n + 1)</a:t>
            </a:r>
          </a:p>
        </p:txBody>
      </p:sp>
      <p:sp>
        <p:nvSpPr>
          <p:cNvPr id="23" name="Text Box 54"/>
          <p:cNvSpPr txBox="1">
            <a:spLocks noChangeArrowheads="1"/>
          </p:cNvSpPr>
          <p:nvPr/>
        </p:nvSpPr>
        <p:spPr bwMode="auto">
          <a:xfrm>
            <a:off x="6378575" y="3230583"/>
            <a:ext cx="184150" cy="579437"/>
          </a:xfrm>
          <a:prstGeom prst="rect">
            <a:avLst/>
          </a:prstGeom>
          <a:noFill/>
          <a:ln w="28575">
            <a:noFill/>
            <a:prstDash val="dash"/>
            <a:miter lim="800000"/>
            <a:headEnd type="none" w="med" len="lg"/>
            <a:tailEnd type="none" w="med" len="lg"/>
          </a:ln>
        </p:spPr>
        <p:txBody>
          <a:bodyPr wrap="none">
            <a:spAutoFit/>
          </a:bodyPr>
          <a:lstStyle/>
          <a:p>
            <a:endParaRPr kumimoji="1" lang="zh-CN" altLang="zh-CN" sz="3200">
              <a:solidFill>
                <a:schemeClr val="folHlink"/>
              </a:solidFill>
              <a:latin typeface="Times New Roman" pitchFamily="18" charset="0"/>
            </a:endParaRPr>
          </a:p>
        </p:txBody>
      </p:sp>
      <p:sp>
        <p:nvSpPr>
          <p:cNvPr id="24" name="Text Box 55"/>
          <p:cNvSpPr txBox="1">
            <a:spLocks noChangeArrowheads="1"/>
          </p:cNvSpPr>
          <p:nvPr/>
        </p:nvSpPr>
        <p:spPr bwMode="auto">
          <a:xfrm>
            <a:off x="104775" y="3430608"/>
            <a:ext cx="1403350" cy="457200"/>
          </a:xfrm>
          <a:prstGeom prst="rect">
            <a:avLst/>
          </a:prstGeom>
          <a:noFill/>
          <a:ln w="28575">
            <a:noFill/>
            <a:prstDash val="dash"/>
            <a:miter lim="800000"/>
            <a:headEnd type="none" w="med" len="lg"/>
            <a:tailEnd type="none" w="med" len="lg"/>
          </a:ln>
        </p:spPr>
        <p:txBody>
          <a:bodyPr wrap="none">
            <a:spAutoFit/>
          </a:bodyPr>
          <a:lstStyle/>
          <a:p>
            <a:r>
              <a:rPr kumimoji="1" lang="zh-CN" altLang="en-US" sz="2400">
                <a:solidFill>
                  <a:schemeClr val="folHlink"/>
                </a:solidFill>
                <a:latin typeface="Times New Roman" pitchFamily="18" charset="0"/>
                <a:ea typeface="黑体" pitchFamily="2" charset="-122"/>
              </a:rPr>
              <a:t>服务用户</a:t>
            </a:r>
          </a:p>
        </p:txBody>
      </p:sp>
      <p:sp>
        <p:nvSpPr>
          <p:cNvPr id="25" name="Rectangle 56"/>
          <p:cNvSpPr>
            <a:spLocks noChangeArrowheads="1"/>
          </p:cNvSpPr>
          <p:nvPr/>
        </p:nvSpPr>
        <p:spPr bwMode="auto">
          <a:xfrm>
            <a:off x="1843088" y="5634058"/>
            <a:ext cx="141287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defRPr/>
            </a:pPr>
            <a:endParaRPr kumimoji="1" lang="zh-CN" altLang="zh-CN" sz="2000">
              <a:solidFill>
                <a:schemeClr val="folHlink"/>
              </a:solidFill>
              <a:latin typeface="Times New Roman" pitchFamily="18" charset="0"/>
            </a:endParaRPr>
          </a:p>
        </p:txBody>
      </p:sp>
      <p:sp>
        <p:nvSpPr>
          <p:cNvPr id="26" name="Rectangle 57"/>
          <p:cNvSpPr>
            <a:spLocks noChangeArrowheads="1"/>
          </p:cNvSpPr>
          <p:nvPr/>
        </p:nvSpPr>
        <p:spPr bwMode="auto">
          <a:xfrm>
            <a:off x="5708650" y="5634058"/>
            <a:ext cx="141287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defRPr/>
            </a:pPr>
            <a:endParaRPr kumimoji="1" lang="zh-CN" altLang="zh-CN" sz="2000">
              <a:solidFill>
                <a:schemeClr val="folHlink"/>
              </a:solidFill>
              <a:latin typeface="Times New Roman" pitchFamily="18" charset="0"/>
            </a:endParaRPr>
          </a:p>
        </p:txBody>
      </p:sp>
      <p:sp>
        <p:nvSpPr>
          <p:cNvPr id="27" name="Text Box 58"/>
          <p:cNvSpPr txBox="1">
            <a:spLocks noChangeArrowheads="1"/>
          </p:cNvSpPr>
          <p:nvPr/>
        </p:nvSpPr>
        <p:spPr bwMode="auto">
          <a:xfrm>
            <a:off x="1979613" y="5675333"/>
            <a:ext cx="987425" cy="395287"/>
          </a:xfrm>
          <a:prstGeom prst="rect">
            <a:avLst/>
          </a:prstGeom>
          <a:noFill/>
          <a:ln w="28575">
            <a:noFill/>
            <a:prstDash val="dash"/>
            <a:miter lim="800000"/>
            <a:headEnd type="none" w="med" len="lg"/>
            <a:tailEnd type="none" w="med" len="lg"/>
          </a:ln>
        </p:spPr>
        <p:txBody>
          <a:bodyPr wrap="none">
            <a:spAutoFit/>
          </a:bodyPr>
          <a:lstStyle/>
          <a:p>
            <a:r>
              <a:rPr kumimoji="1" lang="zh-CN" altLang="en-US" sz="2000">
                <a:solidFill>
                  <a:schemeClr val="folHlink"/>
                </a:solidFill>
                <a:latin typeface="Times New Roman" pitchFamily="18" charset="0"/>
              </a:rPr>
              <a:t>实体</a:t>
            </a:r>
            <a:r>
              <a:rPr kumimoji="1" lang="en-US" altLang="zh-CN" sz="2000">
                <a:solidFill>
                  <a:schemeClr val="folHlink"/>
                </a:solidFill>
                <a:latin typeface="Times New Roman" pitchFamily="18" charset="0"/>
              </a:rPr>
              <a:t>(n)</a:t>
            </a:r>
          </a:p>
        </p:txBody>
      </p:sp>
      <p:sp>
        <p:nvSpPr>
          <p:cNvPr id="28" name="Text Box 59"/>
          <p:cNvSpPr txBox="1">
            <a:spLocks noChangeArrowheads="1"/>
          </p:cNvSpPr>
          <p:nvPr/>
        </p:nvSpPr>
        <p:spPr bwMode="auto">
          <a:xfrm>
            <a:off x="5919788" y="5675333"/>
            <a:ext cx="987425" cy="395287"/>
          </a:xfrm>
          <a:prstGeom prst="rect">
            <a:avLst/>
          </a:prstGeom>
          <a:solidFill>
            <a:srgbClr val="CCECFF"/>
          </a:solidFill>
          <a:ln w="28575">
            <a:noFill/>
            <a:prstDash val="dash"/>
            <a:miter lim="800000"/>
            <a:headEnd type="none" w="med" len="lg"/>
            <a:tailEnd type="none" w="med" len="lg"/>
          </a:ln>
        </p:spPr>
        <p:txBody>
          <a:bodyPr wrap="none">
            <a:spAutoFit/>
          </a:bodyPr>
          <a:lstStyle/>
          <a:p>
            <a:r>
              <a:rPr kumimoji="1" lang="zh-CN" altLang="en-US" sz="2000">
                <a:solidFill>
                  <a:schemeClr val="folHlink"/>
                </a:solidFill>
                <a:latin typeface="Times New Roman" pitchFamily="18" charset="0"/>
              </a:rPr>
              <a:t>实体</a:t>
            </a:r>
            <a:r>
              <a:rPr kumimoji="1" lang="en-US" altLang="zh-CN" sz="2000">
                <a:solidFill>
                  <a:schemeClr val="folHlink"/>
                </a:solidFill>
                <a:latin typeface="Times New Roman" pitchFamily="18" charset="0"/>
              </a:rPr>
              <a:t>(n)</a:t>
            </a:r>
          </a:p>
        </p:txBody>
      </p:sp>
      <p:sp>
        <p:nvSpPr>
          <p:cNvPr id="29" name="Line 60"/>
          <p:cNvSpPr>
            <a:spLocks noChangeShapeType="1"/>
          </p:cNvSpPr>
          <p:nvPr/>
        </p:nvSpPr>
        <p:spPr bwMode="auto">
          <a:xfrm>
            <a:off x="3259138" y="5881708"/>
            <a:ext cx="2505075" cy="0"/>
          </a:xfrm>
          <a:prstGeom prst="line">
            <a:avLst/>
          </a:prstGeom>
          <a:noFill/>
          <a:ln w="12700">
            <a:solidFill>
              <a:schemeClr val="tx1"/>
            </a:solidFill>
            <a:prstDash val="dash"/>
            <a:round/>
            <a:headEnd type="triangle" w="med" len="lg"/>
            <a:tailEnd type="triangle" w="med" len="lg"/>
          </a:ln>
        </p:spPr>
        <p:txBody>
          <a:bodyPr wrap="none" anchor="ctr"/>
          <a:lstStyle/>
          <a:p>
            <a:endParaRPr lang="zh-CN" altLang="en-US"/>
          </a:p>
        </p:txBody>
      </p:sp>
      <p:sp>
        <p:nvSpPr>
          <p:cNvPr id="30" name="Text Box 61"/>
          <p:cNvSpPr txBox="1">
            <a:spLocks noChangeArrowheads="1"/>
          </p:cNvSpPr>
          <p:nvPr/>
        </p:nvSpPr>
        <p:spPr bwMode="auto">
          <a:xfrm>
            <a:off x="3995738" y="5683270"/>
            <a:ext cx="1166812" cy="457200"/>
          </a:xfrm>
          <a:prstGeom prst="rect">
            <a:avLst/>
          </a:prstGeom>
          <a:solidFill>
            <a:schemeClr val="bg1"/>
          </a:solidFill>
          <a:ln w="28575">
            <a:noFill/>
            <a:prstDash val="dash"/>
            <a:miter lim="800000"/>
            <a:headEnd type="none" w="med" len="lg"/>
            <a:tailEnd type="none" w="med" len="lg"/>
          </a:ln>
        </p:spPr>
        <p:txBody>
          <a:bodyPr wrap="none">
            <a:spAutoFit/>
          </a:bodyPr>
          <a:lstStyle/>
          <a:p>
            <a:r>
              <a:rPr kumimoji="1" lang="zh-CN" altLang="en-US" sz="2400">
                <a:solidFill>
                  <a:schemeClr val="folHlink"/>
                </a:solidFill>
                <a:ea typeface="黑体" pitchFamily="2" charset="-122"/>
              </a:rPr>
              <a:t>协议</a:t>
            </a:r>
            <a:r>
              <a:rPr kumimoji="1" lang="en-US" altLang="zh-CN" sz="2400">
                <a:solidFill>
                  <a:schemeClr val="folHlink"/>
                </a:solidFill>
                <a:ea typeface="黑体" pitchFamily="2" charset="-122"/>
              </a:rPr>
              <a:t>(n)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214290"/>
            <a:ext cx="7772400" cy="1143000"/>
          </a:xfrm>
        </p:spPr>
        <p:txBody>
          <a:bodyPr>
            <a:normAutofit fontScale="90000"/>
          </a:bodyPr>
          <a:lstStyle/>
          <a:p>
            <a:r>
              <a:rPr lang="zh-CN" altLang="en-US" dirty="0" smtClean="0"/>
              <a:t>如何使不同公司的网络设备互相替代</a:t>
            </a:r>
            <a:r>
              <a:rPr lang="en-US" altLang="zh-CN" dirty="0" smtClean="0"/>
              <a:t>?</a:t>
            </a:r>
            <a:endParaRPr lang="zh-CN" altLang="en-US" dirty="0"/>
          </a:p>
        </p:txBody>
      </p:sp>
      <p:sp>
        <p:nvSpPr>
          <p:cNvPr id="3" name="内容占位符 2"/>
          <p:cNvSpPr>
            <a:spLocks noGrp="1"/>
          </p:cNvSpPr>
          <p:nvPr>
            <p:ph sz="quarter" idx="1"/>
          </p:nvPr>
        </p:nvSpPr>
        <p:spPr/>
        <p:txBody>
          <a:bodyPr/>
          <a:lstStyle/>
          <a:p>
            <a:r>
              <a:rPr lang="zh-CN" altLang="en-US" dirty="0" smtClean="0"/>
              <a:t>只要不同厂商的设备支持相应的协议栈就可以相互替换。</a:t>
            </a:r>
            <a:endParaRPr lang="zh-CN" altLang="en-US" dirty="0"/>
          </a:p>
        </p:txBody>
      </p:sp>
      <p:pic>
        <p:nvPicPr>
          <p:cNvPr id="54276" name="Picture 4" descr="http://img.7808.cn/10/2012/0508/13364600355640.jpg"/>
          <p:cNvPicPr>
            <a:picLocks noChangeAspect="1" noChangeArrowheads="1"/>
          </p:cNvPicPr>
          <p:nvPr/>
        </p:nvPicPr>
        <p:blipFill>
          <a:blip r:embed="rId2" cstate="print"/>
          <a:srcRect/>
          <a:stretch>
            <a:fillRect/>
          </a:stretch>
        </p:blipFill>
        <p:spPr bwMode="auto">
          <a:xfrm>
            <a:off x="5572100" y="4071942"/>
            <a:ext cx="3571900" cy="1985958"/>
          </a:xfrm>
          <a:prstGeom prst="rect">
            <a:avLst/>
          </a:prstGeom>
          <a:noFill/>
        </p:spPr>
      </p:pic>
      <p:pic>
        <p:nvPicPr>
          <p:cNvPr id="54278" name="Picture 6" descr="http://www.yunsale.com.cn:8018/TemplateFile/yunsalenewsphoto/20130729/1375088095109.png"/>
          <p:cNvPicPr>
            <a:picLocks noChangeAspect="1" noChangeArrowheads="1"/>
          </p:cNvPicPr>
          <p:nvPr/>
        </p:nvPicPr>
        <p:blipFill>
          <a:blip r:embed="rId3" cstate="print"/>
          <a:srcRect/>
          <a:stretch>
            <a:fillRect/>
          </a:stretch>
        </p:blipFill>
        <p:spPr bwMode="auto">
          <a:xfrm>
            <a:off x="642910" y="4071942"/>
            <a:ext cx="3286116" cy="2347893"/>
          </a:xfrm>
          <a:prstGeom prst="rect">
            <a:avLst/>
          </a:prstGeom>
          <a:noFill/>
        </p:spPr>
      </p:pic>
      <p:sp>
        <p:nvSpPr>
          <p:cNvPr id="28" name="矩形 27"/>
          <p:cNvSpPr/>
          <p:nvPr/>
        </p:nvSpPr>
        <p:spPr bwMode="auto">
          <a:xfrm>
            <a:off x="3500430" y="3214686"/>
            <a:ext cx="1071570" cy="428628"/>
          </a:xfrm>
          <a:prstGeom prst="rect">
            <a:avLst/>
          </a:prstGeom>
          <a:gradFill flip="none" rotWithShape="1">
            <a:gsLst>
              <a:gs pos="0">
                <a:srgbClr val="62ED31">
                  <a:tint val="66000"/>
                  <a:satMod val="160000"/>
                </a:srgbClr>
              </a:gs>
              <a:gs pos="50000">
                <a:srgbClr val="62ED31">
                  <a:tint val="44500"/>
                  <a:satMod val="160000"/>
                </a:srgbClr>
              </a:gs>
              <a:gs pos="100000">
                <a:srgbClr val="62ED31">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err="1" smtClean="0"/>
              <a:t>WiFi</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29" name="矩形 28"/>
          <p:cNvSpPr/>
          <p:nvPr/>
        </p:nvSpPr>
        <p:spPr bwMode="auto">
          <a:xfrm>
            <a:off x="3500430" y="2786058"/>
            <a:ext cx="2143140" cy="428628"/>
          </a:xfrm>
          <a:prstGeom prst="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IP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30" name="矩形 29"/>
          <p:cNvSpPr/>
          <p:nvPr/>
        </p:nvSpPr>
        <p:spPr bwMode="auto">
          <a:xfrm>
            <a:off x="4572000" y="3214686"/>
            <a:ext cx="1071570" cy="428628"/>
          </a:xfrm>
          <a:prstGeom prst="rect">
            <a:avLst/>
          </a:prstGeom>
          <a:solidFill>
            <a:srgbClr val="FD6E6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b="1" dirty="0" smtClean="0"/>
              <a:t>802.3</a:t>
            </a:r>
            <a:endParaRPr kumimoji="0" lang="zh-CN" altLang="en-US" sz="2000" b="1" i="0" u="none" strike="noStrike" cap="none" normalizeH="0" baseline="0" dirty="0" smtClean="0">
              <a:ln>
                <a:noFill/>
              </a:ln>
              <a:solidFill>
                <a:schemeClr val="tx1"/>
              </a:solidFill>
              <a:effectLst/>
              <a:latin typeface="Times New Roman" pitchFamily="18" charset="0"/>
            </a:endParaRPr>
          </a:p>
        </p:txBody>
      </p:sp>
      <p:cxnSp>
        <p:nvCxnSpPr>
          <p:cNvPr id="32" name="直接箭头连接符 31"/>
          <p:cNvCxnSpPr/>
          <p:nvPr/>
        </p:nvCxnSpPr>
        <p:spPr>
          <a:xfrm rot="5400000" flipH="1" flipV="1">
            <a:off x="2821769" y="3679033"/>
            <a:ext cx="928694" cy="2857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rot="10800000">
            <a:off x="5715008" y="3214686"/>
            <a:ext cx="1143008" cy="6429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6858016" y="3714752"/>
            <a:ext cx="1000132" cy="461665"/>
          </a:xfrm>
          <a:prstGeom prst="rect">
            <a:avLst/>
          </a:prstGeom>
          <a:noFill/>
        </p:spPr>
        <p:txBody>
          <a:bodyPr wrap="square" rtlCol="0">
            <a:spAutoFit/>
          </a:bodyPr>
          <a:lstStyle/>
          <a:p>
            <a:r>
              <a:rPr lang="zh-CN" altLang="en-US" dirty="0" smtClean="0"/>
              <a:t>支持</a:t>
            </a:r>
            <a:endParaRPr lang="zh-CN" altLang="en-US" dirty="0"/>
          </a:p>
        </p:txBody>
      </p:sp>
      <p:sp>
        <p:nvSpPr>
          <p:cNvPr id="40" name="TextBox 39"/>
          <p:cNvSpPr txBox="1"/>
          <p:nvPr/>
        </p:nvSpPr>
        <p:spPr>
          <a:xfrm>
            <a:off x="2643174" y="4357694"/>
            <a:ext cx="1000132" cy="461665"/>
          </a:xfrm>
          <a:prstGeom prst="rect">
            <a:avLst/>
          </a:prstGeom>
          <a:noFill/>
        </p:spPr>
        <p:txBody>
          <a:bodyPr wrap="square" rtlCol="0">
            <a:spAutoFit/>
          </a:bodyPr>
          <a:lstStyle/>
          <a:p>
            <a:r>
              <a:rPr lang="zh-CN" altLang="en-US" dirty="0" smtClean="0"/>
              <a:t>支持</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如何使不同公司的网络软件互相替代</a:t>
            </a:r>
            <a:r>
              <a:rPr lang="en-US" altLang="zh-CN" dirty="0" smtClean="0"/>
              <a:t>?</a:t>
            </a:r>
            <a:endParaRPr lang="zh-CN" altLang="en-US" dirty="0"/>
          </a:p>
        </p:txBody>
      </p:sp>
      <p:sp>
        <p:nvSpPr>
          <p:cNvPr id="3" name="内容占位符 2"/>
          <p:cNvSpPr>
            <a:spLocks noGrp="1"/>
          </p:cNvSpPr>
          <p:nvPr>
            <p:ph sz="quarter" idx="1"/>
          </p:nvPr>
        </p:nvSpPr>
        <p:spPr/>
        <p:txBody>
          <a:bodyPr/>
          <a:lstStyle/>
          <a:p>
            <a:r>
              <a:rPr lang="zh-CN" altLang="en-US" dirty="0" smtClean="0"/>
              <a:t>只要两个设备在同一层的的对等实体采用同一协议就可以通信。</a:t>
            </a:r>
            <a:endParaRPr lang="zh-CN" altLang="en-US" dirty="0"/>
          </a:p>
        </p:txBody>
      </p:sp>
      <p:sp>
        <p:nvSpPr>
          <p:cNvPr id="25" name="矩形 24"/>
          <p:cNvSpPr/>
          <p:nvPr/>
        </p:nvSpPr>
        <p:spPr>
          <a:xfrm>
            <a:off x="3071802" y="2714620"/>
            <a:ext cx="1491114" cy="461665"/>
          </a:xfrm>
          <a:prstGeom prst="rect">
            <a:avLst/>
          </a:prstGeom>
        </p:spPr>
        <p:txBody>
          <a:bodyPr wrap="none">
            <a:spAutoFit/>
          </a:bodyPr>
          <a:lstStyle/>
          <a:p>
            <a:r>
              <a:rPr lang="en-US" b="1" dirty="0" smtClean="0"/>
              <a:t>HTTP/1.1</a:t>
            </a:r>
            <a:endParaRPr lang="en-US" b="1" dirty="0"/>
          </a:p>
        </p:txBody>
      </p:sp>
      <p:pic>
        <p:nvPicPr>
          <p:cNvPr id="52226" name="Picture 2" descr="http://www.wiseie.com/UserFiles/20120428/20120428153002_9540.png"/>
          <p:cNvPicPr>
            <a:picLocks noChangeAspect="1" noChangeArrowheads="1"/>
          </p:cNvPicPr>
          <p:nvPr/>
        </p:nvPicPr>
        <p:blipFill>
          <a:blip r:embed="rId2" cstate="print"/>
          <a:srcRect/>
          <a:stretch>
            <a:fillRect/>
          </a:stretch>
        </p:blipFill>
        <p:spPr bwMode="auto">
          <a:xfrm>
            <a:off x="1928794" y="3952897"/>
            <a:ext cx="4486275" cy="2619375"/>
          </a:xfrm>
          <a:prstGeom prst="rect">
            <a:avLst/>
          </a:prstGeom>
          <a:noFill/>
        </p:spPr>
      </p:pic>
      <p:cxnSp>
        <p:nvCxnSpPr>
          <p:cNvPr id="28" name="直接箭头连接符 27"/>
          <p:cNvCxnSpPr/>
          <p:nvPr/>
        </p:nvCxnSpPr>
        <p:spPr>
          <a:xfrm rot="5400000" flipH="1" flipV="1">
            <a:off x="2428860" y="3357562"/>
            <a:ext cx="785818"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0800000">
            <a:off x="4643438" y="3214686"/>
            <a:ext cx="64294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000232" y="4143380"/>
            <a:ext cx="928694" cy="461665"/>
          </a:xfrm>
          <a:prstGeom prst="rect">
            <a:avLst/>
          </a:prstGeom>
          <a:noFill/>
        </p:spPr>
        <p:txBody>
          <a:bodyPr wrap="square" rtlCol="0">
            <a:spAutoFit/>
          </a:bodyPr>
          <a:lstStyle/>
          <a:p>
            <a:r>
              <a:rPr lang="zh-CN" altLang="en-US" dirty="0" smtClean="0"/>
              <a:t>支持</a:t>
            </a:r>
            <a:endParaRPr lang="zh-CN" altLang="en-US" dirty="0"/>
          </a:p>
        </p:txBody>
      </p:sp>
      <p:sp>
        <p:nvSpPr>
          <p:cNvPr id="34" name="TextBox 33"/>
          <p:cNvSpPr txBox="1"/>
          <p:nvPr/>
        </p:nvSpPr>
        <p:spPr>
          <a:xfrm>
            <a:off x="5000628" y="3643314"/>
            <a:ext cx="928694" cy="461665"/>
          </a:xfrm>
          <a:prstGeom prst="rect">
            <a:avLst/>
          </a:prstGeom>
          <a:noFill/>
        </p:spPr>
        <p:txBody>
          <a:bodyPr wrap="square" rtlCol="0">
            <a:spAutoFit/>
          </a:bodyPr>
          <a:lstStyle/>
          <a:p>
            <a:r>
              <a:rPr lang="zh-CN" altLang="en-US" dirty="0" smtClean="0"/>
              <a:t>支持</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如何使各种网络设备相互通信？</a:t>
            </a:r>
            <a:endParaRPr lang="zh-CN" altLang="en-US" dirty="0"/>
          </a:p>
        </p:txBody>
      </p:sp>
      <p:sp>
        <p:nvSpPr>
          <p:cNvPr id="3" name="内容占位符 2"/>
          <p:cNvSpPr>
            <a:spLocks noGrp="1"/>
          </p:cNvSpPr>
          <p:nvPr>
            <p:ph sz="quarter" idx="1"/>
          </p:nvPr>
        </p:nvSpPr>
        <p:spPr/>
        <p:txBody>
          <a:bodyPr/>
          <a:lstStyle/>
          <a:p>
            <a:r>
              <a:rPr lang="zh-CN" altLang="en-US" dirty="0" smtClean="0"/>
              <a:t>主机</a:t>
            </a:r>
            <a:r>
              <a:rPr lang="en-US" altLang="zh-CN" dirty="0" smtClean="0"/>
              <a:t>1</a:t>
            </a:r>
            <a:r>
              <a:rPr lang="zh-CN" altLang="en-US" dirty="0" smtClean="0"/>
              <a:t>与主机</a:t>
            </a:r>
            <a:r>
              <a:rPr lang="en-US" altLang="zh-CN" dirty="0" smtClean="0"/>
              <a:t>2</a:t>
            </a:r>
            <a:r>
              <a:rPr lang="zh-CN" altLang="en-US" dirty="0" smtClean="0"/>
              <a:t>的通信是通过中间的路由器实现的。</a:t>
            </a:r>
            <a:endParaRPr lang="zh-CN" altLang="en-US" dirty="0"/>
          </a:p>
        </p:txBody>
      </p:sp>
      <p:pic>
        <p:nvPicPr>
          <p:cNvPr id="38" name="Picture 2"/>
          <p:cNvPicPr>
            <a:picLocks noChangeAspect="1" noChangeArrowheads="1"/>
          </p:cNvPicPr>
          <p:nvPr/>
        </p:nvPicPr>
        <p:blipFill>
          <a:blip r:embed="rId2" cstate="print"/>
          <a:srcRect/>
          <a:stretch>
            <a:fillRect/>
          </a:stretch>
        </p:blipFill>
        <p:spPr bwMode="auto">
          <a:xfrm>
            <a:off x="1785918" y="3000372"/>
            <a:ext cx="5731466" cy="3643338"/>
          </a:xfrm>
          <a:prstGeom prst="rect">
            <a:avLst/>
          </a:prstGeom>
          <a:noFill/>
          <a:ln w="9525">
            <a:noFill/>
            <a:miter lim="800000"/>
            <a:headEnd/>
            <a:tailEnd/>
          </a:ln>
          <a:effectLst/>
        </p:spPr>
      </p:pic>
      <p:cxnSp>
        <p:nvCxnSpPr>
          <p:cNvPr id="39" name="直接箭头连接符 38"/>
          <p:cNvCxnSpPr/>
          <p:nvPr/>
        </p:nvCxnSpPr>
        <p:spPr bwMode="auto">
          <a:xfrm>
            <a:off x="1357290" y="4000504"/>
            <a:ext cx="50006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接箭头连接符 39"/>
          <p:cNvCxnSpPr>
            <a:stCxn id="51" idx="1"/>
          </p:cNvCxnSpPr>
          <p:nvPr/>
        </p:nvCxnSpPr>
        <p:spPr bwMode="auto">
          <a:xfrm rot="10800000" flipV="1">
            <a:off x="7143800" y="3929066"/>
            <a:ext cx="500034" cy="3571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直接箭头连接符 40"/>
          <p:cNvCxnSpPr/>
          <p:nvPr/>
        </p:nvCxnSpPr>
        <p:spPr bwMode="auto">
          <a:xfrm rot="16200000" flipH="1">
            <a:off x="3393273" y="3821909"/>
            <a:ext cx="1285884" cy="3571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2" name="矩形 41"/>
          <p:cNvSpPr/>
          <p:nvPr/>
        </p:nvSpPr>
        <p:spPr bwMode="auto">
          <a:xfrm>
            <a:off x="7643834" y="4143380"/>
            <a:ext cx="1071570" cy="428628"/>
          </a:xfrm>
          <a:prstGeom prst="rect">
            <a:avLst/>
          </a:prstGeom>
          <a:solidFill>
            <a:srgbClr val="FD6E6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rPr>
              <a:t>802</a:t>
            </a:r>
            <a:r>
              <a:rPr lang="en-US" altLang="zh-CN" sz="2000" b="1" dirty="0" smtClean="0"/>
              <a:t>.3</a:t>
            </a:r>
            <a:endParaRPr kumimoji="0" lang="zh-CN" altLang="en-US" sz="2000" b="1" i="0" u="none" strike="noStrike" cap="none" normalizeH="0" baseline="0" dirty="0" smtClean="0">
              <a:ln>
                <a:noFill/>
              </a:ln>
              <a:solidFill>
                <a:schemeClr val="tx1"/>
              </a:solidFill>
              <a:effectLst/>
              <a:latin typeface="Times New Roman" pitchFamily="18" charset="0"/>
            </a:endParaRPr>
          </a:p>
        </p:txBody>
      </p:sp>
      <p:sp>
        <p:nvSpPr>
          <p:cNvPr id="43" name="矩形 42"/>
          <p:cNvSpPr/>
          <p:nvPr/>
        </p:nvSpPr>
        <p:spPr bwMode="auto">
          <a:xfrm>
            <a:off x="7643834" y="3286124"/>
            <a:ext cx="1071570" cy="428628"/>
          </a:xfrm>
          <a:prstGeom prst="rect">
            <a:avLst/>
          </a:prstGeom>
          <a:solidFill>
            <a:srgbClr val="D60093"/>
          </a:solidFill>
          <a:ln w="9525" cap="flat" cmpd="sng" algn="ctr">
            <a:solidFill>
              <a:srgbClr val="D600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TCP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44" name="矩形 43"/>
          <p:cNvSpPr/>
          <p:nvPr/>
        </p:nvSpPr>
        <p:spPr bwMode="auto">
          <a:xfrm>
            <a:off x="285720" y="4429132"/>
            <a:ext cx="1071570" cy="428628"/>
          </a:xfrm>
          <a:prstGeom prst="rect">
            <a:avLst/>
          </a:prstGeom>
          <a:gradFill flip="none" rotWithShape="1">
            <a:gsLst>
              <a:gs pos="0">
                <a:srgbClr val="62ED31">
                  <a:tint val="66000"/>
                  <a:satMod val="160000"/>
                </a:srgbClr>
              </a:gs>
              <a:gs pos="50000">
                <a:srgbClr val="62ED31">
                  <a:tint val="44500"/>
                  <a:satMod val="160000"/>
                </a:srgbClr>
              </a:gs>
              <a:gs pos="100000">
                <a:srgbClr val="62ED31">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err="1" smtClean="0"/>
              <a:t>WiFi</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45" name="矩形 44"/>
          <p:cNvSpPr/>
          <p:nvPr/>
        </p:nvSpPr>
        <p:spPr bwMode="auto">
          <a:xfrm>
            <a:off x="285720" y="4000504"/>
            <a:ext cx="1071570" cy="428628"/>
          </a:xfrm>
          <a:prstGeom prst="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IP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46" name="矩形 45"/>
          <p:cNvSpPr/>
          <p:nvPr/>
        </p:nvSpPr>
        <p:spPr bwMode="auto">
          <a:xfrm>
            <a:off x="285720" y="3143248"/>
            <a:ext cx="1071570" cy="4286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HTTP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47" name="矩形 46"/>
          <p:cNvSpPr/>
          <p:nvPr/>
        </p:nvSpPr>
        <p:spPr bwMode="auto">
          <a:xfrm>
            <a:off x="285720" y="3571876"/>
            <a:ext cx="1071570" cy="428628"/>
          </a:xfrm>
          <a:prstGeom prst="rect">
            <a:avLst/>
          </a:prstGeom>
          <a:solidFill>
            <a:srgbClr val="D60093"/>
          </a:solidFill>
          <a:ln w="9525" cap="flat" cmpd="sng" algn="ctr">
            <a:solidFill>
              <a:srgbClr val="D6009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TCP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48" name="矩形 47"/>
          <p:cNvSpPr/>
          <p:nvPr/>
        </p:nvSpPr>
        <p:spPr bwMode="auto">
          <a:xfrm>
            <a:off x="2786050" y="2857496"/>
            <a:ext cx="1071570" cy="428628"/>
          </a:xfrm>
          <a:prstGeom prst="rect">
            <a:avLst/>
          </a:prstGeom>
          <a:gradFill flip="none" rotWithShape="1">
            <a:gsLst>
              <a:gs pos="0">
                <a:srgbClr val="62ED31">
                  <a:tint val="66000"/>
                  <a:satMod val="160000"/>
                </a:srgbClr>
              </a:gs>
              <a:gs pos="50000">
                <a:srgbClr val="62ED31">
                  <a:tint val="44500"/>
                  <a:satMod val="160000"/>
                </a:srgbClr>
              </a:gs>
              <a:gs pos="100000">
                <a:srgbClr val="62ED31">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dirty="0" err="1" smtClean="0"/>
              <a:t>WiFi</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49" name="矩形 48"/>
          <p:cNvSpPr/>
          <p:nvPr/>
        </p:nvSpPr>
        <p:spPr bwMode="auto">
          <a:xfrm>
            <a:off x="2786050" y="2428868"/>
            <a:ext cx="2143140" cy="428628"/>
          </a:xfrm>
          <a:prstGeom prst="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IP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50" name="矩形 49"/>
          <p:cNvSpPr/>
          <p:nvPr/>
        </p:nvSpPr>
        <p:spPr bwMode="auto">
          <a:xfrm>
            <a:off x="3857620" y="2857496"/>
            <a:ext cx="1071570" cy="428628"/>
          </a:xfrm>
          <a:prstGeom prst="rect">
            <a:avLst/>
          </a:prstGeom>
          <a:solidFill>
            <a:srgbClr val="FD6E6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000" b="1" dirty="0" smtClean="0"/>
              <a:t>802.3</a:t>
            </a:r>
            <a:endParaRPr kumimoji="0" lang="zh-CN" altLang="en-US" sz="2000" b="1" i="0" u="none" strike="noStrike" cap="none" normalizeH="0" baseline="0" dirty="0" smtClean="0">
              <a:ln>
                <a:noFill/>
              </a:ln>
              <a:solidFill>
                <a:schemeClr val="tx1"/>
              </a:solidFill>
              <a:effectLst/>
              <a:latin typeface="Times New Roman" pitchFamily="18" charset="0"/>
            </a:endParaRPr>
          </a:p>
        </p:txBody>
      </p:sp>
      <p:sp>
        <p:nvSpPr>
          <p:cNvPr id="51" name="矩形 50"/>
          <p:cNvSpPr/>
          <p:nvPr/>
        </p:nvSpPr>
        <p:spPr bwMode="auto">
          <a:xfrm>
            <a:off x="7643834" y="3714752"/>
            <a:ext cx="1071570" cy="428628"/>
          </a:xfrm>
          <a:prstGeom prst="rect">
            <a:avLst/>
          </a:prstGeom>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IP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cxnSp>
        <p:nvCxnSpPr>
          <p:cNvPr id="52" name="曲线连接符 51"/>
          <p:cNvCxnSpPr>
            <a:stCxn id="44" idx="2"/>
            <a:endCxn id="48" idx="2"/>
          </p:cNvCxnSpPr>
          <p:nvPr/>
        </p:nvCxnSpPr>
        <p:spPr>
          <a:xfrm rot="5400000" flipH="1" flipV="1">
            <a:off x="1285852" y="2821777"/>
            <a:ext cx="1571636" cy="2500330"/>
          </a:xfrm>
          <a:prstGeom prst="curvedConnector3">
            <a:avLst>
              <a:gd name="adj1" fmla="val -57549"/>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50" idx="2"/>
            <a:endCxn id="42" idx="2"/>
          </p:cNvCxnSpPr>
          <p:nvPr/>
        </p:nvCxnSpPr>
        <p:spPr>
          <a:xfrm rot="16200000" flipH="1">
            <a:off x="5643570" y="2035959"/>
            <a:ext cx="1285884" cy="3786214"/>
          </a:xfrm>
          <a:prstGeom prst="curvedConnector3">
            <a:avLst>
              <a:gd name="adj1" fmla="val 224753"/>
            </a:avLst>
          </a:prstGeom>
          <a:ln>
            <a:solidFill>
              <a:srgbClr val="FD5551"/>
            </a:solidFill>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bwMode="auto">
          <a:xfrm>
            <a:off x="7643834" y="2857496"/>
            <a:ext cx="1071570" cy="4286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rPr>
              <a:t>HTTP</a:t>
            </a:r>
            <a:endParaRPr kumimoji="0" lang="zh-CN" altLang="en-US" sz="2000" b="0" i="0" u="none" strike="noStrike" cap="none" normalizeH="0" baseline="0" dirty="0" smtClean="0">
              <a:ln>
                <a:noFill/>
              </a:ln>
              <a:solidFill>
                <a:schemeClr val="tx1"/>
              </a:solidFill>
              <a:effectLst/>
              <a:latin typeface="Times New Roman" pitchFamily="18" charset="0"/>
            </a:endParaRPr>
          </a:p>
        </p:txBody>
      </p:sp>
      <p:sp>
        <p:nvSpPr>
          <p:cNvPr id="55" name="TextBox 54"/>
          <p:cNvSpPr txBox="1"/>
          <p:nvPr/>
        </p:nvSpPr>
        <p:spPr>
          <a:xfrm>
            <a:off x="1285852" y="2428868"/>
            <a:ext cx="1000132" cy="400110"/>
          </a:xfrm>
          <a:prstGeom prst="rect">
            <a:avLst/>
          </a:prstGeom>
          <a:noFill/>
        </p:spPr>
        <p:txBody>
          <a:bodyPr wrap="square" rtlCol="0">
            <a:spAutoFit/>
          </a:bodyPr>
          <a:lstStyle/>
          <a:p>
            <a:pPr algn="ctr"/>
            <a:r>
              <a:rPr lang="zh-CN" altLang="en-US" sz="2000" dirty="0" smtClean="0"/>
              <a:t>主机</a:t>
            </a:r>
            <a:r>
              <a:rPr lang="en-US" altLang="zh-CN" sz="2000" dirty="0" smtClean="0"/>
              <a:t>1</a:t>
            </a:r>
            <a:endParaRPr lang="zh-CN" altLang="en-US" sz="2000" dirty="0"/>
          </a:p>
        </p:txBody>
      </p:sp>
      <p:sp>
        <p:nvSpPr>
          <p:cNvPr id="56" name="TextBox 55"/>
          <p:cNvSpPr txBox="1"/>
          <p:nvPr/>
        </p:nvSpPr>
        <p:spPr>
          <a:xfrm>
            <a:off x="6072198" y="3143248"/>
            <a:ext cx="1000132" cy="400110"/>
          </a:xfrm>
          <a:prstGeom prst="rect">
            <a:avLst/>
          </a:prstGeom>
          <a:noFill/>
        </p:spPr>
        <p:txBody>
          <a:bodyPr wrap="square" rtlCol="0">
            <a:spAutoFit/>
          </a:bodyPr>
          <a:lstStyle/>
          <a:p>
            <a:pPr algn="ctr"/>
            <a:r>
              <a:rPr lang="zh-CN" altLang="en-US" sz="2000" dirty="0" smtClean="0"/>
              <a:t>主机</a:t>
            </a:r>
            <a:r>
              <a:rPr lang="en-US" altLang="zh-CN" sz="2000" dirty="0" smtClean="0"/>
              <a:t>2</a:t>
            </a:r>
            <a:endParaRPr lang="zh-CN" altLang="en-US" sz="2000" dirty="0"/>
          </a:p>
        </p:txBody>
      </p:sp>
      <p:cxnSp>
        <p:nvCxnSpPr>
          <p:cNvPr id="57" name="直接箭头连接符 56"/>
          <p:cNvCxnSpPr>
            <a:stCxn id="55" idx="2"/>
          </p:cNvCxnSpPr>
          <p:nvPr/>
        </p:nvCxnSpPr>
        <p:spPr>
          <a:xfrm rot="16200000" flipH="1">
            <a:off x="1521626" y="3093270"/>
            <a:ext cx="957212" cy="428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56" idx="2"/>
          </p:cNvCxnSpPr>
          <p:nvPr/>
        </p:nvCxnSpPr>
        <p:spPr>
          <a:xfrm rot="16200000" flipH="1">
            <a:off x="6272253" y="3843369"/>
            <a:ext cx="742898" cy="1428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lstStyle/>
          <a:p>
            <a:r>
              <a:rPr lang="en-US" altLang="zh-CN" dirty="0" smtClean="0"/>
              <a:t>1.1 </a:t>
            </a:r>
            <a:r>
              <a:rPr lang="zh-CN" altLang="en-US" dirty="0" smtClean="0"/>
              <a:t>计算机网络的应用</a:t>
            </a:r>
            <a:endParaRPr lang="zh-CN" altLang="en-US" dirty="0"/>
          </a:p>
        </p:txBody>
      </p:sp>
      <p:sp>
        <p:nvSpPr>
          <p:cNvPr id="3" name="内容占位符 2"/>
          <p:cNvSpPr>
            <a:spLocks noGrp="1"/>
          </p:cNvSpPr>
          <p:nvPr>
            <p:ph sz="quarter" idx="1"/>
          </p:nvPr>
        </p:nvSpPr>
        <p:spPr/>
        <p:txBody>
          <a:bodyPr/>
          <a:lstStyle/>
          <a:p>
            <a:r>
              <a:rPr lang="en-US" altLang="zh-CN" dirty="0" smtClean="0"/>
              <a:t>1.1.1 </a:t>
            </a:r>
            <a:r>
              <a:rPr lang="zh-CN" altLang="en-US" dirty="0" smtClean="0"/>
              <a:t>商业应用</a:t>
            </a:r>
            <a:endParaRPr lang="en-US" altLang="zh-CN" dirty="0" smtClean="0"/>
          </a:p>
          <a:p>
            <a:r>
              <a:rPr lang="en-US" altLang="zh-CN" dirty="0" smtClean="0"/>
              <a:t>1.1.2 </a:t>
            </a:r>
            <a:r>
              <a:rPr lang="zh-CN" altLang="en-US" dirty="0" smtClean="0"/>
              <a:t>家庭应用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如何使所有的网络设备相互联通？</a:t>
            </a:r>
            <a:endParaRPr lang="zh-CN" altLang="en-US" dirty="0"/>
          </a:p>
        </p:txBody>
      </p:sp>
      <p:sp>
        <p:nvSpPr>
          <p:cNvPr id="3" name="内容占位符 2"/>
          <p:cNvSpPr>
            <a:spLocks noGrp="1"/>
          </p:cNvSpPr>
          <p:nvPr>
            <p:ph sz="quarter" idx="1"/>
          </p:nvPr>
        </p:nvSpPr>
        <p:spPr/>
        <p:txBody>
          <a:bodyPr/>
          <a:lstStyle/>
          <a:p>
            <a:r>
              <a:rPr lang="zh-CN" altLang="en-US" dirty="0" smtClean="0"/>
              <a:t>通过具有</a:t>
            </a:r>
            <a:r>
              <a:rPr lang="en-US" altLang="zh-CN" dirty="0" smtClean="0"/>
              <a:t>IP</a:t>
            </a:r>
            <a:r>
              <a:rPr lang="zh-CN" altLang="en-US" dirty="0" smtClean="0"/>
              <a:t>协议的实体进行联通。</a:t>
            </a:r>
            <a:endParaRPr lang="zh-CN" altLang="en-US" dirty="0"/>
          </a:p>
        </p:txBody>
      </p:sp>
      <p:sp>
        <p:nvSpPr>
          <p:cNvPr id="5" name="AutoShape 2"/>
          <p:cNvSpPr>
            <a:spLocks noChangeArrowheads="1"/>
          </p:cNvSpPr>
          <p:nvPr/>
        </p:nvSpPr>
        <p:spPr bwMode="auto">
          <a:xfrm>
            <a:off x="1692275" y="3500438"/>
            <a:ext cx="7235825" cy="2808287"/>
          </a:xfrm>
          <a:prstGeom prst="triangle">
            <a:avLst>
              <a:gd name="adj" fmla="val 50000"/>
            </a:avLst>
          </a:prstGeom>
          <a:solidFill>
            <a:srgbClr val="CC99FF"/>
          </a:solidFill>
          <a:ln w="9525">
            <a:solidFill>
              <a:schemeClr val="tx1"/>
            </a:solidFill>
            <a:miter lim="800000"/>
            <a:headEnd/>
            <a:tailEnd/>
          </a:ln>
          <a:effectLst/>
        </p:spPr>
        <p:txBody>
          <a:bodyPr wrap="none" anchor="ctr"/>
          <a:lstStyle/>
          <a:p>
            <a:endParaRPr lang="zh-CN" altLang="en-US"/>
          </a:p>
        </p:txBody>
      </p:sp>
      <p:sp>
        <p:nvSpPr>
          <p:cNvPr id="6" name="AutoShape 3"/>
          <p:cNvSpPr>
            <a:spLocks noChangeArrowheads="1"/>
          </p:cNvSpPr>
          <p:nvPr/>
        </p:nvSpPr>
        <p:spPr bwMode="auto">
          <a:xfrm flipV="1">
            <a:off x="1692275" y="1989138"/>
            <a:ext cx="7235825" cy="3095625"/>
          </a:xfrm>
          <a:prstGeom prst="triangle">
            <a:avLst>
              <a:gd name="adj" fmla="val 50000"/>
            </a:avLst>
          </a:prstGeom>
          <a:solidFill>
            <a:srgbClr val="CC99FF"/>
          </a:solidFill>
          <a:ln w="9525">
            <a:solidFill>
              <a:schemeClr val="tx1"/>
            </a:solidFill>
            <a:miter lim="800000"/>
            <a:headEnd/>
            <a:tailEnd/>
          </a:ln>
          <a:effectLst/>
        </p:spPr>
        <p:txBody>
          <a:bodyPr wrap="none" anchor="ctr"/>
          <a:lstStyle/>
          <a:p>
            <a:endParaRPr lang="zh-CN" altLang="en-US"/>
          </a:p>
        </p:txBody>
      </p:sp>
      <p:sp>
        <p:nvSpPr>
          <p:cNvPr id="7" name="Rectangle 5"/>
          <p:cNvSpPr>
            <a:spLocks noChangeArrowheads="1"/>
          </p:cNvSpPr>
          <p:nvPr/>
        </p:nvSpPr>
        <p:spPr bwMode="auto">
          <a:xfrm>
            <a:off x="2794000" y="2179638"/>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a:solidFill>
                  <a:srgbClr val="333399"/>
                </a:solidFill>
                <a:ea typeface="黑体" pitchFamily="2" charset="-122"/>
              </a:rPr>
              <a:t>HTTP</a:t>
            </a:r>
          </a:p>
        </p:txBody>
      </p:sp>
      <p:sp>
        <p:nvSpPr>
          <p:cNvPr id="8" name="Rectangle 6"/>
          <p:cNvSpPr>
            <a:spLocks noChangeArrowheads="1"/>
          </p:cNvSpPr>
          <p:nvPr/>
        </p:nvSpPr>
        <p:spPr bwMode="auto">
          <a:xfrm>
            <a:off x="4341813" y="2179638"/>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a:solidFill>
                  <a:srgbClr val="333399"/>
                </a:solidFill>
                <a:ea typeface="黑体" pitchFamily="2" charset="-122"/>
              </a:rPr>
              <a:t>SMTP</a:t>
            </a:r>
          </a:p>
        </p:txBody>
      </p:sp>
      <p:sp>
        <p:nvSpPr>
          <p:cNvPr id="9" name="Rectangle 7"/>
          <p:cNvSpPr>
            <a:spLocks noChangeArrowheads="1"/>
          </p:cNvSpPr>
          <p:nvPr/>
        </p:nvSpPr>
        <p:spPr bwMode="auto">
          <a:xfrm>
            <a:off x="5483225" y="2179638"/>
            <a:ext cx="814388"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a:solidFill>
                  <a:srgbClr val="333399"/>
                </a:solidFill>
                <a:ea typeface="黑体" pitchFamily="2" charset="-122"/>
              </a:rPr>
              <a:t>DNS</a:t>
            </a:r>
          </a:p>
        </p:txBody>
      </p:sp>
      <p:sp>
        <p:nvSpPr>
          <p:cNvPr id="10" name="Rectangle 8"/>
          <p:cNvSpPr>
            <a:spLocks noChangeArrowheads="1"/>
          </p:cNvSpPr>
          <p:nvPr/>
        </p:nvSpPr>
        <p:spPr bwMode="auto">
          <a:xfrm>
            <a:off x="7031038" y="2179638"/>
            <a:ext cx="815975"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a:solidFill>
                  <a:srgbClr val="333399"/>
                </a:solidFill>
                <a:ea typeface="黑体" pitchFamily="2" charset="-122"/>
              </a:rPr>
              <a:t>RTP</a:t>
            </a:r>
          </a:p>
        </p:txBody>
      </p:sp>
      <p:sp>
        <p:nvSpPr>
          <p:cNvPr id="11" name="Rectangle 9"/>
          <p:cNvSpPr>
            <a:spLocks noChangeArrowheads="1"/>
          </p:cNvSpPr>
          <p:nvPr/>
        </p:nvSpPr>
        <p:spPr bwMode="auto">
          <a:xfrm>
            <a:off x="3527425" y="3124200"/>
            <a:ext cx="814388"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a:solidFill>
                  <a:srgbClr val="333399"/>
                </a:solidFill>
                <a:ea typeface="黑体" pitchFamily="2" charset="-122"/>
              </a:rPr>
              <a:t>TCP</a:t>
            </a:r>
          </a:p>
        </p:txBody>
      </p:sp>
      <p:sp>
        <p:nvSpPr>
          <p:cNvPr id="12" name="Rectangle 10"/>
          <p:cNvSpPr>
            <a:spLocks noChangeArrowheads="1"/>
          </p:cNvSpPr>
          <p:nvPr/>
        </p:nvSpPr>
        <p:spPr bwMode="auto">
          <a:xfrm>
            <a:off x="6297613" y="3124200"/>
            <a:ext cx="815975"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a:solidFill>
                  <a:srgbClr val="333399"/>
                </a:solidFill>
                <a:ea typeface="黑体" pitchFamily="2" charset="-122"/>
              </a:rPr>
              <a:t>UDP</a:t>
            </a:r>
          </a:p>
        </p:txBody>
      </p:sp>
      <p:sp>
        <p:nvSpPr>
          <p:cNvPr id="13" name="Rectangle 11"/>
          <p:cNvSpPr>
            <a:spLocks noChangeArrowheads="1"/>
          </p:cNvSpPr>
          <p:nvPr/>
        </p:nvSpPr>
        <p:spPr bwMode="auto">
          <a:xfrm>
            <a:off x="4911725" y="4229100"/>
            <a:ext cx="815975"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a:solidFill>
                  <a:srgbClr val="333399"/>
                </a:solidFill>
                <a:ea typeface="黑体" pitchFamily="2" charset="-122"/>
              </a:rPr>
              <a:t>IP</a:t>
            </a:r>
          </a:p>
        </p:txBody>
      </p:sp>
      <p:sp>
        <p:nvSpPr>
          <p:cNvPr id="14" name="Rectangle 12"/>
          <p:cNvSpPr>
            <a:spLocks noChangeArrowheads="1"/>
          </p:cNvSpPr>
          <p:nvPr/>
        </p:nvSpPr>
        <p:spPr bwMode="auto">
          <a:xfrm>
            <a:off x="2794000" y="5508625"/>
            <a:ext cx="1304925"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a:latin typeface="Times New Roman" pitchFamily="18" charset="0"/>
            </a:endParaRPr>
          </a:p>
        </p:txBody>
      </p:sp>
      <p:sp>
        <p:nvSpPr>
          <p:cNvPr id="15" name="Rectangle 13"/>
          <p:cNvSpPr>
            <a:spLocks noChangeArrowheads="1"/>
          </p:cNvSpPr>
          <p:nvPr/>
        </p:nvSpPr>
        <p:spPr bwMode="auto">
          <a:xfrm>
            <a:off x="4505325" y="5508625"/>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a:latin typeface="Times New Roman" pitchFamily="18" charset="0"/>
            </a:endParaRPr>
          </a:p>
        </p:txBody>
      </p:sp>
      <p:sp>
        <p:nvSpPr>
          <p:cNvPr id="16" name="Rectangle 14"/>
          <p:cNvSpPr>
            <a:spLocks noChangeArrowheads="1"/>
          </p:cNvSpPr>
          <p:nvPr/>
        </p:nvSpPr>
        <p:spPr bwMode="auto">
          <a:xfrm>
            <a:off x="6543675" y="5508625"/>
            <a:ext cx="1303338"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a:latin typeface="Times New Roman" pitchFamily="18" charset="0"/>
            </a:endParaRPr>
          </a:p>
        </p:txBody>
      </p:sp>
      <p:sp>
        <p:nvSpPr>
          <p:cNvPr id="17" name="Line 15"/>
          <p:cNvSpPr>
            <a:spLocks noChangeShapeType="1"/>
          </p:cNvSpPr>
          <p:nvPr/>
        </p:nvSpPr>
        <p:spPr bwMode="auto">
          <a:xfrm>
            <a:off x="838200" y="4938713"/>
            <a:ext cx="7334250" cy="0"/>
          </a:xfrm>
          <a:prstGeom prst="line">
            <a:avLst/>
          </a:prstGeom>
          <a:noFill/>
          <a:ln w="9525">
            <a:solidFill>
              <a:schemeClr val="tx1"/>
            </a:solidFill>
            <a:prstDash val="dash"/>
            <a:round/>
            <a:headEnd/>
            <a:tailEnd/>
          </a:ln>
          <a:effectLst/>
        </p:spPr>
        <p:txBody>
          <a:bodyPr/>
          <a:lstStyle/>
          <a:p>
            <a:endParaRPr lang="zh-CN" altLang="en-US"/>
          </a:p>
        </p:txBody>
      </p:sp>
      <p:sp>
        <p:nvSpPr>
          <p:cNvPr id="18" name="Line 16"/>
          <p:cNvSpPr>
            <a:spLocks noChangeShapeType="1"/>
          </p:cNvSpPr>
          <p:nvPr/>
        </p:nvSpPr>
        <p:spPr bwMode="auto">
          <a:xfrm>
            <a:off x="838200" y="3914775"/>
            <a:ext cx="7334250" cy="0"/>
          </a:xfrm>
          <a:prstGeom prst="line">
            <a:avLst/>
          </a:prstGeom>
          <a:noFill/>
          <a:ln w="9525">
            <a:solidFill>
              <a:schemeClr val="tx1"/>
            </a:solidFill>
            <a:prstDash val="dash"/>
            <a:round/>
            <a:headEnd/>
            <a:tailEnd/>
          </a:ln>
          <a:effectLst/>
        </p:spPr>
        <p:txBody>
          <a:bodyPr/>
          <a:lstStyle/>
          <a:p>
            <a:endParaRPr lang="zh-CN" altLang="en-US"/>
          </a:p>
        </p:txBody>
      </p:sp>
      <p:sp>
        <p:nvSpPr>
          <p:cNvPr id="19" name="Line 17"/>
          <p:cNvSpPr>
            <a:spLocks noChangeShapeType="1"/>
          </p:cNvSpPr>
          <p:nvPr/>
        </p:nvSpPr>
        <p:spPr bwMode="auto">
          <a:xfrm>
            <a:off x="838200" y="2887663"/>
            <a:ext cx="7334250" cy="0"/>
          </a:xfrm>
          <a:prstGeom prst="line">
            <a:avLst/>
          </a:prstGeom>
          <a:noFill/>
          <a:ln w="9525">
            <a:solidFill>
              <a:schemeClr val="tx1"/>
            </a:solidFill>
            <a:prstDash val="dash"/>
            <a:round/>
            <a:headEnd/>
            <a:tailEnd/>
          </a:ln>
          <a:effectLst/>
        </p:spPr>
        <p:txBody>
          <a:bodyPr/>
          <a:lstStyle/>
          <a:p>
            <a:endParaRPr lang="zh-CN" altLang="en-US"/>
          </a:p>
        </p:txBody>
      </p:sp>
      <p:sp>
        <p:nvSpPr>
          <p:cNvPr id="20" name="Text Box 18"/>
          <p:cNvSpPr txBox="1">
            <a:spLocks noChangeArrowheads="1"/>
          </p:cNvSpPr>
          <p:nvPr/>
        </p:nvSpPr>
        <p:spPr bwMode="auto">
          <a:xfrm>
            <a:off x="1081088" y="4184650"/>
            <a:ext cx="946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ea typeface="黑体" pitchFamily="2" charset="-122"/>
              </a:rPr>
              <a:t>网际层</a:t>
            </a:r>
          </a:p>
        </p:txBody>
      </p:sp>
      <p:sp>
        <p:nvSpPr>
          <p:cNvPr id="21" name="Text Box 19"/>
          <p:cNvSpPr txBox="1">
            <a:spLocks noChangeArrowheads="1"/>
          </p:cNvSpPr>
          <p:nvPr/>
        </p:nvSpPr>
        <p:spPr bwMode="auto">
          <a:xfrm>
            <a:off x="827088" y="5445125"/>
            <a:ext cx="1454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ea typeface="黑体" pitchFamily="2" charset="-122"/>
              </a:rPr>
              <a:t>网络接口层</a:t>
            </a:r>
          </a:p>
        </p:txBody>
      </p:sp>
      <p:sp>
        <p:nvSpPr>
          <p:cNvPr id="22" name="Text Box 20"/>
          <p:cNvSpPr txBox="1">
            <a:spLocks noChangeArrowheads="1"/>
          </p:cNvSpPr>
          <p:nvPr/>
        </p:nvSpPr>
        <p:spPr bwMode="auto">
          <a:xfrm>
            <a:off x="1082675" y="3176588"/>
            <a:ext cx="946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ea typeface="黑体" pitchFamily="2" charset="-122"/>
              </a:rPr>
              <a:t>运输层</a:t>
            </a:r>
          </a:p>
        </p:txBody>
      </p:sp>
      <p:sp>
        <p:nvSpPr>
          <p:cNvPr id="23" name="Text Box 21"/>
          <p:cNvSpPr txBox="1">
            <a:spLocks noChangeArrowheads="1"/>
          </p:cNvSpPr>
          <p:nvPr/>
        </p:nvSpPr>
        <p:spPr bwMode="auto">
          <a:xfrm>
            <a:off x="1135063" y="2168525"/>
            <a:ext cx="946150" cy="396875"/>
          </a:xfrm>
          <a:prstGeom prst="rect">
            <a:avLst/>
          </a:prstGeom>
          <a:noFill/>
          <a:ln w="9525">
            <a:noFill/>
            <a:miter lim="800000"/>
            <a:headEnd/>
            <a:tailEnd/>
          </a:ln>
          <a:effectLst/>
        </p:spPr>
        <p:txBody>
          <a:bodyPr wrap="none">
            <a:spAutoFit/>
          </a:bodyPr>
          <a:lstStyle/>
          <a:p>
            <a:r>
              <a:rPr kumimoji="1" lang="zh-CN" altLang="en-US" sz="2000">
                <a:solidFill>
                  <a:srgbClr val="333399"/>
                </a:solidFill>
                <a:ea typeface="黑体" pitchFamily="2" charset="-122"/>
              </a:rPr>
              <a:t>应用层</a:t>
            </a:r>
          </a:p>
        </p:txBody>
      </p:sp>
      <p:sp>
        <p:nvSpPr>
          <p:cNvPr id="24" name="Text Box 22"/>
          <p:cNvSpPr txBox="1">
            <a:spLocks noChangeArrowheads="1"/>
          </p:cNvSpPr>
          <p:nvPr/>
        </p:nvSpPr>
        <p:spPr bwMode="auto">
          <a:xfrm>
            <a:off x="3735388" y="2095500"/>
            <a:ext cx="438150"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2" charset="-122"/>
              </a:rPr>
              <a:t>…</a:t>
            </a:r>
          </a:p>
        </p:txBody>
      </p:sp>
      <p:sp>
        <p:nvSpPr>
          <p:cNvPr id="25" name="Text Box 23"/>
          <p:cNvSpPr txBox="1">
            <a:spLocks noChangeArrowheads="1"/>
          </p:cNvSpPr>
          <p:nvPr/>
        </p:nvSpPr>
        <p:spPr bwMode="auto">
          <a:xfrm>
            <a:off x="6430963" y="2095500"/>
            <a:ext cx="438150" cy="396875"/>
          </a:xfrm>
          <a:prstGeom prst="rect">
            <a:avLst/>
          </a:prstGeom>
          <a:noFill/>
          <a:ln w="9525">
            <a:noFill/>
            <a:miter lim="800000"/>
            <a:headEnd/>
            <a:tailEnd/>
          </a:ln>
          <a:effectLst/>
        </p:spPr>
        <p:txBody>
          <a:bodyPr wrap="none">
            <a:spAutoFit/>
          </a:bodyPr>
          <a:lstStyle/>
          <a:p>
            <a:r>
              <a:rPr kumimoji="1" lang="en-US" altLang="zh-CN" sz="2000" b="1">
                <a:solidFill>
                  <a:srgbClr val="333399"/>
                </a:solidFill>
                <a:latin typeface="Times New Roman" pitchFamily="18" charset="0"/>
                <a:ea typeface="黑体" pitchFamily="2" charset="-122"/>
              </a:rPr>
              <a:t>…</a:t>
            </a:r>
          </a:p>
        </p:txBody>
      </p:sp>
      <p:sp>
        <p:nvSpPr>
          <p:cNvPr id="26" name="Text Box 24"/>
          <p:cNvSpPr txBox="1">
            <a:spLocks noChangeArrowheads="1"/>
          </p:cNvSpPr>
          <p:nvPr/>
        </p:nvSpPr>
        <p:spPr bwMode="auto">
          <a:xfrm>
            <a:off x="5976938" y="5492750"/>
            <a:ext cx="387350" cy="336550"/>
          </a:xfrm>
          <a:prstGeom prst="rect">
            <a:avLst/>
          </a:prstGeom>
          <a:noFill/>
          <a:ln w="9525">
            <a:noFill/>
            <a:miter lim="800000"/>
            <a:headEnd/>
            <a:tailEnd/>
          </a:ln>
          <a:effectLst/>
        </p:spPr>
        <p:txBody>
          <a:bodyPr wrap="none">
            <a:spAutoFit/>
          </a:bodyPr>
          <a:lstStyle/>
          <a:p>
            <a:r>
              <a:rPr kumimoji="1" lang="en-US" altLang="zh-CN" sz="1600" b="1">
                <a:latin typeface="Times New Roman" pitchFamily="18" charset="0"/>
              </a:rPr>
              <a:t>…</a:t>
            </a:r>
          </a:p>
        </p:txBody>
      </p:sp>
      <p:sp>
        <p:nvSpPr>
          <p:cNvPr id="27" name="Line 25"/>
          <p:cNvSpPr>
            <a:spLocks noChangeShapeType="1"/>
          </p:cNvSpPr>
          <p:nvPr/>
        </p:nvSpPr>
        <p:spPr bwMode="auto">
          <a:xfrm>
            <a:off x="3189288" y="2600325"/>
            <a:ext cx="509587" cy="547688"/>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28" name="Line 26"/>
          <p:cNvSpPr>
            <a:spLocks noChangeShapeType="1"/>
          </p:cNvSpPr>
          <p:nvPr/>
        </p:nvSpPr>
        <p:spPr bwMode="auto">
          <a:xfrm>
            <a:off x="5873750" y="2617788"/>
            <a:ext cx="587375" cy="49530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29" name="Line 27"/>
          <p:cNvSpPr>
            <a:spLocks noChangeShapeType="1"/>
          </p:cNvSpPr>
          <p:nvPr/>
        </p:nvSpPr>
        <p:spPr bwMode="auto">
          <a:xfrm flipH="1">
            <a:off x="4151313" y="2601913"/>
            <a:ext cx="584200" cy="52070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30" name="Line 28"/>
          <p:cNvSpPr>
            <a:spLocks noChangeShapeType="1"/>
          </p:cNvSpPr>
          <p:nvPr/>
        </p:nvSpPr>
        <p:spPr bwMode="auto">
          <a:xfrm flipH="1">
            <a:off x="6865938" y="2601913"/>
            <a:ext cx="573087" cy="52705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31" name="Line 29"/>
          <p:cNvSpPr>
            <a:spLocks noChangeShapeType="1"/>
          </p:cNvSpPr>
          <p:nvPr/>
        </p:nvSpPr>
        <p:spPr bwMode="auto">
          <a:xfrm>
            <a:off x="3930650" y="3549650"/>
            <a:ext cx="1149350" cy="661988"/>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32" name="Line 30"/>
          <p:cNvSpPr>
            <a:spLocks noChangeShapeType="1"/>
          </p:cNvSpPr>
          <p:nvPr/>
        </p:nvSpPr>
        <p:spPr bwMode="auto">
          <a:xfrm flipH="1">
            <a:off x="5564188" y="3565525"/>
            <a:ext cx="1152525" cy="647700"/>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33" name="Line 31"/>
          <p:cNvSpPr>
            <a:spLocks noChangeShapeType="1"/>
          </p:cNvSpPr>
          <p:nvPr/>
        </p:nvSpPr>
        <p:spPr bwMode="auto">
          <a:xfrm>
            <a:off x="5608638" y="4676775"/>
            <a:ext cx="1627187" cy="839788"/>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34" name="Line 32"/>
          <p:cNvSpPr>
            <a:spLocks noChangeShapeType="1"/>
          </p:cNvSpPr>
          <p:nvPr/>
        </p:nvSpPr>
        <p:spPr bwMode="auto">
          <a:xfrm flipH="1">
            <a:off x="3348038" y="4667250"/>
            <a:ext cx="1646237" cy="849313"/>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35" name="Line 33"/>
          <p:cNvSpPr>
            <a:spLocks noChangeShapeType="1"/>
          </p:cNvSpPr>
          <p:nvPr/>
        </p:nvSpPr>
        <p:spPr bwMode="auto">
          <a:xfrm flipH="1">
            <a:off x="5076825" y="4622800"/>
            <a:ext cx="244475" cy="893763"/>
          </a:xfrm>
          <a:prstGeom prst="line">
            <a:avLst/>
          </a:prstGeom>
          <a:noFill/>
          <a:ln w="28575">
            <a:solidFill>
              <a:srgbClr val="333399"/>
            </a:solidFill>
            <a:round/>
            <a:headEnd type="triangle" w="med" len="lg"/>
            <a:tailEnd type="triangle" w="med" len="lg"/>
          </a:ln>
          <a:effectLst/>
        </p:spPr>
        <p:txBody>
          <a:bodyPr/>
          <a:lstStyle/>
          <a:p>
            <a:endParaRPr lang="zh-CN" altLang="en-US"/>
          </a:p>
        </p:txBody>
      </p:sp>
      <p:sp>
        <p:nvSpPr>
          <p:cNvPr id="36" name="Text Box 34"/>
          <p:cNvSpPr txBox="1">
            <a:spLocks noChangeArrowheads="1"/>
          </p:cNvSpPr>
          <p:nvPr/>
        </p:nvSpPr>
        <p:spPr bwMode="auto">
          <a:xfrm>
            <a:off x="2747963" y="5605463"/>
            <a:ext cx="1376362" cy="396875"/>
          </a:xfrm>
          <a:prstGeom prst="rect">
            <a:avLst/>
          </a:prstGeom>
          <a:noFill/>
          <a:ln w="9525">
            <a:noFill/>
            <a:miter lim="800000"/>
            <a:headEnd/>
            <a:tailEnd/>
          </a:ln>
          <a:effectLst/>
        </p:spPr>
        <p:txBody>
          <a:bodyPr wrap="none">
            <a:spAutoFit/>
          </a:bodyPr>
          <a:lstStyle/>
          <a:p>
            <a:r>
              <a:rPr kumimoji="1" lang="zh-CN" altLang="en-US" sz="2000">
                <a:solidFill>
                  <a:srgbClr val="333399"/>
                </a:solidFill>
                <a:ea typeface="黑体" pitchFamily="2" charset="-122"/>
              </a:rPr>
              <a:t>网络接口</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37" name="Text Box 35"/>
          <p:cNvSpPr txBox="1">
            <a:spLocks noChangeArrowheads="1"/>
          </p:cNvSpPr>
          <p:nvPr/>
        </p:nvSpPr>
        <p:spPr bwMode="auto">
          <a:xfrm>
            <a:off x="4465638" y="5573713"/>
            <a:ext cx="1376362" cy="396875"/>
          </a:xfrm>
          <a:prstGeom prst="rect">
            <a:avLst/>
          </a:prstGeom>
          <a:noFill/>
          <a:ln w="9525">
            <a:noFill/>
            <a:miter lim="800000"/>
            <a:headEnd/>
            <a:tailEnd/>
          </a:ln>
          <a:effectLst/>
        </p:spPr>
        <p:txBody>
          <a:bodyPr wrap="none">
            <a:spAutoFit/>
          </a:bodyPr>
          <a:lstStyle/>
          <a:p>
            <a:r>
              <a:rPr kumimoji="1" lang="zh-CN" altLang="en-US" sz="2000">
                <a:solidFill>
                  <a:srgbClr val="333399"/>
                </a:solidFill>
                <a:ea typeface="黑体" pitchFamily="2" charset="-122"/>
              </a:rPr>
              <a:t>网络接口</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38" name="Text Box 36"/>
          <p:cNvSpPr txBox="1">
            <a:spLocks noChangeArrowheads="1"/>
          </p:cNvSpPr>
          <p:nvPr/>
        </p:nvSpPr>
        <p:spPr bwMode="auto">
          <a:xfrm>
            <a:off x="6516688" y="5553075"/>
            <a:ext cx="1376362" cy="396875"/>
          </a:xfrm>
          <a:prstGeom prst="rect">
            <a:avLst/>
          </a:prstGeom>
          <a:noFill/>
          <a:ln w="9525">
            <a:noFill/>
            <a:miter lim="800000"/>
            <a:headEnd/>
            <a:tailEnd/>
          </a:ln>
          <a:effectLst/>
        </p:spPr>
        <p:txBody>
          <a:bodyPr wrap="none">
            <a:spAutoFit/>
          </a:bodyPr>
          <a:lstStyle/>
          <a:p>
            <a:r>
              <a:rPr kumimoji="1" lang="zh-CN" altLang="en-US" sz="2000">
                <a:solidFill>
                  <a:srgbClr val="333399"/>
                </a:solidFill>
                <a:ea typeface="黑体" pitchFamily="2" charset="-122"/>
              </a:rPr>
              <a:t>网络接口</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0" nodeType="afterEffect">
                                  <p:stCondLst>
                                    <p:cond delay="0"/>
                                  </p:stCondLst>
                                  <p:childTnLst>
                                    <p:anim calcmode="discrete" valueType="str">
                                      <p:cBhvr>
                                        <p:cTn id="9" dur="1000" fill="hold"/>
                                        <p:tgtEl>
                                          <p:spTgt spid="13"/>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1" presetClass="exit" presetSubtype="0" fill="hold" grpId="1" nodeType="after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par>
                          <p:cTn id="13" fill="hold">
                            <p:stCondLst>
                              <p:cond delay="30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3000"/>
                            </p:stCondLst>
                            <p:childTnLst>
                              <p:par>
                                <p:cTn id="17" presetID="35" presetClass="emph" presetSubtype="0" repeatCount="3000" fill="hold" grpId="1" nodeType="afterEffect">
                                  <p:stCondLst>
                                    <p:cond delay="0"/>
                                  </p:stCondLst>
                                  <p:childTnLst>
                                    <p:anim calcmode="discrete" valueType="str">
                                      <p:cBhvr>
                                        <p:cTn id="18"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13" grpId="0" animBg="1"/>
      <p:bldP spid="13"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 </a:t>
            </a:r>
            <a:r>
              <a:rPr lang="zh-CN" altLang="en-US" dirty="0" smtClean="0"/>
              <a:t>网络体系结构的举例</a:t>
            </a:r>
            <a:endParaRPr lang="zh-CN" altLang="en-US" dirty="0"/>
          </a:p>
        </p:txBody>
      </p:sp>
      <p:sp>
        <p:nvSpPr>
          <p:cNvPr id="3" name="内容占位符 2"/>
          <p:cNvSpPr>
            <a:spLocks noGrp="1"/>
          </p:cNvSpPr>
          <p:nvPr>
            <p:ph sz="quarter" idx="1"/>
          </p:nvPr>
        </p:nvSpPr>
        <p:spPr/>
        <p:txBody>
          <a:bodyPr/>
          <a:lstStyle/>
          <a:p>
            <a:r>
              <a:rPr lang="en-US" altLang="zh-CN" dirty="0" smtClean="0"/>
              <a:t>OSI (Open System Interconnection) </a:t>
            </a:r>
            <a:r>
              <a:rPr lang="zh-CN" altLang="en-US" dirty="0" smtClean="0"/>
              <a:t>网络体系结构</a:t>
            </a:r>
            <a:endParaRPr lang="en-US" altLang="zh-CN" dirty="0" smtClean="0"/>
          </a:p>
          <a:p>
            <a:r>
              <a:rPr lang="en-US" altLang="zh-CN" dirty="0" smtClean="0"/>
              <a:t>TCP/IP</a:t>
            </a:r>
            <a:r>
              <a:rPr lang="zh-CN" altLang="en-US" dirty="0" smtClean="0"/>
              <a:t>网络体系结构</a:t>
            </a:r>
          </a:p>
          <a:p>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1.3.2.1 OSI</a:t>
            </a:r>
            <a:r>
              <a:rPr lang="zh-CN" altLang="en-US" dirty="0" smtClean="0"/>
              <a:t>网络体系结构</a:t>
            </a:r>
            <a:endParaRPr lang="zh-CN" altLang="en-US" dirty="0"/>
          </a:p>
        </p:txBody>
      </p:sp>
      <p:sp>
        <p:nvSpPr>
          <p:cNvPr id="3" name="内容占位符 2"/>
          <p:cNvSpPr>
            <a:spLocks noGrp="1"/>
          </p:cNvSpPr>
          <p:nvPr>
            <p:ph sz="quarter" idx="1"/>
          </p:nvPr>
        </p:nvSpPr>
        <p:spPr/>
        <p:txBody>
          <a:bodyPr/>
          <a:lstStyle/>
          <a:p>
            <a:r>
              <a:rPr lang="zh-CN" altLang="en-US" dirty="0" smtClean="0"/>
              <a:t>由</a:t>
            </a:r>
            <a:r>
              <a:rPr lang="en-US" altLang="zh-CN" dirty="0" smtClean="0"/>
              <a:t>ISO(Internatianal Standard Organization)</a:t>
            </a:r>
            <a:r>
              <a:rPr lang="zh-CN" altLang="en-US" dirty="0" smtClean="0"/>
              <a:t>制定。</a:t>
            </a:r>
            <a:endParaRPr lang="zh-CN" altLang="en-US" dirty="0"/>
          </a:p>
        </p:txBody>
      </p:sp>
      <p:sp>
        <p:nvSpPr>
          <p:cNvPr id="5" name="矩形 4"/>
          <p:cNvSpPr/>
          <p:nvPr/>
        </p:nvSpPr>
        <p:spPr>
          <a:xfrm>
            <a:off x="500002" y="4714884"/>
            <a:ext cx="1571636"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网络层</a:t>
            </a:r>
            <a:endParaRPr lang="zh-CN" altLang="en-US" dirty="0"/>
          </a:p>
        </p:txBody>
      </p:sp>
      <p:sp>
        <p:nvSpPr>
          <p:cNvPr id="6" name="矩形 5"/>
          <p:cNvSpPr/>
          <p:nvPr/>
        </p:nvSpPr>
        <p:spPr>
          <a:xfrm>
            <a:off x="500002" y="5357826"/>
            <a:ext cx="1571636"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数据链路层</a:t>
            </a:r>
            <a:endParaRPr lang="zh-CN" altLang="en-US" dirty="0"/>
          </a:p>
        </p:txBody>
      </p:sp>
      <p:sp>
        <p:nvSpPr>
          <p:cNvPr id="7" name="矩形 6"/>
          <p:cNvSpPr/>
          <p:nvPr/>
        </p:nvSpPr>
        <p:spPr>
          <a:xfrm>
            <a:off x="500002" y="6000768"/>
            <a:ext cx="1571636"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物理层</a:t>
            </a:r>
            <a:endParaRPr lang="zh-CN" altLang="en-US" dirty="0"/>
          </a:p>
        </p:txBody>
      </p:sp>
      <p:sp>
        <p:nvSpPr>
          <p:cNvPr id="8" name="矩形 7"/>
          <p:cNvSpPr/>
          <p:nvPr/>
        </p:nvSpPr>
        <p:spPr>
          <a:xfrm>
            <a:off x="6429356" y="4714884"/>
            <a:ext cx="1571636"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t>网络层</a:t>
            </a:r>
            <a:endParaRPr lang="zh-CN" altLang="en-US" dirty="0"/>
          </a:p>
        </p:txBody>
      </p:sp>
      <p:sp>
        <p:nvSpPr>
          <p:cNvPr id="9" name="矩形 8"/>
          <p:cNvSpPr/>
          <p:nvPr/>
        </p:nvSpPr>
        <p:spPr>
          <a:xfrm>
            <a:off x="6429356" y="5357826"/>
            <a:ext cx="1571636"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t>数据链路层</a:t>
            </a:r>
            <a:endParaRPr lang="zh-CN" altLang="en-US" dirty="0"/>
          </a:p>
        </p:txBody>
      </p:sp>
      <p:sp>
        <p:nvSpPr>
          <p:cNvPr id="10" name="矩形 9"/>
          <p:cNvSpPr/>
          <p:nvPr/>
        </p:nvSpPr>
        <p:spPr>
          <a:xfrm>
            <a:off x="6429356" y="6000768"/>
            <a:ext cx="1571636" cy="3571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000" dirty="0" smtClean="0"/>
              <a:t>物理层</a:t>
            </a:r>
            <a:endParaRPr lang="zh-CN" altLang="en-US" sz="2000" dirty="0"/>
          </a:p>
        </p:txBody>
      </p:sp>
      <p:cxnSp>
        <p:nvCxnSpPr>
          <p:cNvPr id="12" name="直接箭头连接符 11"/>
          <p:cNvCxnSpPr>
            <a:stCxn id="5" idx="3"/>
            <a:endCxn id="8" idx="1"/>
          </p:cNvCxnSpPr>
          <p:nvPr/>
        </p:nvCxnSpPr>
        <p:spPr>
          <a:xfrm>
            <a:off x="2071638" y="4893479"/>
            <a:ext cx="4357718"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9" idx="1"/>
          </p:cNvCxnSpPr>
          <p:nvPr/>
        </p:nvCxnSpPr>
        <p:spPr>
          <a:xfrm>
            <a:off x="2071638" y="5536421"/>
            <a:ext cx="4357718"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6" idx="0"/>
          </p:cNvCxnSpPr>
          <p:nvPr/>
        </p:nvCxnSpPr>
        <p:spPr>
          <a:xfrm rot="5400000">
            <a:off x="1142944" y="5214950"/>
            <a:ext cx="28575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 name="直接箭头连接符 15"/>
          <p:cNvCxnSpPr>
            <a:endCxn id="7" idx="0"/>
          </p:cNvCxnSpPr>
          <p:nvPr/>
        </p:nvCxnSpPr>
        <p:spPr>
          <a:xfrm rot="5400000">
            <a:off x="1143341" y="5857495"/>
            <a:ext cx="285752" cy="79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10" idx="0"/>
            <a:endCxn id="9" idx="2"/>
          </p:cNvCxnSpPr>
          <p:nvPr/>
        </p:nvCxnSpPr>
        <p:spPr>
          <a:xfrm rot="5400000" flipH="1" flipV="1">
            <a:off x="7072298" y="5857892"/>
            <a:ext cx="285752"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0" name="直接箭头连接符 19"/>
          <p:cNvCxnSpPr>
            <a:stCxn id="9" idx="0"/>
            <a:endCxn id="8" idx="2"/>
          </p:cNvCxnSpPr>
          <p:nvPr/>
        </p:nvCxnSpPr>
        <p:spPr>
          <a:xfrm rot="5400000" flipH="1" flipV="1">
            <a:off x="7072298" y="5214950"/>
            <a:ext cx="285752"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22" name="TextBox 21"/>
          <p:cNvSpPr txBox="1"/>
          <p:nvPr/>
        </p:nvSpPr>
        <p:spPr>
          <a:xfrm>
            <a:off x="3286084" y="4886278"/>
            <a:ext cx="1571636" cy="400110"/>
          </a:xfrm>
          <a:prstGeom prst="rect">
            <a:avLst/>
          </a:prstGeom>
          <a:noFill/>
        </p:spPr>
        <p:txBody>
          <a:bodyPr wrap="square" rtlCol="0">
            <a:spAutoFit/>
          </a:bodyPr>
          <a:lstStyle/>
          <a:p>
            <a:pPr algn="ctr"/>
            <a:r>
              <a:rPr lang="zh-CN" altLang="en-US" sz="2000" dirty="0" smtClean="0"/>
              <a:t>路由协议</a:t>
            </a:r>
            <a:endParaRPr lang="zh-CN" altLang="en-US" sz="2000" dirty="0"/>
          </a:p>
        </p:txBody>
      </p:sp>
      <p:sp>
        <p:nvSpPr>
          <p:cNvPr id="25" name="TextBox 24"/>
          <p:cNvSpPr txBox="1"/>
          <p:nvPr/>
        </p:nvSpPr>
        <p:spPr>
          <a:xfrm>
            <a:off x="-142908" y="4643446"/>
            <a:ext cx="785786" cy="400110"/>
          </a:xfrm>
          <a:prstGeom prst="rect">
            <a:avLst/>
          </a:prstGeom>
          <a:noFill/>
        </p:spPr>
        <p:txBody>
          <a:bodyPr wrap="square" rtlCol="0">
            <a:spAutoFit/>
          </a:bodyPr>
          <a:lstStyle/>
          <a:p>
            <a:pPr algn="ctr"/>
            <a:r>
              <a:rPr lang="en-US" altLang="zh-CN" sz="2000" dirty="0" smtClean="0"/>
              <a:t>3</a:t>
            </a:r>
            <a:endParaRPr lang="zh-CN" altLang="en-US" sz="2000" dirty="0"/>
          </a:p>
        </p:txBody>
      </p:sp>
      <p:sp>
        <p:nvSpPr>
          <p:cNvPr id="26" name="TextBox 25"/>
          <p:cNvSpPr txBox="1"/>
          <p:nvPr/>
        </p:nvSpPr>
        <p:spPr>
          <a:xfrm>
            <a:off x="-142908" y="5314906"/>
            <a:ext cx="785786" cy="400110"/>
          </a:xfrm>
          <a:prstGeom prst="rect">
            <a:avLst/>
          </a:prstGeom>
          <a:noFill/>
        </p:spPr>
        <p:txBody>
          <a:bodyPr wrap="square" rtlCol="0">
            <a:spAutoFit/>
          </a:bodyPr>
          <a:lstStyle/>
          <a:p>
            <a:pPr algn="ctr"/>
            <a:r>
              <a:rPr lang="en-US" altLang="zh-CN" sz="2000" dirty="0" smtClean="0"/>
              <a:t>2</a:t>
            </a:r>
            <a:endParaRPr lang="zh-CN" altLang="en-US" sz="2000" dirty="0"/>
          </a:p>
        </p:txBody>
      </p:sp>
      <p:sp>
        <p:nvSpPr>
          <p:cNvPr id="27" name="TextBox 26"/>
          <p:cNvSpPr txBox="1"/>
          <p:nvPr/>
        </p:nvSpPr>
        <p:spPr>
          <a:xfrm>
            <a:off x="-142908" y="5957848"/>
            <a:ext cx="785786" cy="400110"/>
          </a:xfrm>
          <a:prstGeom prst="rect">
            <a:avLst/>
          </a:prstGeom>
          <a:noFill/>
        </p:spPr>
        <p:txBody>
          <a:bodyPr wrap="square" rtlCol="0">
            <a:spAutoFit/>
          </a:bodyPr>
          <a:lstStyle/>
          <a:p>
            <a:pPr algn="ctr"/>
            <a:r>
              <a:rPr lang="en-US" altLang="zh-CN" sz="2000" dirty="0" smtClean="0"/>
              <a:t>1</a:t>
            </a:r>
            <a:endParaRPr lang="zh-CN" altLang="en-US" sz="2000" dirty="0"/>
          </a:p>
        </p:txBody>
      </p:sp>
      <p:sp>
        <p:nvSpPr>
          <p:cNvPr id="29" name="TextBox 28"/>
          <p:cNvSpPr txBox="1"/>
          <p:nvPr/>
        </p:nvSpPr>
        <p:spPr>
          <a:xfrm>
            <a:off x="714316" y="6386476"/>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1</a:t>
            </a:r>
            <a:endParaRPr lang="zh-CN" altLang="en-US" sz="2000" dirty="0"/>
          </a:p>
        </p:txBody>
      </p:sp>
      <p:sp>
        <p:nvSpPr>
          <p:cNvPr id="30" name="TextBox 29"/>
          <p:cNvSpPr txBox="1"/>
          <p:nvPr/>
        </p:nvSpPr>
        <p:spPr>
          <a:xfrm>
            <a:off x="6715108" y="6315038"/>
            <a:ext cx="1071570" cy="400110"/>
          </a:xfrm>
          <a:prstGeom prst="rect">
            <a:avLst/>
          </a:prstGeom>
          <a:noFill/>
        </p:spPr>
        <p:txBody>
          <a:bodyPr wrap="square" rtlCol="0">
            <a:spAutoFit/>
          </a:bodyPr>
          <a:lstStyle/>
          <a:p>
            <a:pPr algn="ctr"/>
            <a:r>
              <a:rPr lang="zh-CN" altLang="en-US" sz="2000" dirty="0" smtClean="0"/>
              <a:t>主机</a:t>
            </a:r>
            <a:r>
              <a:rPr lang="en-US" altLang="zh-CN" sz="2000" dirty="0" smtClean="0"/>
              <a:t>2</a:t>
            </a:r>
            <a:endParaRPr lang="zh-CN" altLang="en-US" sz="2000" dirty="0"/>
          </a:p>
        </p:txBody>
      </p:sp>
      <p:sp>
        <p:nvSpPr>
          <p:cNvPr id="35" name="矩形 34"/>
          <p:cNvSpPr/>
          <p:nvPr/>
        </p:nvSpPr>
        <p:spPr>
          <a:xfrm>
            <a:off x="500002" y="2786058"/>
            <a:ext cx="1571636"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表示层</a:t>
            </a:r>
            <a:endParaRPr lang="zh-CN" altLang="en-US" dirty="0"/>
          </a:p>
        </p:txBody>
      </p:sp>
      <p:sp>
        <p:nvSpPr>
          <p:cNvPr id="36" name="矩形 35"/>
          <p:cNvSpPr/>
          <p:nvPr/>
        </p:nvSpPr>
        <p:spPr>
          <a:xfrm>
            <a:off x="500002" y="3429000"/>
            <a:ext cx="1571636"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会话层</a:t>
            </a:r>
            <a:endParaRPr lang="zh-CN" altLang="en-US" dirty="0"/>
          </a:p>
        </p:txBody>
      </p:sp>
      <p:sp>
        <p:nvSpPr>
          <p:cNvPr id="37" name="矩形 36"/>
          <p:cNvSpPr/>
          <p:nvPr/>
        </p:nvSpPr>
        <p:spPr>
          <a:xfrm>
            <a:off x="500002" y="4071942"/>
            <a:ext cx="1571636"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传输层</a:t>
            </a:r>
            <a:endParaRPr lang="zh-CN" altLang="en-US" dirty="0"/>
          </a:p>
        </p:txBody>
      </p:sp>
      <p:cxnSp>
        <p:nvCxnSpPr>
          <p:cNvPr id="38" name="直接箭头连接符 37"/>
          <p:cNvCxnSpPr>
            <a:stCxn id="35" idx="2"/>
            <a:endCxn id="36" idx="0"/>
          </p:cNvCxnSpPr>
          <p:nvPr/>
        </p:nvCxnSpPr>
        <p:spPr>
          <a:xfrm rot="5400000">
            <a:off x="1142944" y="3286124"/>
            <a:ext cx="28575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9" name="直接箭头连接符 38"/>
          <p:cNvCxnSpPr>
            <a:stCxn id="36" idx="2"/>
            <a:endCxn id="37" idx="0"/>
          </p:cNvCxnSpPr>
          <p:nvPr/>
        </p:nvCxnSpPr>
        <p:spPr>
          <a:xfrm rot="5400000">
            <a:off x="1142944" y="3929066"/>
            <a:ext cx="28575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40" name="直接箭头连接符 39"/>
          <p:cNvCxnSpPr>
            <a:endCxn id="5" idx="0"/>
          </p:cNvCxnSpPr>
          <p:nvPr/>
        </p:nvCxnSpPr>
        <p:spPr>
          <a:xfrm rot="5400000">
            <a:off x="1142944" y="4572008"/>
            <a:ext cx="285752"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57" name="矩形 56"/>
          <p:cNvSpPr/>
          <p:nvPr/>
        </p:nvSpPr>
        <p:spPr>
          <a:xfrm>
            <a:off x="500002" y="2143116"/>
            <a:ext cx="1571636" cy="3571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t>应用层</a:t>
            </a:r>
            <a:endParaRPr lang="zh-CN" altLang="en-US" dirty="0"/>
          </a:p>
        </p:txBody>
      </p:sp>
      <p:cxnSp>
        <p:nvCxnSpPr>
          <p:cNvPr id="59" name="直接箭头连接符 58"/>
          <p:cNvCxnSpPr/>
          <p:nvPr/>
        </p:nvCxnSpPr>
        <p:spPr>
          <a:xfrm rot="5400000">
            <a:off x="1142547" y="2642785"/>
            <a:ext cx="285752" cy="79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61" name="TextBox 60"/>
          <p:cNvSpPr txBox="1"/>
          <p:nvPr/>
        </p:nvSpPr>
        <p:spPr>
          <a:xfrm>
            <a:off x="-142908" y="2714620"/>
            <a:ext cx="785786" cy="400110"/>
          </a:xfrm>
          <a:prstGeom prst="rect">
            <a:avLst/>
          </a:prstGeom>
          <a:noFill/>
        </p:spPr>
        <p:txBody>
          <a:bodyPr wrap="square" rtlCol="0">
            <a:spAutoFit/>
          </a:bodyPr>
          <a:lstStyle/>
          <a:p>
            <a:pPr algn="ctr"/>
            <a:r>
              <a:rPr lang="en-US" altLang="zh-CN" sz="2000" dirty="0" smtClean="0"/>
              <a:t>6</a:t>
            </a:r>
            <a:endParaRPr lang="zh-CN" altLang="en-US" sz="2000" dirty="0"/>
          </a:p>
        </p:txBody>
      </p:sp>
      <p:sp>
        <p:nvSpPr>
          <p:cNvPr id="62" name="TextBox 61"/>
          <p:cNvSpPr txBox="1"/>
          <p:nvPr/>
        </p:nvSpPr>
        <p:spPr>
          <a:xfrm>
            <a:off x="-142908" y="3386080"/>
            <a:ext cx="785786" cy="400110"/>
          </a:xfrm>
          <a:prstGeom prst="rect">
            <a:avLst/>
          </a:prstGeom>
          <a:noFill/>
        </p:spPr>
        <p:txBody>
          <a:bodyPr wrap="square" rtlCol="0">
            <a:spAutoFit/>
          </a:bodyPr>
          <a:lstStyle/>
          <a:p>
            <a:pPr algn="ctr"/>
            <a:r>
              <a:rPr lang="en-US" altLang="zh-CN" sz="2000" dirty="0" smtClean="0"/>
              <a:t>5</a:t>
            </a:r>
            <a:endParaRPr lang="zh-CN" altLang="en-US" sz="2000" dirty="0"/>
          </a:p>
        </p:txBody>
      </p:sp>
      <p:sp>
        <p:nvSpPr>
          <p:cNvPr id="63" name="TextBox 62"/>
          <p:cNvSpPr txBox="1"/>
          <p:nvPr/>
        </p:nvSpPr>
        <p:spPr>
          <a:xfrm>
            <a:off x="-142908" y="4029022"/>
            <a:ext cx="785786" cy="400110"/>
          </a:xfrm>
          <a:prstGeom prst="rect">
            <a:avLst/>
          </a:prstGeom>
          <a:noFill/>
        </p:spPr>
        <p:txBody>
          <a:bodyPr wrap="square" rtlCol="0">
            <a:spAutoFit/>
          </a:bodyPr>
          <a:lstStyle/>
          <a:p>
            <a:pPr algn="ctr"/>
            <a:r>
              <a:rPr lang="en-US" altLang="zh-CN" sz="2000" dirty="0" smtClean="0"/>
              <a:t>4</a:t>
            </a:r>
            <a:endParaRPr lang="zh-CN" altLang="en-US" sz="2000" dirty="0"/>
          </a:p>
        </p:txBody>
      </p:sp>
      <p:sp>
        <p:nvSpPr>
          <p:cNvPr id="64" name="TextBox 63"/>
          <p:cNvSpPr txBox="1"/>
          <p:nvPr/>
        </p:nvSpPr>
        <p:spPr>
          <a:xfrm>
            <a:off x="-142908" y="2143116"/>
            <a:ext cx="785786" cy="400110"/>
          </a:xfrm>
          <a:prstGeom prst="rect">
            <a:avLst/>
          </a:prstGeom>
          <a:noFill/>
        </p:spPr>
        <p:txBody>
          <a:bodyPr wrap="square" rtlCol="0">
            <a:spAutoFit/>
          </a:bodyPr>
          <a:lstStyle/>
          <a:p>
            <a:pPr algn="ctr"/>
            <a:r>
              <a:rPr lang="en-US" altLang="zh-CN" sz="2000" dirty="0" smtClean="0"/>
              <a:t>7</a:t>
            </a:r>
            <a:endParaRPr lang="zh-CN" altLang="en-US" sz="2000" dirty="0"/>
          </a:p>
        </p:txBody>
      </p:sp>
      <p:sp>
        <p:nvSpPr>
          <p:cNvPr id="72" name="矩形 71"/>
          <p:cNvSpPr/>
          <p:nvPr/>
        </p:nvSpPr>
        <p:spPr>
          <a:xfrm>
            <a:off x="6429356" y="2786058"/>
            <a:ext cx="1571636"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t>表示层</a:t>
            </a:r>
            <a:endParaRPr lang="zh-CN" altLang="en-US" dirty="0"/>
          </a:p>
        </p:txBody>
      </p:sp>
      <p:sp>
        <p:nvSpPr>
          <p:cNvPr id="73" name="矩形 72"/>
          <p:cNvSpPr/>
          <p:nvPr/>
        </p:nvSpPr>
        <p:spPr>
          <a:xfrm>
            <a:off x="6429356" y="3429000"/>
            <a:ext cx="1571636"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t>会话层</a:t>
            </a:r>
            <a:endParaRPr lang="zh-CN" altLang="en-US" dirty="0"/>
          </a:p>
        </p:txBody>
      </p:sp>
      <p:sp>
        <p:nvSpPr>
          <p:cNvPr id="74" name="矩形 73"/>
          <p:cNvSpPr/>
          <p:nvPr/>
        </p:nvSpPr>
        <p:spPr>
          <a:xfrm>
            <a:off x="6429356" y="4071942"/>
            <a:ext cx="1571636" cy="3571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000" dirty="0" smtClean="0"/>
              <a:t>传输层层</a:t>
            </a:r>
            <a:endParaRPr lang="zh-CN" altLang="en-US" sz="2000" dirty="0"/>
          </a:p>
        </p:txBody>
      </p:sp>
      <p:cxnSp>
        <p:nvCxnSpPr>
          <p:cNvPr id="75" name="直接箭头连接符 74"/>
          <p:cNvCxnSpPr>
            <a:stCxn id="74" idx="0"/>
            <a:endCxn id="73" idx="2"/>
          </p:cNvCxnSpPr>
          <p:nvPr/>
        </p:nvCxnSpPr>
        <p:spPr>
          <a:xfrm rot="5400000" flipH="1" flipV="1">
            <a:off x="7072298" y="3929066"/>
            <a:ext cx="285752"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6" name="直接箭头连接符 75"/>
          <p:cNvCxnSpPr>
            <a:stCxn id="73" idx="0"/>
            <a:endCxn id="72" idx="2"/>
          </p:cNvCxnSpPr>
          <p:nvPr/>
        </p:nvCxnSpPr>
        <p:spPr>
          <a:xfrm rot="5400000" flipH="1" flipV="1">
            <a:off x="7072298" y="3286124"/>
            <a:ext cx="285752"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77" name="矩形 76"/>
          <p:cNvSpPr/>
          <p:nvPr/>
        </p:nvSpPr>
        <p:spPr>
          <a:xfrm>
            <a:off x="6429356" y="2143116"/>
            <a:ext cx="1571636" cy="3571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t>应用层</a:t>
            </a:r>
            <a:endParaRPr lang="zh-CN" altLang="en-US" dirty="0"/>
          </a:p>
        </p:txBody>
      </p:sp>
      <p:cxnSp>
        <p:nvCxnSpPr>
          <p:cNvPr id="78" name="直接箭头连接符 77"/>
          <p:cNvCxnSpPr/>
          <p:nvPr/>
        </p:nvCxnSpPr>
        <p:spPr>
          <a:xfrm rot="5400000" flipH="1" flipV="1">
            <a:off x="7073092" y="2642388"/>
            <a:ext cx="285752"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79" name="直接箭头连接符 78"/>
          <p:cNvCxnSpPr>
            <a:stCxn id="35" idx="3"/>
            <a:endCxn id="72" idx="1"/>
          </p:cNvCxnSpPr>
          <p:nvPr/>
        </p:nvCxnSpPr>
        <p:spPr>
          <a:xfrm>
            <a:off x="2071638" y="2964653"/>
            <a:ext cx="4357718"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36" idx="3"/>
            <a:endCxn id="73" idx="1"/>
          </p:cNvCxnSpPr>
          <p:nvPr/>
        </p:nvCxnSpPr>
        <p:spPr>
          <a:xfrm>
            <a:off x="2071638" y="3607595"/>
            <a:ext cx="4357718"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37" idx="3"/>
            <a:endCxn id="74" idx="1"/>
          </p:cNvCxnSpPr>
          <p:nvPr/>
        </p:nvCxnSpPr>
        <p:spPr>
          <a:xfrm>
            <a:off x="2071638" y="4250537"/>
            <a:ext cx="4357718"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357522" y="2957452"/>
            <a:ext cx="1428760" cy="400110"/>
          </a:xfrm>
          <a:prstGeom prst="rect">
            <a:avLst/>
          </a:prstGeom>
          <a:noFill/>
        </p:spPr>
        <p:txBody>
          <a:bodyPr wrap="square" rtlCol="0">
            <a:spAutoFit/>
          </a:bodyPr>
          <a:lstStyle/>
          <a:p>
            <a:pPr algn="ctr"/>
            <a:r>
              <a:rPr lang="zh-CN" altLang="en-US" sz="2000" dirty="0" smtClean="0"/>
              <a:t>表示协议</a:t>
            </a:r>
            <a:endParaRPr lang="zh-CN" altLang="en-US" sz="2000" dirty="0"/>
          </a:p>
        </p:txBody>
      </p:sp>
      <p:sp>
        <p:nvSpPr>
          <p:cNvPr id="83" name="TextBox 82"/>
          <p:cNvSpPr txBox="1"/>
          <p:nvPr/>
        </p:nvSpPr>
        <p:spPr>
          <a:xfrm>
            <a:off x="3214646" y="4243336"/>
            <a:ext cx="1714512" cy="400110"/>
          </a:xfrm>
          <a:prstGeom prst="rect">
            <a:avLst/>
          </a:prstGeom>
          <a:noFill/>
        </p:spPr>
        <p:txBody>
          <a:bodyPr wrap="square" rtlCol="0">
            <a:spAutoFit/>
          </a:bodyPr>
          <a:lstStyle/>
          <a:p>
            <a:pPr algn="ctr"/>
            <a:r>
              <a:rPr lang="zh-CN" altLang="en-US" sz="2000" dirty="0" smtClean="0"/>
              <a:t>传输协议</a:t>
            </a:r>
            <a:endParaRPr lang="zh-CN" altLang="en-US" sz="2000" dirty="0"/>
          </a:p>
        </p:txBody>
      </p:sp>
      <p:cxnSp>
        <p:nvCxnSpPr>
          <p:cNvPr id="90" name="直接箭头连接符 89"/>
          <p:cNvCxnSpPr>
            <a:stCxn id="57" idx="3"/>
            <a:endCxn id="77" idx="1"/>
          </p:cNvCxnSpPr>
          <p:nvPr/>
        </p:nvCxnSpPr>
        <p:spPr>
          <a:xfrm>
            <a:off x="2071638" y="2321711"/>
            <a:ext cx="4357718" cy="1588"/>
          </a:xfrm>
          <a:prstGeom prst="straightConnector1">
            <a:avLst/>
          </a:prstGeom>
          <a:ln>
            <a:solidFill>
              <a:srgbClr val="0000FF"/>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214646" y="3600394"/>
            <a:ext cx="1714512" cy="400110"/>
          </a:xfrm>
          <a:prstGeom prst="rect">
            <a:avLst/>
          </a:prstGeom>
          <a:noFill/>
        </p:spPr>
        <p:txBody>
          <a:bodyPr wrap="square" rtlCol="0">
            <a:spAutoFit/>
          </a:bodyPr>
          <a:lstStyle/>
          <a:p>
            <a:pPr algn="ctr"/>
            <a:r>
              <a:rPr lang="zh-CN" altLang="en-US" sz="2000" dirty="0" smtClean="0"/>
              <a:t>会话协议</a:t>
            </a:r>
            <a:endParaRPr lang="zh-CN" altLang="en-US" sz="2000" dirty="0"/>
          </a:p>
        </p:txBody>
      </p:sp>
      <p:sp>
        <p:nvSpPr>
          <p:cNvPr id="94" name="TextBox 93"/>
          <p:cNvSpPr txBox="1"/>
          <p:nvPr/>
        </p:nvSpPr>
        <p:spPr>
          <a:xfrm>
            <a:off x="3357522" y="2314510"/>
            <a:ext cx="1428760" cy="400110"/>
          </a:xfrm>
          <a:prstGeom prst="rect">
            <a:avLst/>
          </a:prstGeom>
          <a:noFill/>
        </p:spPr>
        <p:txBody>
          <a:bodyPr wrap="square" rtlCol="0">
            <a:spAutoFit/>
          </a:bodyPr>
          <a:lstStyle/>
          <a:p>
            <a:pPr algn="ctr"/>
            <a:r>
              <a:rPr lang="zh-CN" altLang="en-US" sz="2000" dirty="0" smtClean="0"/>
              <a:t>应用协议</a:t>
            </a:r>
            <a:endParaRPr lang="zh-CN" altLang="en-US" sz="2000" dirty="0"/>
          </a:p>
        </p:txBody>
      </p:sp>
      <p:sp>
        <p:nvSpPr>
          <p:cNvPr id="97" name="TextBox 96"/>
          <p:cNvSpPr txBox="1"/>
          <p:nvPr/>
        </p:nvSpPr>
        <p:spPr>
          <a:xfrm>
            <a:off x="3214646" y="5572140"/>
            <a:ext cx="1714512" cy="400110"/>
          </a:xfrm>
          <a:prstGeom prst="rect">
            <a:avLst/>
          </a:prstGeom>
          <a:noFill/>
        </p:spPr>
        <p:txBody>
          <a:bodyPr wrap="square" rtlCol="0">
            <a:spAutoFit/>
          </a:bodyPr>
          <a:lstStyle/>
          <a:p>
            <a:pPr algn="ctr"/>
            <a:r>
              <a:rPr lang="zh-CN" altLang="en-US" sz="2000" dirty="0" smtClean="0"/>
              <a:t>数据链路协议</a:t>
            </a:r>
            <a:endParaRPr lang="zh-CN" altLang="en-US" sz="2000" dirty="0"/>
          </a:p>
        </p:txBody>
      </p:sp>
      <p:sp>
        <p:nvSpPr>
          <p:cNvPr id="98" name="矩形 97"/>
          <p:cNvSpPr/>
          <p:nvPr/>
        </p:nvSpPr>
        <p:spPr>
          <a:xfrm>
            <a:off x="2071638" y="6072206"/>
            <a:ext cx="4357718" cy="214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800" dirty="0" smtClean="0"/>
              <a:t>信道</a:t>
            </a:r>
            <a:endParaRPr lang="zh-CN" altLang="en-US" sz="1800" dirty="0"/>
          </a:p>
        </p:txBody>
      </p:sp>
      <p:sp>
        <p:nvSpPr>
          <p:cNvPr id="99" name="TextBox 98"/>
          <p:cNvSpPr txBox="1"/>
          <p:nvPr/>
        </p:nvSpPr>
        <p:spPr>
          <a:xfrm>
            <a:off x="8143868" y="4643446"/>
            <a:ext cx="1000132" cy="400110"/>
          </a:xfrm>
          <a:prstGeom prst="rect">
            <a:avLst/>
          </a:prstGeom>
          <a:noFill/>
        </p:spPr>
        <p:txBody>
          <a:bodyPr wrap="square" rtlCol="0">
            <a:spAutoFit/>
          </a:bodyPr>
          <a:lstStyle/>
          <a:p>
            <a:pPr algn="ctr"/>
            <a:r>
              <a:rPr lang="zh-CN" altLang="en-US" sz="2000" dirty="0" smtClean="0"/>
              <a:t>数据包</a:t>
            </a:r>
            <a:endParaRPr lang="zh-CN" altLang="en-US" sz="2000" dirty="0"/>
          </a:p>
        </p:txBody>
      </p:sp>
      <p:sp>
        <p:nvSpPr>
          <p:cNvPr id="100" name="TextBox 99"/>
          <p:cNvSpPr txBox="1"/>
          <p:nvPr/>
        </p:nvSpPr>
        <p:spPr>
          <a:xfrm>
            <a:off x="8143868" y="5314906"/>
            <a:ext cx="1000132" cy="400110"/>
          </a:xfrm>
          <a:prstGeom prst="rect">
            <a:avLst/>
          </a:prstGeom>
          <a:noFill/>
        </p:spPr>
        <p:txBody>
          <a:bodyPr wrap="square" rtlCol="0">
            <a:spAutoFit/>
          </a:bodyPr>
          <a:lstStyle/>
          <a:p>
            <a:pPr algn="ctr"/>
            <a:r>
              <a:rPr lang="zh-CN" altLang="en-US" sz="2000" dirty="0" smtClean="0"/>
              <a:t>帧</a:t>
            </a:r>
            <a:endParaRPr lang="zh-CN" altLang="en-US" sz="2000" dirty="0"/>
          </a:p>
        </p:txBody>
      </p:sp>
      <p:sp>
        <p:nvSpPr>
          <p:cNvPr id="101" name="TextBox 100"/>
          <p:cNvSpPr txBox="1"/>
          <p:nvPr/>
        </p:nvSpPr>
        <p:spPr>
          <a:xfrm>
            <a:off x="8143868" y="5957848"/>
            <a:ext cx="1000132" cy="400110"/>
          </a:xfrm>
          <a:prstGeom prst="rect">
            <a:avLst/>
          </a:prstGeom>
          <a:noFill/>
        </p:spPr>
        <p:txBody>
          <a:bodyPr wrap="square" rtlCol="0">
            <a:spAutoFit/>
          </a:bodyPr>
          <a:lstStyle/>
          <a:p>
            <a:pPr algn="ctr"/>
            <a:r>
              <a:rPr lang="zh-CN" altLang="en-US" sz="2000" dirty="0" smtClean="0"/>
              <a:t>比特</a:t>
            </a:r>
            <a:endParaRPr lang="zh-CN" altLang="en-US" sz="2000" dirty="0"/>
          </a:p>
        </p:txBody>
      </p:sp>
      <p:sp>
        <p:nvSpPr>
          <p:cNvPr id="102" name="TextBox 101"/>
          <p:cNvSpPr txBox="1"/>
          <p:nvPr/>
        </p:nvSpPr>
        <p:spPr>
          <a:xfrm>
            <a:off x="8143868" y="2714620"/>
            <a:ext cx="1000132" cy="400110"/>
          </a:xfrm>
          <a:prstGeom prst="rect">
            <a:avLst/>
          </a:prstGeom>
          <a:noFill/>
        </p:spPr>
        <p:txBody>
          <a:bodyPr wrap="square" rtlCol="0">
            <a:spAutoFit/>
          </a:bodyPr>
          <a:lstStyle/>
          <a:p>
            <a:pPr algn="ctr"/>
            <a:r>
              <a:rPr lang="en-US" altLang="zh-CN" sz="2000" dirty="0" smtClean="0"/>
              <a:t>PPDU</a:t>
            </a:r>
            <a:endParaRPr lang="zh-CN" altLang="en-US" sz="2000" dirty="0"/>
          </a:p>
        </p:txBody>
      </p:sp>
      <p:sp>
        <p:nvSpPr>
          <p:cNvPr id="103" name="TextBox 102"/>
          <p:cNvSpPr txBox="1"/>
          <p:nvPr/>
        </p:nvSpPr>
        <p:spPr>
          <a:xfrm>
            <a:off x="8143868" y="3386080"/>
            <a:ext cx="1000132" cy="400110"/>
          </a:xfrm>
          <a:prstGeom prst="rect">
            <a:avLst/>
          </a:prstGeom>
          <a:noFill/>
        </p:spPr>
        <p:txBody>
          <a:bodyPr wrap="square" rtlCol="0">
            <a:spAutoFit/>
          </a:bodyPr>
          <a:lstStyle/>
          <a:p>
            <a:pPr algn="ctr"/>
            <a:r>
              <a:rPr lang="en-US" altLang="zh-CN" sz="2000" dirty="0" smtClean="0"/>
              <a:t>SPDU</a:t>
            </a:r>
            <a:endParaRPr lang="zh-CN" altLang="en-US" sz="2000" dirty="0"/>
          </a:p>
        </p:txBody>
      </p:sp>
      <p:sp>
        <p:nvSpPr>
          <p:cNvPr id="104" name="TextBox 103"/>
          <p:cNvSpPr txBox="1"/>
          <p:nvPr/>
        </p:nvSpPr>
        <p:spPr>
          <a:xfrm>
            <a:off x="8143868" y="4029022"/>
            <a:ext cx="1000132" cy="400110"/>
          </a:xfrm>
          <a:prstGeom prst="rect">
            <a:avLst/>
          </a:prstGeom>
          <a:noFill/>
        </p:spPr>
        <p:txBody>
          <a:bodyPr wrap="square" rtlCol="0">
            <a:spAutoFit/>
          </a:bodyPr>
          <a:lstStyle/>
          <a:p>
            <a:pPr algn="ctr"/>
            <a:r>
              <a:rPr lang="en-US" altLang="zh-CN" sz="2000" dirty="0" smtClean="0"/>
              <a:t>TPDU</a:t>
            </a:r>
            <a:endParaRPr lang="zh-CN" altLang="en-US" sz="2000" dirty="0"/>
          </a:p>
        </p:txBody>
      </p:sp>
      <p:sp>
        <p:nvSpPr>
          <p:cNvPr id="105" name="TextBox 104"/>
          <p:cNvSpPr txBox="1"/>
          <p:nvPr/>
        </p:nvSpPr>
        <p:spPr>
          <a:xfrm>
            <a:off x="8143868" y="2143116"/>
            <a:ext cx="1000132" cy="400110"/>
          </a:xfrm>
          <a:prstGeom prst="rect">
            <a:avLst/>
          </a:prstGeom>
          <a:noFill/>
        </p:spPr>
        <p:txBody>
          <a:bodyPr wrap="square" rtlCol="0">
            <a:spAutoFit/>
          </a:bodyPr>
          <a:lstStyle/>
          <a:p>
            <a:pPr algn="ctr"/>
            <a:r>
              <a:rPr lang="en-US" altLang="zh-CN" sz="2000" dirty="0" smtClean="0"/>
              <a:t>APDU</a:t>
            </a:r>
            <a:endParaRPr lang="zh-CN" alt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网络体系结构</a:t>
            </a:r>
            <a:endParaRPr lang="zh-CN" altLang="en-US" dirty="0"/>
          </a:p>
        </p:txBody>
      </p:sp>
      <p:sp>
        <p:nvSpPr>
          <p:cNvPr id="3" name="内容占位符 2"/>
          <p:cNvSpPr>
            <a:spLocks noGrp="1"/>
          </p:cNvSpPr>
          <p:nvPr>
            <p:ph sz="quarter" idx="1"/>
          </p:nvPr>
        </p:nvSpPr>
        <p:spPr/>
        <p:txBody>
          <a:bodyPr/>
          <a:lstStyle/>
          <a:p>
            <a:r>
              <a:rPr lang="zh-CN" altLang="en-US" dirty="0" smtClean="0"/>
              <a:t>物理层</a:t>
            </a:r>
            <a:endParaRPr lang="en-US" altLang="zh-CN" dirty="0" smtClean="0"/>
          </a:p>
          <a:p>
            <a:pPr lvl="1"/>
            <a:r>
              <a:rPr lang="zh-CN" altLang="en-US" dirty="0" smtClean="0"/>
              <a:t>关注在一条通信信道上传输比特流。即发送方发送比特</a:t>
            </a:r>
            <a:r>
              <a:rPr lang="en-US" altLang="zh-CN" dirty="0" smtClean="0"/>
              <a:t>0</a:t>
            </a:r>
            <a:r>
              <a:rPr lang="zh-CN" altLang="en-US" dirty="0" smtClean="0"/>
              <a:t>，接收方收到比特</a:t>
            </a:r>
            <a:r>
              <a:rPr lang="en-US" altLang="zh-CN" dirty="0" smtClean="0"/>
              <a:t>0</a:t>
            </a:r>
            <a:r>
              <a:rPr lang="zh-CN" altLang="en-US" dirty="0" smtClean="0"/>
              <a:t>，发送方发送比特</a:t>
            </a:r>
            <a:r>
              <a:rPr lang="en-US" altLang="zh-CN" dirty="0" smtClean="0"/>
              <a:t>1</a:t>
            </a:r>
            <a:r>
              <a:rPr lang="zh-CN" altLang="en-US" dirty="0" smtClean="0"/>
              <a:t>，接收方收到比特</a:t>
            </a:r>
            <a:r>
              <a:rPr lang="en-US" altLang="zh-CN" dirty="0" smtClean="0"/>
              <a:t>1</a:t>
            </a:r>
            <a:r>
              <a:rPr lang="zh-CN" altLang="en-US" dirty="0" smtClean="0"/>
              <a:t>。设计问题涉及机械，电子和时序接口。</a:t>
            </a:r>
            <a:endParaRPr lang="en-US" altLang="zh-CN" dirty="0" smtClean="0"/>
          </a:p>
          <a:p>
            <a:r>
              <a:rPr lang="zh-CN" altLang="en-US" dirty="0" smtClean="0"/>
              <a:t>数据链路层</a:t>
            </a:r>
            <a:endParaRPr lang="en-US" altLang="zh-CN" dirty="0" smtClean="0"/>
          </a:p>
          <a:p>
            <a:pPr lvl="1"/>
            <a:r>
              <a:rPr lang="zh-CN" altLang="en-US" dirty="0" smtClean="0"/>
              <a:t>关注于将一条原始的传输通道变成一条没有差错的传输线路。为此，发送方将输入的数据差分成数据帧，然后顺序的发送数据帧。当接收方收到数据帧后，向发送方返回一个确认帧，已告知发送方自己已收到该数据帧。</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网络体系结构</a:t>
            </a:r>
            <a:endParaRPr lang="zh-CN" altLang="en-US" dirty="0"/>
          </a:p>
        </p:txBody>
      </p:sp>
      <p:sp>
        <p:nvSpPr>
          <p:cNvPr id="3" name="内容占位符 2"/>
          <p:cNvSpPr>
            <a:spLocks noGrp="1"/>
          </p:cNvSpPr>
          <p:nvPr>
            <p:ph sz="quarter" idx="1"/>
          </p:nvPr>
        </p:nvSpPr>
        <p:spPr/>
        <p:txBody>
          <a:bodyPr/>
          <a:lstStyle/>
          <a:p>
            <a:r>
              <a:rPr lang="zh-CN" altLang="en-US" dirty="0" smtClean="0"/>
              <a:t>网络层</a:t>
            </a:r>
            <a:endParaRPr lang="en-US" altLang="zh-CN" dirty="0" smtClean="0"/>
          </a:p>
          <a:p>
            <a:pPr lvl="1"/>
            <a:r>
              <a:rPr lang="zh-CN" altLang="en-US" dirty="0" smtClean="0"/>
              <a:t>关注在将子网的一台主机的数据包路由到子网的另一个目的主机上。</a:t>
            </a:r>
            <a:endParaRPr lang="en-US" altLang="zh-CN" dirty="0" smtClean="0"/>
          </a:p>
          <a:p>
            <a:r>
              <a:rPr lang="zh-CN" altLang="en-US" dirty="0" smtClean="0"/>
              <a:t>传输层</a:t>
            </a:r>
            <a:endParaRPr lang="en-US" altLang="zh-CN" dirty="0" smtClean="0"/>
          </a:p>
          <a:p>
            <a:pPr lvl="1"/>
            <a:r>
              <a:rPr lang="zh-CN" altLang="en-US" dirty="0" smtClean="0"/>
              <a:t>关注于将网络中一台主机中的一个程序与另一个主机的程序建立通信。前三层是相邻计算机的通信，而传输层是真正的源主机和目的主机的通信。</a:t>
            </a:r>
            <a:endParaRPr lang="en-US" altLang="zh-CN" dirty="0" smtClean="0"/>
          </a:p>
          <a:p>
            <a:r>
              <a:rPr lang="zh-CN" altLang="en-US" dirty="0" smtClean="0"/>
              <a:t>会话层</a:t>
            </a:r>
            <a:endParaRPr lang="en-US" altLang="zh-CN" dirty="0" smtClean="0"/>
          </a:p>
          <a:p>
            <a:pPr lvl="1"/>
            <a:r>
              <a:rPr lang="zh-CN" altLang="en-US" dirty="0" smtClean="0"/>
              <a:t>允许不同机器上的用户建立会话。会话提供各种服务，包括对话控制，令牌管理，同步功能。如</a:t>
            </a:r>
            <a:r>
              <a:rPr lang="en-US" altLang="zh-CN" dirty="0" smtClean="0"/>
              <a:t>RPC(remote Process Call)</a:t>
            </a:r>
            <a:r>
              <a:rPr lang="zh-CN" altLang="en-US" dirty="0" smtClean="0"/>
              <a:t>远程过程调用协议。</a:t>
            </a:r>
            <a:endParaRPr lang="en-US" altLang="zh-CN" dirty="0" smtClean="0"/>
          </a:p>
          <a:p>
            <a:pPr lvl="1"/>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OSI</a:t>
            </a:r>
            <a:r>
              <a:rPr lang="zh-CN" altLang="en-US" dirty="0" smtClean="0"/>
              <a:t>网络体系结构</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表示层</a:t>
            </a:r>
            <a:endParaRPr lang="en-US" altLang="zh-CN" dirty="0" smtClean="0"/>
          </a:p>
          <a:p>
            <a:pPr lvl="1"/>
            <a:r>
              <a:rPr lang="zh-CN" altLang="en-US" dirty="0" smtClean="0"/>
              <a:t>表示层以下的层关注于如何传输数据位。而表示层关注传输信息的语法和语义。如</a:t>
            </a:r>
            <a:r>
              <a:rPr lang="en-US" altLang="zh-CN" dirty="0" smtClean="0"/>
              <a:t>XDP</a:t>
            </a:r>
            <a:r>
              <a:rPr lang="zh-CN" altLang="en-US" dirty="0" smtClean="0"/>
              <a:t>（</a:t>
            </a:r>
            <a:r>
              <a:rPr lang="en-US" dirty="0" smtClean="0"/>
              <a:t>XML Data Package</a:t>
            </a:r>
            <a:r>
              <a:rPr lang="zh-CN" altLang="en-US" dirty="0" smtClean="0"/>
              <a:t>）。</a:t>
            </a:r>
            <a:endParaRPr lang="en-US" altLang="zh-CN" dirty="0" smtClean="0"/>
          </a:p>
          <a:p>
            <a:r>
              <a:rPr lang="zh-CN" altLang="en-US" dirty="0" smtClean="0"/>
              <a:t>应用层</a:t>
            </a:r>
            <a:endParaRPr lang="en-US" altLang="zh-CN" dirty="0" smtClean="0"/>
          </a:p>
          <a:p>
            <a:pPr lvl="1"/>
            <a:r>
              <a:rPr lang="zh-CN" altLang="en-US" dirty="0" smtClean="0"/>
              <a:t>包含用户通常需要的各种协议。如</a:t>
            </a:r>
            <a:r>
              <a:rPr lang="en-US" altLang="zh-CN" dirty="0" smtClean="0"/>
              <a:t>HTTP</a:t>
            </a:r>
            <a:r>
              <a:rPr lang="zh-CN" altLang="en-US" dirty="0" smtClean="0"/>
              <a:t>，</a:t>
            </a:r>
            <a:r>
              <a:rPr lang="en-US" altLang="zh-CN" dirty="0" smtClean="0"/>
              <a:t>SMTP</a:t>
            </a:r>
            <a:r>
              <a:rPr lang="zh-CN" altLang="en-US" dirty="0" smtClean="0"/>
              <a:t>，</a:t>
            </a:r>
            <a:r>
              <a:rPr lang="en-US" altLang="zh-CN" dirty="0" smtClean="0"/>
              <a:t>TELNET</a:t>
            </a:r>
            <a:r>
              <a:rPr lang="zh-CN" altLang="en-US" dirty="0" smtClean="0"/>
              <a:t>。</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1.3.2.2 TCP/IP</a:t>
            </a:r>
            <a:r>
              <a:rPr lang="zh-CN" altLang="en-US" dirty="0" smtClean="0"/>
              <a:t>网络体系结构</a:t>
            </a:r>
            <a:endParaRPr lang="zh-CN" altLang="en-US" dirty="0"/>
          </a:p>
        </p:txBody>
      </p:sp>
      <p:sp>
        <p:nvSpPr>
          <p:cNvPr id="3" name="内容占位符 2"/>
          <p:cNvSpPr>
            <a:spLocks noGrp="1"/>
          </p:cNvSpPr>
          <p:nvPr>
            <p:ph sz="quarter" idx="1"/>
          </p:nvPr>
        </p:nvSpPr>
        <p:spPr/>
        <p:txBody>
          <a:bodyPr/>
          <a:lstStyle/>
          <a:p>
            <a:r>
              <a:rPr lang="zh-CN" altLang="en-US" dirty="0" smtClean="0"/>
              <a:t>该网络体系结构是我们现在所使用的全球范围的</a:t>
            </a:r>
            <a:r>
              <a:rPr lang="en-US" altLang="zh-CN" dirty="0" smtClean="0"/>
              <a:t>Internet</a:t>
            </a:r>
            <a:r>
              <a:rPr lang="zh-CN" altLang="en-US" dirty="0" smtClean="0"/>
              <a:t>所使用。</a:t>
            </a:r>
            <a:endParaRPr lang="zh-CN" altLang="en-US" dirty="0"/>
          </a:p>
        </p:txBody>
      </p:sp>
      <p:sp>
        <p:nvSpPr>
          <p:cNvPr id="4" name="Rectangle 3"/>
          <p:cNvSpPr txBox="1">
            <a:spLocks noChangeArrowheads="1"/>
          </p:cNvSpPr>
          <p:nvPr/>
        </p:nvSpPr>
        <p:spPr>
          <a:xfrm>
            <a:off x="3533805" y="2484454"/>
            <a:ext cx="5395913" cy="3167062"/>
          </a:xfrm>
          <a:prstGeom prst="rect">
            <a:avLst/>
          </a:prstGeom>
        </p:spPr>
        <p:txBody>
          <a:bodyPr>
            <a:normAutofit fontScale="92500"/>
          </a:bodyPr>
          <a:lstStyle/>
          <a:p>
            <a:pPr marL="274320" indent="-274320" fontAlgn="auto">
              <a:lnSpc>
                <a:spcPct val="150000"/>
              </a:lnSpc>
              <a:spcBef>
                <a:spcPts val="580"/>
              </a:spcBef>
              <a:spcAft>
                <a:spcPts val="0"/>
              </a:spcAft>
              <a:buClr>
                <a:schemeClr val="accent1"/>
              </a:buClr>
              <a:buSzPct val="85000"/>
              <a:buFont typeface="Wingdings 2"/>
              <a:buChar char=""/>
              <a:defRPr/>
            </a:pPr>
            <a:r>
              <a:rPr lang="zh-CN" altLang="en-US" sz="2600" dirty="0">
                <a:latin typeface="+mn-lt"/>
                <a:ea typeface="+mn-ea"/>
              </a:rPr>
              <a:t>应用层</a:t>
            </a:r>
            <a:r>
              <a:rPr lang="en-US" altLang="zh-CN" sz="2600" dirty="0">
                <a:latin typeface="+mn-lt"/>
                <a:ea typeface="+mn-ea"/>
              </a:rPr>
              <a:t>(application layer) </a:t>
            </a:r>
          </a:p>
          <a:p>
            <a:pPr marL="274320" indent="-274320" fontAlgn="auto">
              <a:lnSpc>
                <a:spcPct val="150000"/>
              </a:lnSpc>
              <a:spcBef>
                <a:spcPts val="580"/>
              </a:spcBef>
              <a:spcAft>
                <a:spcPts val="0"/>
              </a:spcAft>
              <a:buClr>
                <a:schemeClr val="accent1"/>
              </a:buClr>
              <a:buSzPct val="85000"/>
              <a:buFont typeface="Wingdings 2"/>
              <a:buChar char=""/>
              <a:defRPr/>
            </a:pPr>
            <a:r>
              <a:rPr lang="zh-CN" altLang="en-US" sz="2600" dirty="0" smtClean="0">
                <a:latin typeface="+mn-lt"/>
              </a:rPr>
              <a:t>传</a:t>
            </a:r>
            <a:r>
              <a:rPr lang="zh-CN" altLang="en-US" sz="2600" dirty="0" smtClean="0">
                <a:latin typeface="+mn-lt"/>
                <a:ea typeface="+mn-ea"/>
              </a:rPr>
              <a:t>输</a:t>
            </a:r>
            <a:r>
              <a:rPr lang="zh-CN" altLang="en-US" sz="2600" dirty="0">
                <a:latin typeface="+mn-lt"/>
                <a:ea typeface="+mn-ea"/>
              </a:rPr>
              <a:t>层</a:t>
            </a:r>
            <a:r>
              <a:rPr lang="en-US" altLang="zh-CN" sz="2600" dirty="0">
                <a:latin typeface="+mn-lt"/>
                <a:ea typeface="+mn-ea"/>
              </a:rPr>
              <a:t>(transport layer) </a:t>
            </a:r>
          </a:p>
          <a:p>
            <a:pPr marL="274320" indent="-274320" fontAlgn="auto">
              <a:lnSpc>
                <a:spcPct val="150000"/>
              </a:lnSpc>
              <a:spcBef>
                <a:spcPts val="580"/>
              </a:spcBef>
              <a:spcAft>
                <a:spcPts val="0"/>
              </a:spcAft>
              <a:buClr>
                <a:schemeClr val="accent1"/>
              </a:buClr>
              <a:buSzPct val="85000"/>
              <a:buFont typeface="Wingdings 2"/>
              <a:buChar char=""/>
              <a:defRPr/>
            </a:pPr>
            <a:r>
              <a:rPr lang="zh-CN" altLang="en-US" sz="2600" dirty="0">
                <a:latin typeface="+mn-lt"/>
                <a:ea typeface="+mn-ea"/>
              </a:rPr>
              <a:t>网络层</a:t>
            </a:r>
            <a:r>
              <a:rPr lang="en-US" altLang="zh-CN" sz="2600" dirty="0" smtClean="0">
                <a:latin typeface="+mn-lt"/>
                <a:ea typeface="+mn-ea"/>
              </a:rPr>
              <a:t>(</a:t>
            </a:r>
            <a:r>
              <a:rPr lang="en-US" altLang="zh-CN" sz="2600" dirty="0" smtClean="0">
                <a:latin typeface="+mn-lt"/>
              </a:rPr>
              <a:t>internet</a:t>
            </a:r>
            <a:r>
              <a:rPr lang="en-US" altLang="zh-CN" sz="2600" dirty="0" smtClean="0">
                <a:latin typeface="+mn-lt"/>
                <a:ea typeface="+mn-ea"/>
              </a:rPr>
              <a:t> </a:t>
            </a:r>
            <a:r>
              <a:rPr lang="en-US" altLang="zh-CN" sz="2600" dirty="0">
                <a:latin typeface="+mn-lt"/>
                <a:ea typeface="+mn-ea"/>
              </a:rPr>
              <a:t>layer) </a:t>
            </a:r>
          </a:p>
          <a:p>
            <a:pPr marL="274320" indent="-274320" fontAlgn="auto">
              <a:lnSpc>
                <a:spcPct val="150000"/>
              </a:lnSpc>
              <a:spcBef>
                <a:spcPts val="580"/>
              </a:spcBef>
              <a:spcAft>
                <a:spcPts val="0"/>
              </a:spcAft>
              <a:buClr>
                <a:schemeClr val="accent1"/>
              </a:buClr>
              <a:buSzPct val="85000"/>
              <a:buFont typeface="Wingdings 2"/>
              <a:buChar char=""/>
              <a:defRPr/>
            </a:pPr>
            <a:r>
              <a:rPr lang="zh-CN" altLang="en-US" sz="2600" dirty="0" smtClean="0">
                <a:latin typeface="+mn-lt"/>
                <a:ea typeface="+mn-ea"/>
              </a:rPr>
              <a:t>链路</a:t>
            </a:r>
            <a:r>
              <a:rPr lang="zh-CN" altLang="en-US" sz="2600" dirty="0">
                <a:latin typeface="+mn-lt"/>
                <a:ea typeface="+mn-ea"/>
              </a:rPr>
              <a:t>层</a:t>
            </a:r>
            <a:r>
              <a:rPr lang="en-US" altLang="zh-CN" sz="2600" dirty="0" smtClean="0">
                <a:latin typeface="+mn-lt"/>
                <a:ea typeface="+mn-ea"/>
              </a:rPr>
              <a:t>(link </a:t>
            </a:r>
            <a:r>
              <a:rPr lang="en-US" altLang="zh-CN" sz="2600" dirty="0">
                <a:latin typeface="+mn-lt"/>
                <a:ea typeface="+mn-ea"/>
              </a:rPr>
              <a:t>layer) </a:t>
            </a:r>
          </a:p>
          <a:p>
            <a:pPr marL="274320" indent="-274320" fontAlgn="auto">
              <a:lnSpc>
                <a:spcPct val="150000"/>
              </a:lnSpc>
              <a:spcBef>
                <a:spcPts val="580"/>
              </a:spcBef>
              <a:spcAft>
                <a:spcPts val="0"/>
              </a:spcAft>
              <a:buClr>
                <a:schemeClr val="accent1"/>
              </a:buClr>
              <a:buSzPct val="85000"/>
              <a:buFont typeface="Wingdings 2"/>
              <a:buChar char=""/>
              <a:defRPr/>
            </a:pPr>
            <a:r>
              <a:rPr lang="zh-CN" altLang="en-US" sz="2600" dirty="0">
                <a:solidFill>
                  <a:srgbClr val="00B0F0"/>
                </a:solidFill>
                <a:latin typeface="+mn-lt"/>
                <a:ea typeface="+mn-ea"/>
              </a:rPr>
              <a:t>物理层</a:t>
            </a:r>
            <a:r>
              <a:rPr lang="en-US" altLang="zh-CN" sz="2600" dirty="0">
                <a:solidFill>
                  <a:srgbClr val="00B0F0"/>
                </a:solidFill>
                <a:latin typeface="+mn-lt"/>
                <a:ea typeface="+mn-ea"/>
              </a:rPr>
              <a:t>(physical layer) </a:t>
            </a:r>
          </a:p>
        </p:txBody>
      </p:sp>
      <p:sp>
        <p:nvSpPr>
          <p:cNvPr id="5" name="Text Box 4"/>
          <p:cNvSpPr txBox="1">
            <a:spLocks noChangeArrowheads="1"/>
          </p:cNvSpPr>
          <p:nvPr/>
        </p:nvSpPr>
        <p:spPr bwMode="auto">
          <a:xfrm>
            <a:off x="1566893" y="4587891"/>
            <a:ext cx="1200150" cy="336550"/>
          </a:xfrm>
          <a:prstGeom prst="rect">
            <a:avLst/>
          </a:prstGeom>
          <a:noFill/>
          <a:ln w="9525">
            <a:noFill/>
            <a:miter lim="800000"/>
            <a:headEnd/>
            <a:tailEnd/>
          </a:ln>
        </p:spPr>
        <p:txBody>
          <a:bodyPr wrap="none">
            <a:spAutoFit/>
          </a:bodyPr>
          <a:lstStyle/>
          <a:p>
            <a:r>
              <a:rPr kumimoji="1" lang="zh-CN" altLang="en-US" sz="1600">
                <a:latin typeface="Times New Roman" pitchFamily="18" charset="0"/>
              </a:rPr>
              <a:t>数据链路层</a:t>
            </a:r>
          </a:p>
        </p:txBody>
      </p:sp>
      <p:grpSp>
        <p:nvGrpSpPr>
          <p:cNvPr id="6" name="Group 5"/>
          <p:cNvGrpSpPr>
            <a:grpSpLocks/>
          </p:cNvGrpSpPr>
          <p:nvPr/>
        </p:nvGrpSpPr>
        <p:grpSpPr bwMode="auto">
          <a:xfrm>
            <a:off x="1316068" y="2474929"/>
            <a:ext cx="1919287" cy="3240087"/>
            <a:chOff x="673" y="1389"/>
            <a:chExt cx="1535" cy="2041"/>
          </a:xfrm>
        </p:grpSpPr>
        <p:sp>
          <p:nvSpPr>
            <p:cNvPr id="7"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p:spPr>
          <p:txBody>
            <a:bodyPr wrap="none" anchor="ctr"/>
            <a:lstStyle/>
            <a:p>
              <a:endParaRPr lang="zh-CN" altLang="en-US">
                <a:latin typeface="Perpetua" pitchFamily="18" charset="0"/>
              </a:endParaRPr>
            </a:p>
          </p:txBody>
        </p:sp>
        <p:sp>
          <p:nvSpPr>
            <p:cNvPr id="8"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latin typeface="Perpetua" pitchFamily="18" charset="0"/>
              </a:endParaRPr>
            </a:p>
          </p:txBody>
        </p:sp>
        <p:sp>
          <p:nvSpPr>
            <p:cNvPr id="9"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latin typeface="Perpetua" pitchFamily="18" charset="0"/>
              </a:endParaRPr>
            </a:p>
          </p:txBody>
        </p:sp>
        <p:sp>
          <p:nvSpPr>
            <p:cNvPr id="10"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latin typeface="Perpetua" pitchFamily="18" charset="0"/>
              </a:endParaRPr>
            </a:p>
          </p:txBody>
        </p:sp>
        <p:sp>
          <p:nvSpPr>
            <p:cNvPr id="11"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a:solidFill>
                <a:schemeClr val="tx1"/>
              </a:solidFill>
              <a:round/>
              <a:headEnd/>
              <a:tailEnd/>
            </a:ln>
          </p:spPr>
          <p:txBody>
            <a:bodyPr wrap="none" anchor="ctr"/>
            <a:lstStyle/>
            <a:p>
              <a:endParaRPr lang="zh-CN" altLang="en-US">
                <a:latin typeface="Perpetua" pitchFamily="18" charset="0"/>
              </a:endParaRPr>
            </a:p>
          </p:txBody>
        </p:sp>
      </p:grpSp>
      <p:sp>
        <p:nvSpPr>
          <p:cNvPr id="12" name="Text Box 11"/>
          <p:cNvSpPr txBox="1">
            <a:spLocks noChangeArrowheads="1"/>
          </p:cNvSpPr>
          <p:nvPr/>
        </p:nvSpPr>
        <p:spPr bwMode="auto">
          <a:xfrm>
            <a:off x="1000155" y="2762266"/>
            <a:ext cx="1646238" cy="396875"/>
          </a:xfrm>
          <a:prstGeom prst="rect">
            <a:avLst/>
          </a:prstGeom>
          <a:noFill/>
          <a:ln w="9525">
            <a:noFill/>
            <a:miter lim="800000"/>
            <a:headEnd/>
            <a:tailEnd/>
          </a:ln>
        </p:spPr>
        <p:txBody>
          <a:bodyPr wrap="none">
            <a:spAutoFit/>
          </a:bodyPr>
          <a:lstStyle/>
          <a:p>
            <a:r>
              <a:rPr kumimoji="1" lang="en-US" altLang="zh-CN" sz="2000">
                <a:solidFill>
                  <a:srgbClr val="333399"/>
                </a:solidFill>
                <a:latin typeface="Perpetua" pitchFamily="18" charset="0"/>
                <a:ea typeface="黑体" pitchFamily="2" charset="-122"/>
              </a:rPr>
              <a:t>5        </a:t>
            </a:r>
            <a:r>
              <a:rPr kumimoji="1" lang="zh-CN" altLang="en-US" sz="2000">
                <a:solidFill>
                  <a:srgbClr val="333399"/>
                </a:solidFill>
                <a:latin typeface="Times New Roman" pitchFamily="18" charset="0"/>
                <a:ea typeface="黑体" pitchFamily="2" charset="-122"/>
              </a:rPr>
              <a:t>应用层</a:t>
            </a:r>
          </a:p>
        </p:txBody>
      </p:sp>
      <p:sp>
        <p:nvSpPr>
          <p:cNvPr id="13" name="Text Box 12"/>
          <p:cNvSpPr txBox="1">
            <a:spLocks noChangeArrowheads="1"/>
          </p:cNvSpPr>
          <p:nvPr/>
        </p:nvSpPr>
        <p:spPr bwMode="auto">
          <a:xfrm>
            <a:off x="1000155" y="3373454"/>
            <a:ext cx="1532792" cy="400110"/>
          </a:xfrm>
          <a:prstGeom prst="rect">
            <a:avLst/>
          </a:prstGeom>
          <a:noFill/>
          <a:ln w="9525">
            <a:noFill/>
            <a:miter lim="800000"/>
            <a:headEnd/>
            <a:tailEnd/>
          </a:ln>
        </p:spPr>
        <p:txBody>
          <a:bodyPr wrap="none">
            <a:spAutoFit/>
          </a:bodyPr>
          <a:lstStyle/>
          <a:p>
            <a:r>
              <a:rPr kumimoji="1" lang="en-US" altLang="zh-CN" sz="2000" dirty="0">
                <a:solidFill>
                  <a:srgbClr val="333399"/>
                </a:solidFill>
                <a:latin typeface="Perpetua" pitchFamily="18" charset="0"/>
                <a:ea typeface="黑体" pitchFamily="2" charset="-122"/>
              </a:rPr>
              <a:t>4        </a:t>
            </a:r>
            <a:r>
              <a:rPr kumimoji="1" lang="zh-CN" altLang="en-US" sz="2000" dirty="0" smtClean="0">
                <a:solidFill>
                  <a:srgbClr val="333399"/>
                </a:solidFill>
                <a:ea typeface="黑体" pitchFamily="2" charset="-122"/>
              </a:rPr>
              <a:t>传</a:t>
            </a:r>
            <a:r>
              <a:rPr kumimoji="1" lang="zh-CN" altLang="en-US" sz="2000" dirty="0" smtClean="0">
                <a:solidFill>
                  <a:srgbClr val="333399"/>
                </a:solidFill>
                <a:latin typeface="Times New Roman" pitchFamily="18" charset="0"/>
                <a:ea typeface="黑体" pitchFamily="2" charset="-122"/>
              </a:rPr>
              <a:t>输</a:t>
            </a:r>
            <a:r>
              <a:rPr kumimoji="1" lang="zh-CN" altLang="en-US" sz="2000" dirty="0">
                <a:solidFill>
                  <a:srgbClr val="333399"/>
                </a:solidFill>
                <a:latin typeface="Times New Roman" pitchFamily="18" charset="0"/>
                <a:ea typeface="黑体" pitchFamily="2" charset="-122"/>
              </a:rPr>
              <a:t>层</a:t>
            </a:r>
          </a:p>
        </p:txBody>
      </p:sp>
      <p:sp>
        <p:nvSpPr>
          <p:cNvPr id="14" name="Text Box 13"/>
          <p:cNvSpPr txBox="1">
            <a:spLocks noChangeArrowheads="1"/>
          </p:cNvSpPr>
          <p:nvPr/>
        </p:nvSpPr>
        <p:spPr bwMode="auto">
          <a:xfrm>
            <a:off x="1000155" y="3986229"/>
            <a:ext cx="1789272" cy="400110"/>
          </a:xfrm>
          <a:prstGeom prst="rect">
            <a:avLst/>
          </a:prstGeom>
          <a:noFill/>
          <a:ln w="9525">
            <a:noFill/>
            <a:miter lim="800000"/>
            <a:headEnd/>
            <a:tailEnd/>
          </a:ln>
        </p:spPr>
        <p:txBody>
          <a:bodyPr wrap="none">
            <a:spAutoFit/>
          </a:bodyPr>
          <a:lstStyle/>
          <a:p>
            <a:r>
              <a:rPr kumimoji="1" lang="en-US" altLang="zh-CN" sz="2000" dirty="0">
                <a:solidFill>
                  <a:srgbClr val="333399"/>
                </a:solidFill>
                <a:latin typeface="Perpetua" pitchFamily="18" charset="0"/>
                <a:ea typeface="黑体" pitchFamily="2" charset="-122"/>
              </a:rPr>
              <a:t>3        </a:t>
            </a:r>
            <a:r>
              <a:rPr kumimoji="1" lang="zh-CN" altLang="en-US" sz="2000" dirty="0" smtClean="0">
                <a:solidFill>
                  <a:srgbClr val="333399"/>
                </a:solidFill>
                <a:ea typeface="黑体" pitchFamily="2" charset="-122"/>
              </a:rPr>
              <a:t>互联网</a:t>
            </a:r>
            <a:r>
              <a:rPr kumimoji="1" lang="zh-CN" altLang="en-US" sz="2000" dirty="0" smtClean="0">
                <a:solidFill>
                  <a:srgbClr val="333399"/>
                </a:solidFill>
                <a:latin typeface="Times New Roman" pitchFamily="18" charset="0"/>
                <a:ea typeface="黑体" pitchFamily="2" charset="-122"/>
              </a:rPr>
              <a:t>层</a:t>
            </a:r>
            <a:endParaRPr kumimoji="1" lang="zh-CN" altLang="en-US" sz="2000" dirty="0">
              <a:solidFill>
                <a:srgbClr val="333399"/>
              </a:solidFill>
              <a:latin typeface="Times New Roman" pitchFamily="18" charset="0"/>
              <a:ea typeface="黑体" pitchFamily="2" charset="-122"/>
            </a:endParaRPr>
          </a:p>
        </p:txBody>
      </p:sp>
      <p:sp>
        <p:nvSpPr>
          <p:cNvPr id="15" name="Text Box 14"/>
          <p:cNvSpPr txBox="1">
            <a:spLocks noChangeArrowheads="1"/>
          </p:cNvSpPr>
          <p:nvPr/>
        </p:nvSpPr>
        <p:spPr bwMode="auto">
          <a:xfrm>
            <a:off x="1000100" y="4599004"/>
            <a:ext cx="1532792" cy="400110"/>
          </a:xfrm>
          <a:prstGeom prst="rect">
            <a:avLst/>
          </a:prstGeom>
          <a:noFill/>
          <a:ln w="9525">
            <a:noFill/>
            <a:miter lim="800000"/>
            <a:headEnd/>
            <a:tailEnd/>
          </a:ln>
        </p:spPr>
        <p:txBody>
          <a:bodyPr wrap="none">
            <a:spAutoFit/>
          </a:bodyPr>
          <a:lstStyle/>
          <a:p>
            <a:r>
              <a:rPr kumimoji="1" lang="en-US" altLang="zh-CN" sz="2000" dirty="0">
                <a:solidFill>
                  <a:srgbClr val="333399"/>
                </a:solidFill>
                <a:latin typeface="Perpetua" pitchFamily="18" charset="0"/>
                <a:ea typeface="黑体" pitchFamily="2" charset="-122"/>
              </a:rPr>
              <a:t>2    </a:t>
            </a:r>
            <a:r>
              <a:rPr kumimoji="1" lang="en-US" altLang="zh-CN" sz="2000" dirty="0" smtClean="0">
                <a:solidFill>
                  <a:srgbClr val="333399"/>
                </a:solidFill>
                <a:latin typeface="Perpetua" pitchFamily="18" charset="0"/>
                <a:ea typeface="黑体" pitchFamily="2" charset="-122"/>
              </a:rPr>
              <a:t>    </a:t>
            </a:r>
            <a:r>
              <a:rPr kumimoji="1" lang="zh-CN" altLang="en-US" sz="2000" dirty="0" smtClean="0">
                <a:solidFill>
                  <a:srgbClr val="333399"/>
                </a:solidFill>
                <a:latin typeface="Times New Roman" pitchFamily="18" charset="0"/>
                <a:ea typeface="黑体" pitchFamily="2" charset="-122"/>
              </a:rPr>
              <a:t>链路</a:t>
            </a:r>
            <a:r>
              <a:rPr kumimoji="1" lang="zh-CN" altLang="en-US" sz="2000" dirty="0">
                <a:solidFill>
                  <a:srgbClr val="333399"/>
                </a:solidFill>
                <a:latin typeface="Times New Roman" pitchFamily="18" charset="0"/>
                <a:ea typeface="黑体" pitchFamily="2" charset="-122"/>
              </a:rPr>
              <a:t>层</a:t>
            </a:r>
          </a:p>
        </p:txBody>
      </p:sp>
      <p:sp>
        <p:nvSpPr>
          <p:cNvPr id="16" name="Text Box 15"/>
          <p:cNvSpPr txBox="1">
            <a:spLocks noChangeArrowheads="1"/>
          </p:cNvSpPr>
          <p:nvPr/>
        </p:nvSpPr>
        <p:spPr bwMode="auto">
          <a:xfrm>
            <a:off x="1000155" y="5211779"/>
            <a:ext cx="1532792" cy="400110"/>
          </a:xfrm>
          <a:prstGeom prst="rect">
            <a:avLst/>
          </a:prstGeom>
          <a:noFill/>
          <a:ln w="9525">
            <a:noFill/>
            <a:miter lim="800000"/>
            <a:headEnd/>
            <a:tailEnd/>
          </a:ln>
        </p:spPr>
        <p:txBody>
          <a:bodyPr wrap="none">
            <a:spAutoFit/>
          </a:bodyPr>
          <a:lstStyle/>
          <a:p>
            <a:r>
              <a:rPr kumimoji="1" lang="en-US" altLang="zh-CN" sz="2000" dirty="0">
                <a:solidFill>
                  <a:srgbClr val="00B0F0"/>
                </a:solidFill>
                <a:latin typeface="Perpetua" pitchFamily="18" charset="0"/>
                <a:ea typeface="黑体" pitchFamily="2" charset="-122"/>
              </a:rPr>
              <a:t>1        </a:t>
            </a:r>
            <a:r>
              <a:rPr kumimoji="1" lang="zh-CN" altLang="en-US" sz="2000" dirty="0">
                <a:solidFill>
                  <a:srgbClr val="00B0F0"/>
                </a:solidFill>
                <a:latin typeface="Times New Roman" pitchFamily="18" charset="0"/>
                <a:ea typeface="黑体" pitchFamily="2" charset="-122"/>
              </a:rPr>
              <a:t>物理层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p:bldP spid="13" grpId="0"/>
      <p:bldP spid="14" grpId="0"/>
      <p:bldP spid="15" grpId="0"/>
      <p:bldP spid="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TCP/IP</a:t>
            </a:r>
            <a:r>
              <a:rPr lang="zh-CN" altLang="en-US" dirty="0" smtClean="0"/>
              <a:t>网络体系结构</a:t>
            </a:r>
            <a:endParaRPr lang="zh-CN" altLang="en-US" dirty="0"/>
          </a:p>
        </p:txBody>
      </p:sp>
      <p:sp>
        <p:nvSpPr>
          <p:cNvPr id="3" name="内容占位符 2"/>
          <p:cNvSpPr>
            <a:spLocks noGrp="1"/>
          </p:cNvSpPr>
          <p:nvPr>
            <p:ph sz="quarter" idx="1"/>
          </p:nvPr>
        </p:nvSpPr>
        <p:spPr/>
        <p:txBody>
          <a:bodyPr/>
          <a:lstStyle/>
          <a:p>
            <a:r>
              <a:rPr lang="zh-CN" altLang="en-US" dirty="0" smtClean="0"/>
              <a:t>链路层</a:t>
            </a:r>
            <a:endParaRPr lang="en-US" altLang="zh-CN" dirty="0" smtClean="0"/>
          </a:p>
          <a:p>
            <a:pPr lvl="1"/>
            <a:r>
              <a:rPr lang="zh-CN" altLang="en-US" dirty="0" smtClean="0"/>
              <a:t>它是主机和传输线路的一个接口。与</a:t>
            </a:r>
            <a:r>
              <a:rPr lang="en-US" altLang="zh-CN" dirty="0" smtClean="0"/>
              <a:t>OSI</a:t>
            </a:r>
            <a:r>
              <a:rPr lang="zh-CN" altLang="en-US" dirty="0" smtClean="0"/>
              <a:t>网络体系结构的数据链路层对应。主要负责相邻网络设备的可靠传输。</a:t>
            </a:r>
            <a:endParaRPr lang="en-US" altLang="zh-CN" dirty="0" smtClean="0"/>
          </a:p>
          <a:p>
            <a:r>
              <a:rPr lang="zh-CN" altLang="en-US" dirty="0" smtClean="0"/>
              <a:t>互联网层</a:t>
            </a:r>
            <a:endParaRPr lang="en-US" altLang="zh-CN" dirty="0" smtClean="0"/>
          </a:p>
          <a:p>
            <a:pPr lvl="1"/>
            <a:r>
              <a:rPr lang="zh-CN" altLang="en-US" dirty="0" smtClean="0"/>
              <a:t>它是将整个网络体系结构贯穿在一起的关键层。与</a:t>
            </a:r>
            <a:r>
              <a:rPr lang="en-US" altLang="zh-CN" dirty="0" smtClean="0"/>
              <a:t>OSI</a:t>
            </a:r>
            <a:r>
              <a:rPr lang="zh-CN" altLang="en-US" dirty="0" smtClean="0"/>
              <a:t>网络体系结构的网络层对应。该层的任务是允许主机将数据包们注入到任何网络，这些数据包们独立的在网络中传输，到达目的节点的顺序可以与它们的发送顺序不同。</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TCP/IP</a:t>
            </a:r>
            <a:r>
              <a:rPr lang="zh-CN" altLang="en-US" dirty="0" smtClean="0"/>
              <a:t>网络体系结构</a:t>
            </a:r>
            <a:endParaRPr lang="zh-CN" altLang="en-US" dirty="0"/>
          </a:p>
        </p:txBody>
      </p:sp>
      <p:sp>
        <p:nvSpPr>
          <p:cNvPr id="3" name="内容占位符 2"/>
          <p:cNvSpPr>
            <a:spLocks noGrp="1"/>
          </p:cNvSpPr>
          <p:nvPr>
            <p:ph sz="quarter" idx="1"/>
          </p:nvPr>
        </p:nvSpPr>
        <p:spPr/>
        <p:txBody>
          <a:bodyPr/>
          <a:lstStyle/>
          <a:p>
            <a:r>
              <a:rPr lang="zh-CN" altLang="en-US" dirty="0" smtClean="0"/>
              <a:t>传输层</a:t>
            </a:r>
            <a:endParaRPr lang="en-US" altLang="zh-CN" dirty="0" smtClean="0"/>
          </a:p>
          <a:p>
            <a:pPr lvl="1"/>
            <a:r>
              <a:rPr lang="zh-CN" altLang="en-US" dirty="0" smtClean="0"/>
              <a:t>它的设计目标是允许源主机和目标主机的对等实体进行对话。与</a:t>
            </a:r>
            <a:r>
              <a:rPr lang="en-US" altLang="zh-CN" dirty="0" smtClean="0"/>
              <a:t>OSI</a:t>
            </a:r>
            <a:r>
              <a:rPr lang="zh-CN" altLang="en-US" dirty="0" smtClean="0"/>
              <a:t>网络体系结构的传输层对应。如</a:t>
            </a:r>
            <a:r>
              <a:rPr lang="en-US" altLang="zh-CN" dirty="0" smtClean="0"/>
              <a:t>TCP</a:t>
            </a:r>
            <a:r>
              <a:rPr lang="zh-CN" altLang="en-US" dirty="0" smtClean="0"/>
              <a:t>协议和</a:t>
            </a:r>
            <a:r>
              <a:rPr lang="en-US" altLang="zh-CN" dirty="0" smtClean="0"/>
              <a:t>UDP</a:t>
            </a:r>
            <a:r>
              <a:rPr lang="zh-CN" altLang="en-US" dirty="0" smtClean="0"/>
              <a:t>协议。</a:t>
            </a:r>
            <a:endParaRPr lang="en-US" altLang="zh-CN" dirty="0" smtClean="0"/>
          </a:p>
          <a:p>
            <a:r>
              <a:rPr lang="zh-CN" altLang="en-US" dirty="0" smtClean="0"/>
              <a:t>应用层</a:t>
            </a:r>
            <a:endParaRPr lang="en-US" altLang="zh-CN" dirty="0" smtClean="0"/>
          </a:p>
          <a:p>
            <a:pPr lvl="1"/>
            <a:r>
              <a:rPr lang="zh-CN" altLang="en-US" dirty="0" smtClean="0"/>
              <a:t>它简单地包含了</a:t>
            </a:r>
            <a:r>
              <a:rPr lang="en-US" altLang="zh-CN" dirty="0" smtClean="0"/>
              <a:t>OSI</a:t>
            </a:r>
            <a:r>
              <a:rPr lang="zh-CN" altLang="en-US" dirty="0" smtClean="0"/>
              <a:t>网络体系结构的会话层和表示层的功能。它的协议有</a:t>
            </a:r>
            <a:r>
              <a:rPr lang="en-US" altLang="zh-CN" dirty="0" smtClean="0"/>
              <a:t>HTTP</a:t>
            </a:r>
            <a:r>
              <a:rPr lang="zh-CN" altLang="en-US" dirty="0" smtClean="0"/>
              <a:t>，</a:t>
            </a:r>
            <a:r>
              <a:rPr lang="en-US" altLang="zh-CN" dirty="0" smtClean="0"/>
              <a:t>FTP</a:t>
            </a:r>
            <a:r>
              <a:rPr lang="zh-CN" altLang="en-US" dirty="0" smtClean="0"/>
              <a:t>，</a:t>
            </a:r>
            <a:r>
              <a:rPr lang="en-US" altLang="zh-CN" dirty="0" smtClean="0"/>
              <a:t>SMTP</a:t>
            </a:r>
            <a:r>
              <a:rPr lang="zh-CN" altLang="en-US" dirty="0" smtClean="0"/>
              <a:t>，</a:t>
            </a:r>
            <a:r>
              <a:rPr lang="en-US" altLang="zh-CN" dirty="0" smtClean="0"/>
              <a:t>TELNET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0595"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0596"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0597"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0598"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0599"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0600"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0601"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0602"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0603"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0604"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0605"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0606"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0607"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0608"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0609"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0610"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0611"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0612"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0613"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0614"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0615"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0616"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0617"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0618"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0619"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0620"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654050" y="28352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10622" name="Text Box 30"/>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15743" name="Text Box 31"/>
          <p:cNvSpPr txBox="1">
            <a:spLocks noChangeArrowheads="1"/>
          </p:cNvSpPr>
          <p:nvPr/>
        </p:nvSpPr>
        <p:spPr bwMode="auto">
          <a:xfrm>
            <a:off x="1619250" y="2349500"/>
            <a:ext cx="4146550"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619250" y="2919413"/>
            <a:ext cx="4848225"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加上应用层首部，成为应用层</a:t>
            </a:r>
            <a:r>
              <a:rPr kumimoji="1" lang="zh-CN" altLang="en-US" sz="1600">
                <a:solidFill>
                  <a:srgbClr val="333399"/>
                </a:solidFill>
                <a:ea typeface="黑体" pitchFamily="2" charset="-122"/>
              </a:rPr>
              <a:t> </a:t>
            </a:r>
            <a:r>
              <a:rPr kumimoji="1" lang="en-US" altLang="zh-CN" sz="2400">
                <a:solidFill>
                  <a:srgbClr val="333399"/>
                </a:solidFill>
                <a:ea typeface="黑体" pitchFamily="2" charset="-122"/>
              </a:rPr>
              <a:t>PDU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lstStyle/>
          <a:p>
            <a:r>
              <a:rPr lang="en-US" altLang="zh-CN" dirty="0" smtClean="0"/>
              <a:t>1.1.1 </a:t>
            </a:r>
            <a:r>
              <a:rPr lang="zh-CN" altLang="en-US" dirty="0" smtClean="0"/>
              <a:t>商业应用</a:t>
            </a:r>
            <a:endParaRPr lang="zh-CN" altLang="en-US" dirty="0"/>
          </a:p>
        </p:txBody>
      </p:sp>
      <p:sp>
        <p:nvSpPr>
          <p:cNvPr id="3" name="内容占位符 2"/>
          <p:cNvSpPr>
            <a:spLocks noGrp="1"/>
          </p:cNvSpPr>
          <p:nvPr>
            <p:ph sz="quarter" idx="1"/>
          </p:nvPr>
        </p:nvSpPr>
        <p:spPr/>
        <p:txBody>
          <a:bodyPr/>
          <a:lstStyle/>
          <a:p>
            <a:r>
              <a:rPr lang="zh-CN" altLang="en-US" dirty="0" smtClean="0"/>
              <a:t>设备的共享</a:t>
            </a:r>
            <a:endParaRPr lang="zh-CN" altLang="en-US" dirty="0"/>
          </a:p>
        </p:txBody>
      </p:sp>
      <p:pic>
        <p:nvPicPr>
          <p:cNvPr id="4" name="irc_mi" descr="http://blog.zopper.com/wp-content/uploads/2013/08/printer-sharing1.jpg"/>
          <p:cNvPicPr/>
          <p:nvPr/>
        </p:nvPicPr>
        <p:blipFill>
          <a:blip r:embed="rId2" cstate="print"/>
          <a:srcRect/>
          <a:stretch>
            <a:fillRect/>
          </a:stretch>
        </p:blipFill>
        <p:spPr bwMode="auto">
          <a:xfrm>
            <a:off x="1785918" y="2357430"/>
            <a:ext cx="5274310" cy="29501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1619"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1620"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1621"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1622"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1623"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1624"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1625"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1626"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1627"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1628"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1629"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1630"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1631"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1632"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1633"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1634"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1635"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1636"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1637"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1638"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1639"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1640"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1641"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1642"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1643"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1644"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654050" y="3354388"/>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11646" name="Text Box 30"/>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11647" name="Text Box 31"/>
          <p:cNvSpPr txBox="1">
            <a:spLocks noChangeArrowheads="1"/>
          </p:cNvSpPr>
          <p:nvPr/>
        </p:nvSpPr>
        <p:spPr bwMode="auto">
          <a:xfrm>
            <a:off x="1619250" y="3068638"/>
            <a:ext cx="4044950"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应用层 </a:t>
            </a:r>
            <a:r>
              <a:rPr kumimoji="1" lang="en-US" altLang="zh-CN" sz="2400">
                <a:solidFill>
                  <a:srgbClr val="333399"/>
                </a:solidFill>
                <a:ea typeface="黑体" pitchFamily="2" charset="-122"/>
              </a:rPr>
              <a:t>PDU </a:t>
            </a:r>
            <a:r>
              <a:rPr kumimoji="1" lang="zh-CN" altLang="en-US" sz="2400">
                <a:solidFill>
                  <a:srgbClr val="333399"/>
                </a:solidFill>
                <a:ea typeface="黑体" pitchFamily="2" charset="-122"/>
              </a:rPr>
              <a:t>再传送到运输层</a:t>
            </a:r>
          </a:p>
        </p:txBody>
      </p:sp>
      <p:sp>
        <p:nvSpPr>
          <p:cNvPr id="116768" name="Text Box 32"/>
          <p:cNvSpPr txBox="1">
            <a:spLocks noChangeArrowheads="1"/>
          </p:cNvSpPr>
          <p:nvPr/>
        </p:nvSpPr>
        <p:spPr bwMode="auto">
          <a:xfrm>
            <a:off x="1619250" y="3600450"/>
            <a:ext cx="4756150"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加上运输层首部，成为运输层报文</a:t>
            </a:r>
            <a:endParaRPr kumimoji="1" lang="zh-CN" altLang="en-US" sz="3600">
              <a:solidFill>
                <a:srgbClr val="333399"/>
              </a:solidFill>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2643"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2644"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2645"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2646"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2647"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2648"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2649"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2650"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2651"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2652"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2653"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2654"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2655"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2656"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2657"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2658"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2659"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2660"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2661"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2662"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2663"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2664"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2665"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2666"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2667"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2668"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654050" y="393065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12670" name="Text Box 30"/>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12671" name="Text Box 31"/>
          <p:cNvSpPr txBox="1">
            <a:spLocks noChangeArrowheads="1"/>
          </p:cNvSpPr>
          <p:nvPr/>
        </p:nvSpPr>
        <p:spPr bwMode="auto">
          <a:xfrm>
            <a:off x="1547813" y="3625850"/>
            <a:ext cx="3841750"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547813" y="4221163"/>
            <a:ext cx="6126162"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加上网络层首部，成为 </a:t>
            </a:r>
            <a:r>
              <a:rPr kumimoji="1" lang="en-US" altLang="zh-CN" sz="2400">
                <a:solidFill>
                  <a:srgbClr val="333399"/>
                </a:solidFill>
                <a:ea typeface="黑体" pitchFamily="2" charset="-122"/>
              </a:rPr>
              <a:t>IP </a:t>
            </a:r>
            <a:r>
              <a:rPr kumimoji="1" lang="zh-CN" altLang="en-US" sz="2400">
                <a:solidFill>
                  <a:srgbClr val="333399"/>
                </a:solidFill>
                <a:ea typeface="黑体" pitchFamily="2" charset="-122"/>
              </a:rPr>
              <a:t>数据报（或分组）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366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366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3669"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3670"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3671"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3672"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3673"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3674"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3675"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3676"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3677"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3678"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3679"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3680"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3681"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3682"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3683"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3684"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3685"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3686"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3687"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3688"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3689"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3690"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369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3692"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654050" y="4506913"/>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13694" name="Text Box 30"/>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13695" name="Text Box 31"/>
          <p:cNvSpPr txBox="1">
            <a:spLocks noChangeArrowheads="1"/>
          </p:cNvSpPr>
          <p:nvPr/>
        </p:nvSpPr>
        <p:spPr bwMode="auto">
          <a:xfrm>
            <a:off x="1619250" y="4195763"/>
            <a:ext cx="4213225"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en-US" altLang="zh-CN" sz="2400">
                <a:solidFill>
                  <a:srgbClr val="333399"/>
                </a:solidFill>
                <a:ea typeface="黑体" pitchFamily="2" charset="-122"/>
              </a:rPr>
              <a:t>IP </a:t>
            </a:r>
            <a:r>
              <a:rPr kumimoji="1" lang="zh-CN" altLang="en-US" sz="2400">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619250" y="4752975"/>
            <a:ext cx="5975350"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加上链路层首部和尾部，成为数据链路层帧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4691"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4692"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4693"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4694"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4695"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4696"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4697"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4698"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4699"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4700"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4701"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4702"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4703"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4704"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4705"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4706"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4707"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4708"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4709"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4710"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4711"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4712"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4713"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4714"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4715"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4716"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654050" y="50831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14718" name="Text Box 30"/>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14719" name="Text Box 31"/>
          <p:cNvSpPr txBox="1">
            <a:spLocks noChangeArrowheads="1"/>
          </p:cNvSpPr>
          <p:nvPr/>
        </p:nvSpPr>
        <p:spPr bwMode="auto">
          <a:xfrm>
            <a:off x="1619250" y="4700588"/>
            <a:ext cx="4146550"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619250" y="5276850"/>
            <a:ext cx="5670550"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最下面的物理层把比特流传送到物理媒体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5715" name="Rectangle 3"/>
          <p:cNvSpPr>
            <a:spLocks noGrp="1" noChangeArrowheads="1"/>
          </p:cNvSpPr>
          <p:nvPr>
            <p:ph type="body" idx="1"/>
          </p:nvPr>
        </p:nvSpPr>
        <p:spPr>
          <a:xfrm>
            <a:off x="3276600" y="5661025"/>
            <a:ext cx="5395913" cy="1008063"/>
          </a:xfrm>
        </p:spPr>
        <p:txBody>
          <a:bodyPr/>
          <a:lstStyle/>
          <a:p>
            <a:pPr eaLnBrk="1" hangingPunct="1">
              <a:lnSpc>
                <a:spcPct val="105000"/>
              </a:lnSpc>
            </a:pPr>
            <a:r>
              <a:rPr lang="zh-CN" altLang="en-US" smtClean="0"/>
              <a:t>应用层</a:t>
            </a:r>
            <a:r>
              <a:rPr lang="en-US" altLang="zh-CN" smtClean="0"/>
              <a:t>(application layer) </a:t>
            </a:r>
          </a:p>
        </p:txBody>
      </p:sp>
      <p:sp>
        <p:nvSpPr>
          <p:cNvPr id="115716" name="AutoShape 4"/>
          <p:cNvSpPr>
            <a:spLocks noChangeArrowheads="1"/>
          </p:cNvSpPr>
          <p:nvPr/>
        </p:nvSpPr>
        <p:spPr bwMode="auto">
          <a:xfrm rot="-5400000">
            <a:off x="4321968"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5717" name="AutoShape 5"/>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5718" name="Text Box 6"/>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5719" name="Text Box 7"/>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5720" name="Text Box 8"/>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5721" name="Text Box 9"/>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5722" name="Text Box 10"/>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5723" name="Freeform 11"/>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5724" name="Freeform 12"/>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5725" name="Freeform 13"/>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5726" name="Freeform 14"/>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5727" name="AutoShape 15"/>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5728" name="Text Box 16"/>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5729" name="Text Box 17"/>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5730" name="Text Box 18"/>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5731" name="Text Box 19"/>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5732" name="Text Box 20"/>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5733" name="Freeform 21"/>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5734" name="Freeform 22"/>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5735" name="Freeform 23"/>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5736" name="Freeform 24"/>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0857" name="AutoShape 25"/>
          <p:cNvSpPr>
            <a:spLocks noChangeArrowheads="1"/>
          </p:cNvSpPr>
          <p:nvPr/>
        </p:nvSpPr>
        <p:spPr bwMode="auto">
          <a:xfrm flipV="1">
            <a:off x="696913" y="5730875"/>
            <a:ext cx="395287" cy="419100"/>
          </a:xfrm>
          <a:custGeom>
            <a:avLst/>
            <a:gdLst>
              <a:gd name="T0" fmla="*/ 276811 w 21600"/>
              <a:gd name="T1" fmla="*/ 0 h 21600"/>
              <a:gd name="T2" fmla="*/ 276811 w 21600"/>
              <a:gd name="T3" fmla="*/ 235899 h 21600"/>
              <a:gd name="T4" fmla="*/ 59238 w 21600"/>
              <a:gd name="T5" fmla="*/ 419100 h 21600"/>
              <a:gd name="T6" fmla="*/ 395287 w 21600"/>
              <a:gd name="T7" fmla="*/ 117949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a:solidFill>
              <a:schemeClr val="tx1"/>
            </a:solidFill>
            <a:miter lim="800000"/>
            <a:headEnd/>
            <a:tailEnd/>
          </a:ln>
        </p:spPr>
        <p:txBody>
          <a:bodyPr wrap="none" anchor="ctr"/>
          <a:lstStyle/>
          <a:p>
            <a:endParaRPr lang="zh-CN" altLang="en-US"/>
          </a:p>
        </p:txBody>
      </p:sp>
      <p:sp>
        <p:nvSpPr>
          <p:cNvPr id="115738" name="Text Box 26"/>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kumimoji="1" lang="zh-CN" altLang="en-US" sz="2000">
                <a:solidFill>
                  <a:srgbClr val="333399"/>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31073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0860" name="AutoShape 28"/>
          <p:cNvSpPr>
            <a:spLocks noChangeArrowheads="1"/>
          </p:cNvSpPr>
          <p:nvPr/>
        </p:nvSpPr>
        <p:spPr bwMode="auto">
          <a:xfrm rot="5400000">
            <a:off x="604758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15741" name="Text Box 29"/>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5742" name="AutoShape 30"/>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5743" name="Text Box 31"/>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44" name="AutoShape 32"/>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5745" name="Text Box 33"/>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2" name="Group 34"/>
          <p:cNvGrpSpPr>
            <a:grpSpLocks/>
          </p:cNvGrpSpPr>
          <p:nvPr/>
        </p:nvGrpSpPr>
        <p:grpSpPr bwMode="auto">
          <a:xfrm>
            <a:off x="1619250" y="5959475"/>
            <a:ext cx="1066800" cy="139700"/>
            <a:chOff x="1344" y="912"/>
            <a:chExt cx="672" cy="96"/>
          </a:xfrm>
        </p:grpSpPr>
        <p:sp>
          <p:nvSpPr>
            <p:cNvPr id="115753" name="Line 35"/>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p:spPr>
          <p:txBody>
            <a:bodyPr/>
            <a:lstStyle/>
            <a:p>
              <a:endParaRPr lang="zh-CN" altLang="en-US"/>
            </a:p>
          </p:txBody>
        </p:sp>
        <p:sp>
          <p:nvSpPr>
            <p:cNvPr id="115754"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chemeClr val="tx2"/>
            </a:solidFill>
            <a:ln w="12700">
              <a:solidFill>
                <a:schemeClr val="tx1"/>
              </a:solidFill>
              <a:round/>
              <a:headEnd type="none" w="sm" len="lg"/>
              <a:tailEnd type="none" w="sm" len="lg"/>
            </a:ln>
          </p:spPr>
          <p:txBody>
            <a:bodyPr/>
            <a:lstStyle/>
            <a:p>
              <a:endParaRPr lang="zh-CN" altLang="en-US"/>
            </a:p>
          </p:txBody>
        </p:sp>
      </p:grpSp>
      <p:grpSp>
        <p:nvGrpSpPr>
          <p:cNvPr id="3" name="Group 37"/>
          <p:cNvGrpSpPr>
            <a:grpSpLocks/>
          </p:cNvGrpSpPr>
          <p:nvPr/>
        </p:nvGrpSpPr>
        <p:grpSpPr bwMode="auto">
          <a:xfrm>
            <a:off x="6600825" y="5957888"/>
            <a:ext cx="1066800" cy="142875"/>
            <a:chOff x="4158" y="3753"/>
            <a:chExt cx="672" cy="90"/>
          </a:xfrm>
        </p:grpSpPr>
        <p:sp>
          <p:nvSpPr>
            <p:cNvPr id="115751" name="Line 38"/>
            <p:cNvSpPr>
              <a:spLocks noChangeShapeType="1"/>
            </p:cNvSpPr>
            <p:nvPr/>
          </p:nvSpPr>
          <p:spPr bwMode="auto">
            <a:xfrm>
              <a:off x="4158" y="3798"/>
              <a:ext cx="672" cy="0"/>
            </a:xfrm>
            <a:prstGeom prst="line">
              <a:avLst/>
            </a:prstGeom>
            <a:noFill/>
            <a:ln w="12700">
              <a:solidFill>
                <a:schemeClr val="tx1"/>
              </a:solidFill>
              <a:round/>
              <a:headEnd type="none" w="sm" len="lg"/>
              <a:tailEnd type="none" w="sm" len="lg"/>
            </a:ln>
          </p:spPr>
          <p:txBody>
            <a:bodyPr/>
            <a:lstStyle/>
            <a:p>
              <a:endParaRPr lang="zh-CN" altLang="en-US"/>
            </a:p>
          </p:txBody>
        </p:sp>
        <p:sp>
          <p:nvSpPr>
            <p:cNvPr id="115752"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chemeClr val="tx2"/>
            </a:solidFill>
            <a:ln w="12700">
              <a:solidFill>
                <a:schemeClr val="tx1"/>
              </a:solidFill>
              <a:round/>
              <a:headEnd type="none" w="sm" len="lg"/>
              <a:tailEnd type="none" w="sm" len="lg"/>
            </a:ln>
          </p:spPr>
          <p:txBody>
            <a:bodyPr/>
            <a:lstStyle/>
            <a:p>
              <a:endParaRPr lang="zh-CN" altLang="en-US"/>
            </a:p>
          </p:txBody>
        </p:sp>
      </p:grpSp>
      <p:sp>
        <p:nvSpPr>
          <p:cNvPr id="115748" name="Text Box 40"/>
          <p:cNvSpPr txBox="1">
            <a:spLocks noChangeArrowheads="1"/>
          </p:cNvSpPr>
          <p:nvPr/>
        </p:nvSpPr>
        <p:spPr bwMode="auto">
          <a:xfrm>
            <a:off x="1908175" y="4797425"/>
            <a:ext cx="5365750" cy="822325"/>
          </a:xfrm>
          <a:prstGeom prst="rect">
            <a:avLst/>
          </a:prstGeom>
          <a:noFill/>
          <a:ln w="12700">
            <a:noFill/>
            <a:miter lim="800000"/>
            <a:headEnd/>
            <a:tailEnd/>
          </a:ln>
        </p:spPr>
        <p:txBody>
          <a:bodyPr wrap="none">
            <a:spAutoFit/>
          </a:bodyPr>
          <a:lstStyle/>
          <a:p>
            <a:pPr algn="ctr" defTabSz="762000" eaLnBrk="0" hangingPunct="0"/>
            <a:r>
              <a:rPr kumimoji="1" lang="zh-CN" altLang="en-US" sz="2400">
                <a:solidFill>
                  <a:srgbClr val="333399"/>
                </a:solidFill>
                <a:latin typeface="Times New Roman" pitchFamily="18" charset="0"/>
                <a:ea typeface="黑体" pitchFamily="2" charset="-122"/>
              </a:rPr>
              <a:t>电信号（或光信号）在物理媒体中传播</a:t>
            </a:r>
          </a:p>
          <a:p>
            <a:pPr algn="ctr" defTabSz="762000" eaLnBrk="0" hangingPunct="0"/>
            <a:r>
              <a:rPr kumimoji="1" lang="zh-CN" altLang="en-US" sz="2400">
                <a:solidFill>
                  <a:srgbClr val="333399"/>
                </a:solidFill>
                <a:latin typeface="Times New Roman" pitchFamily="18" charset="0"/>
                <a:ea typeface="黑体" pitchFamily="2" charset="-122"/>
              </a:rPr>
              <a:t>从发送端物理层传送到接收端物理层</a:t>
            </a:r>
          </a:p>
        </p:txBody>
      </p:sp>
      <p:sp>
        <p:nvSpPr>
          <p:cNvPr id="115749" name="Text Box 41"/>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0874" name="AutoShape 42"/>
          <p:cNvSpPr>
            <a:spLocks noChangeArrowheads="1"/>
          </p:cNvSpPr>
          <p:nvPr/>
        </p:nvSpPr>
        <p:spPr bwMode="auto">
          <a:xfrm rot="5400000" flipH="1">
            <a:off x="8071644" y="5679281"/>
            <a:ext cx="431800" cy="395288"/>
          </a:xfrm>
          <a:custGeom>
            <a:avLst/>
            <a:gdLst>
              <a:gd name="T0" fmla="*/ 302380 w 21600"/>
              <a:gd name="T1" fmla="*/ 0 h 21600"/>
              <a:gd name="T2" fmla="*/ 302380 w 21600"/>
              <a:gd name="T3" fmla="*/ 222496 h 21600"/>
              <a:gd name="T4" fmla="*/ 64710 w 21600"/>
              <a:gd name="T5" fmla="*/ 395288 h 21600"/>
              <a:gd name="T6" fmla="*/ 431800 w 21600"/>
              <a:gd name="T7" fmla="*/ 11124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6739"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6740"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6741"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6742"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6743"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6744"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6745"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6746"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6747"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6748"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6749"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6750"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6751"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6752"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6753"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6754"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6755"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6756"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6757"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6758"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6759"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6760"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6761"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6762"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6764"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16766" name="Text Box 30"/>
          <p:cNvSpPr txBox="1">
            <a:spLocks noChangeArrowheads="1"/>
          </p:cNvSpPr>
          <p:nvPr/>
        </p:nvSpPr>
        <p:spPr bwMode="auto">
          <a:xfrm>
            <a:off x="2214563" y="5276850"/>
            <a:ext cx="5670550"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305800" y="5078413"/>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7763"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7764"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7765"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7766"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7767"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7768"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7769"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7770"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7771"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7772"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7773"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7774"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7775"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7776"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7777"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7778"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7779"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7780"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7781"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7782"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7783"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7784" name="Text Box 24"/>
          <p:cNvSpPr txBox="1">
            <a:spLocks noChangeArrowheads="1"/>
          </p:cNvSpPr>
          <p:nvPr/>
        </p:nvSpPr>
        <p:spPr bwMode="auto">
          <a:xfrm>
            <a:off x="395288" y="1989138"/>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7785"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7786"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7788"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17790" name="Text Box 30"/>
          <p:cNvSpPr txBox="1">
            <a:spLocks noChangeArrowheads="1"/>
          </p:cNvSpPr>
          <p:nvPr/>
        </p:nvSpPr>
        <p:spPr bwMode="auto">
          <a:xfrm>
            <a:off x="3355975" y="4581525"/>
            <a:ext cx="4451350"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ea typeface="黑体" pitchFamily="2" charset="-122"/>
              </a:rPr>
              <a:t>数据链路层剥去帧首部和帧尾部</a:t>
            </a:r>
          </a:p>
          <a:p>
            <a:pPr algn="ctr" defTabSz="762000" eaLnBrk="0" hangingPunct="0"/>
            <a:r>
              <a:rPr kumimoji="1" lang="zh-CN" altLang="en-US" sz="2400">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305800" y="4437063"/>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878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878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8789"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8790"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8791"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8792"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8793"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8794"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8795"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8796"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8797"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8798"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8799"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8800"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8801"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8802"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8803"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8804"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8805"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8806"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8807"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8808"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8809"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8810"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8812"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18814" name="Text Box 30"/>
          <p:cNvSpPr txBox="1">
            <a:spLocks noChangeArrowheads="1"/>
          </p:cNvSpPr>
          <p:nvPr/>
        </p:nvSpPr>
        <p:spPr bwMode="auto">
          <a:xfrm>
            <a:off x="3441700" y="4005263"/>
            <a:ext cx="4451350"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ea typeface="黑体" pitchFamily="2" charset="-122"/>
              </a:rPr>
              <a:t>网络层剥去首部，取出数据部分</a:t>
            </a:r>
          </a:p>
          <a:p>
            <a:pPr algn="ctr" defTabSz="762000" eaLnBrk="0" hangingPunct="0"/>
            <a:r>
              <a:rPr kumimoji="1" lang="zh-CN" altLang="en-US" sz="2400">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305800" y="3824288"/>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19811"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19812"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9813"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9814"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9815"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9816"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9817"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9818"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9819"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9820"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9821"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9822"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9823"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19824"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19825"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19826"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19827"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19828"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9829"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9830"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9831"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19832"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19833"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9834"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19836"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19838" name="Text Box 30"/>
          <p:cNvSpPr txBox="1">
            <a:spLocks noChangeArrowheads="1"/>
          </p:cNvSpPr>
          <p:nvPr/>
        </p:nvSpPr>
        <p:spPr bwMode="auto">
          <a:xfrm>
            <a:off x="3441700" y="3357563"/>
            <a:ext cx="4451350"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ea typeface="黑体" pitchFamily="2" charset="-122"/>
              </a:rPr>
              <a:t>运输层剥去首部，取出数据部分</a:t>
            </a:r>
          </a:p>
          <a:p>
            <a:pPr algn="ctr" defTabSz="762000" eaLnBrk="0" hangingPunct="0"/>
            <a:r>
              <a:rPr kumimoji="1" lang="zh-CN" altLang="en-US" sz="2400">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305800" y="3248025"/>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20835"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20836"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0837"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0838"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0839"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0840"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0841"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0842"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0843"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0844"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0845"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0846"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0847"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0848"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0849"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0850"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0851"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0852"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0853"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0854"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0855"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0856"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20857"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0858"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59"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0860"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0861"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0862" name="Text Box 30"/>
          <p:cNvSpPr txBox="1">
            <a:spLocks noChangeArrowheads="1"/>
          </p:cNvSpPr>
          <p:nvPr/>
        </p:nvSpPr>
        <p:spPr bwMode="auto">
          <a:xfrm>
            <a:off x="2843213" y="2852738"/>
            <a:ext cx="5060950"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ea typeface="黑体" pitchFamily="2" charset="-122"/>
              </a:rPr>
              <a:t>应用层剥去首部，取出应用程序数据</a:t>
            </a:r>
          </a:p>
          <a:p>
            <a:pPr algn="ctr" defTabSz="762000" eaLnBrk="0" hangingPunct="0"/>
            <a:r>
              <a:rPr kumimoji="1" lang="zh-CN" altLang="en-US" sz="2400">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305800" y="2744788"/>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 </a:t>
            </a:r>
            <a:r>
              <a:rPr lang="zh-CN" altLang="en-US" dirty="0" smtClean="0"/>
              <a:t>商业应用</a:t>
            </a:r>
            <a:endParaRPr lang="zh-CN" altLang="en-US" dirty="0"/>
          </a:p>
        </p:txBody>
      </p:sp>
      <p:sp>
        <p:nvSpPr>
          <p:cNvPr id="3" name="内容占位符 2"/>
          <p:cNvSpPr>
            <a:spLocks noGrp="1"/>
          </p:cNvSpPr>
          <p:nvPr>
            <p:ph sz="quarter" idx="1"/>
          </p:nvPr>
        </p:nvSpPr>
        <p:spPr/>
        <p:txBody>
          <a:bodyPr/>
          <a:lstStyle/>
          <a:p>
            <a:r>
              <a:rPr lang="zh-CN" altLang="en-US" dirty="0" smtClean="0"/>
              <a:t>数据资源共享：采用客户机和服务器模型</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00100" y="2357430"/>
            <a:ext cx="6734175" cy="3429000"/>
          </a:xfrm>
          <a:prstGeom prst="rect">
            <a:avLst/>
          </a:prstGeom>
          <a:noFill/>
          <a:ln w="9525">
            <a:noFill/>
            <a:miter lim="800000"/>
            <a:headEnd/>
            <a:tailEnd/>
          </a:ln>
          <a:effectLst/>
        </p:spPr>
      </p:pic>
      <p:sp>
        <p:nvSpPr>
          <p:cNvPr id="6" name="TextBox 5"/>
          <p:cNvSpPr txBox="1"/>
          <p:nvPr/>
        </p:nvSpPr>
        <p:spPr>
          <a:xfrm>
            <a:off x="2928926" y="2143116"/>
            <a:ext cx="928694" cy="461665"/>
          </a:xfrm>
          <a:prstGeom prst="rect">
            <a:avLst/>
          </a:prstGeom>
          <a:noFill/>
        </p:spPr>
        <p:txBody>
          <a:bodyPr wrap="square" rtlCol="0">
            <a:spAutoFit/>
          </a:bodyPr>
          <a:lstStyle/>
          <a:p>
            <a:pPr algn="ctr"/>
            <a:r>
              <a:rPr lang="zh-CN" altLang="en-US" dirty="0" smtClean="0"/>
              <a:t>客户</a:t>
            </a:r>
            <a:endParaRPr lang="zh-CN" altLang="en-US" dirty="0"/>
          </a:p>
        </p:txBody>
      </p:sp>
      <p:sp>
        <p:nvSpPr>
          <p:cNvPr id="7" name="TextBox 6"/>
          <p:cNvSpPr txBox="1"/>
          <p:nvPr/>
        </p:nvSpPr>
        <p:spPr>
          <a:xfrm>
            <a:off x="5857884" y="2571744"/>
            <a:ext cx="1214446" cy="461665"/>
          </a:xfrm>
          <a:prstGeom prst="rect">
            <a:avLst/>
          </a:prstGeom>
          <a:noFill/>
        </p:spPr>
        <p:txBody>
          <a:bodyPr wrap="square" rtlCol="0">
            <a:spAutoFit/>
          </a:bodyPr>
          <a:lstStyle/>
          <a:p>
            <a:pPr algn="ctr"/>
            <a:r>
              <a:rPr lang="zh-CN" altLang="en-US" dirty="0" smtClean="0"/>
              <a:t>服务器</a:t>
            </a:r>
            <a:endParaRPr lang="zh-CN" altLang="en-US" dirty="0"/>
          </a:p>
        </p:txBody>
      </p:sp>
      <p:sp>
        <p:nvSpPr>
          <p:cNvPr id="8" name="TextBox 7"/>
          <p:cNvSpPr txBox="1"/>
          <p:nvPr/>
        </p:nvSpPr>
        <p:spPr>
          <a:xfrm>
            <a:off x="4643438" y="3857628"/>
            <a:ext cx="1214446" cy="461665"/>
          </a:xfrm>
          <a:prstGeom prst="rect">
            <a:avLst/>
          </a:prstGeom>
          <a:noFill/>
        </p:spPr>
        <p:txBody>
          <a:bodyPr wrap="square" rtlCol="0">
            <a:spAutoFit/>
          </a:bodyPr>
          <a:lstStyle/>
          <a:p>
            <a:pPr algn="ctr"/>
            <a:r>
              <a:rPr lang="zh-CN" altLang="en-US" dirty="0" smtClean="0"/>
              <a:t>网络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1600" smtClean="0"/>
              <a:t> </a:t>
            </a:r>
            <a:r>
              <a:rPr lang="en-US" altLang="zh-CN" smtClean="0"/>
              <a:t>2</a:t>
            </a:r>
            <a:r>
              <a:rPr lang="en-US" altLang="zh-CN" sz="2400" smtClean="0"/>
              <a:t> </a:t>
            </a:r>
            <a:r>
              <a:rPr lang="zh-CN" altLang="en-US" smtClean="0"/>
              <a:t>发送数据 </a:t>
            </a:r>
          </a:p>
        </p:txBody>
      </p:sp>
      <p:sp>
        <p:nvSpPr>
          <p:cNvPr id="121859"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21860"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1861"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1862"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1863"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1864"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1865"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1866"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1867"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1868"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1869"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1870"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1871"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1872"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1873"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1874"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1875"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1876"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1877"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1878"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1879"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1880" name="Text Box 24"/>
          <p:cNvSpPr txBox="1">
            <a:spLocks noChangeArrowheads="1"/>
          </p:cNvSpPr>
          <p:nvPr/>
        </p:nvSpPr>
        <p:spPr bwMode="auto">
          <a:xfrm>
            <a:off x="395288" y="1989138"/>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21881"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1882"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1884"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1886" name="AutoShape 30"/>
          <p:cNvSpPr>
            <a:spLocks noChangeArrowheads="1"/>
          </p:cNvSpPr>
          <p:nvPr/>
        </p:nvSpPr>
        <p:spPr bwMode="auto">
          <a:xfrm>
            <a:off x="4067175" y="1989138"/>
            <a:ext cx="2952750"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p:spPr>
        <p:txBody>
          <a:bodyPr/>
          <a:lstStyle/>
          <a:p>
            <a:pPr algn="ctr"/>
            <a:endParaRPr lang="zh-CN" altLang="zh-CN">
              <a:latin typeface="Tahoma" pitchFamily="34" charset="0"/>
            </a:endParaRPr>
          </a:p>
        </p:txBody>
      </p:sp>
      <p:sp>
        <p:nvSpPr>
          <p:cNvPr id="121887" name="Text Box 31"/>
          <p:cNvSpPr txBox="1">
            <a:spLocks noChangeArrowheads="1"/>
          </p:cNvSpPr>
          <p:nvPr/>
        </p:nvSpPr>
        <p:spPr bwMode="auto">
          <a:xfrm>
            <a:off x="4140200" y="2060575"/>
            <a:ext cx="2943225"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latin typeface="Tahoma" pitchFamily="34" charset="0"/>
                <a:ea typeface="黑体" pitchFamily="2" charset="-122"/>
              </a:rPr>
              <a:t>我收到了</a:t>
            </a:r>
            <a:r>
              <a:rPr kumimoji="1" lang="zh-CN" altLang="en-US" sz="1400">
                <a:solidFill>
                  <a:srgbClr val="333399"/>
                </a:solidFill>
                <a:ea typeface="黑体" pitchFamily="2" charset="-122"/>
              </a:rPr>
              <a:t> </a:t>
            </a:r>
            <a:r>
              <a:rPr kumimoji="1" lang="en-US" altLang="zh-CN" sz="2400">
                <a:solidFill>
                  <a:srgbClr val="333399"/>
                </a:solidFill>
                <a:ea typeface="黑体" pitchFamily="2" charset="-122"/>
              </a:rPr>
              <a:t>AP</a:t>
            </a:r>
            <a:r>
              <a:rPr kumimoji="1" lang="en-US" altLang="zh-CN" sz="2400" baseline="-25000">
                <a:solidFill>
                  <a:srgbClr val="333399"/>
                </a:solidFill>
                <a:ea typeface="黑体" pitchFamily="2" charset="-122"/>
              </a:rPr>
              <a:t>1</a:t>
            </a:r>
            <a:r>
              <a:rPr kumimoji="1" lang="en-US" altLang="zh-CN" sz="1600">
                <a:solidFill>
                  <a:srgbClr val="333399"/>
                </a:solidFill>
                <a:ea typeface="黑体" pitchFamily="2" charset="-122"/>
              </a:rPr>
              <a:t> </a:t>
            </a:r>
            <a:r>
              <a:rPr kumimoji="1" lang="zh-CN" altLang="en-US" sz="2400">
                <a:solidFill>
                  <a:srgbClr val="333399"/>
                </a:solidFill>
                <a:latin typeface="Tahoma" pitchFamily="34" charset="0"/>
                <a:ea typeface="黑体" pitchFamily="2" charset="-122"/>
              </a:rPr>
              <a:t>发来的</a:t>
            </a:r>
          </a:p>
          <a:p>
            <a:pPr algn="ctr" defTabSz="762000" eaLnBrk="0" hangingPunct="0"/>
            <a:r>
              <a:rPr kumimoji="1" lang="zh-CN" altLang="en-US" sz="2400">
                <a:solidFill>
                  <a:srgbClr val="333399"/>
                </a:solidFill>
                <a:ea typeface="黑体" pitchFamily="2" charset="-122"/>
              </a:rPr>
              <a:t>应用程序数据！</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22883"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22884"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2885"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2886"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2887"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2888"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2889"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2890"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2891"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2892"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2893"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2894"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2895"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2896"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2897"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2898"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2899"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2900"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2901"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2902"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2903"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2904"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22905"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2906"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2908"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8030" name="Rectangle 30"/>
          <p:cNvSpPr>
            <a:spLocks noChangeArrowheads="1"/>
          </p:cNvSpPr>
          <p:nvPr/>
        </p:nvSpPr>
        <p:spPr bwMode="auto">
          <a:xfrm>
            <a:off x="4067175" y="2493963"/>
            <a:ext cx="2592388" cy="358775"/>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nvGrpSpPr>
          <p:cNvPr id="2" name="Group 31"/>
          <p:cNvGrpSpPr>
            <a:grpSpLocks/>
          </p:cNvGrpSpPr>
          <p:nvPr/>
        </p:nvGrpSpPr>
        <p:grpSpPr bwMode="auto">
          <a:xfrm>
            <a:off x="2627313" y="2420938"/>
            <a:ext cx="1454150" cy="1008062"/>
            <a:chOff x="1655" y="1525"/>
            <a:chExt cx="916" cy="635"/>
          </a:xfrm>
        </p:grpSpPr>
        <p:sp>
          <p:nvSpPr>
            <p:cNvPr id="122958" name="Text Box 32"/>
            <p:cNvSpPr txBox="1">
              <a:spLocks noChangeArrowheads="1"/>
            </p:cNvSpPr>
            <p:nvPr/>
          </p:nvSpPr>
          <p:spPr bwMode="auto">
            <a:xfrm>
              <a:off x="1655" y="1525"/>
              <a:ext cx="916" cy="25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latin typeface="Arial Rounded MT Bold" pitchFamily="34" charset="0"/>
                  <a:ea typeface="黑体" pitchFamily="2" charset="-122"/>
                </a:rPr>
                <a:t>应用层首部</a:t>
              </a:r>
              <a:endParaRPr kumimoji="1" lang="zh-CN" altLang="en-US" sz="2000">
                <a:solidFill>
                  <a:srgbClr val="333399"/>
                </a:solidFill>
                <a:latin typeface="Times New Roman" pitchFamily="18" charset="0"/>
                <a:ea typeface="黑体" pitchFamily="2" charset="-122"/>
              </a:endParaRPr>
            </a:p>
          </p:txBody>
        </p:sp>
        <p:sp>
          <p:nvSpPr>
            <p:cNvPr id="122959"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122960"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p:spPr>
        <p:txBody>
          <a:bodyPr wrap="none" anchor="ctr"/>
          <a:lstStyle/>
          <a:p>
            <a:pPr algn="ctr"/>
            <a:r>
              <a:rPr lang="en-US" altLang="zh-CN" sz="2000">
                <a:solidFill>
                  <a:srgbClr val="333399"/>
                </a:solidFill>
                <a:ea typeface="黑体" pitchFamily="2" charset="-122"/>
              </a:rPr>
              <a:t>10100110100101  </a:t>
            </a:r>
            <a:r>
              <a:rPr lang="zh-CN" altLang="en-US" sz="2000">
                <a:solidFill>
                  <a:srgbClr val="333399"/>
                </a:solidFill>
                <a:ea typeface="黑体" pitchFamily="2" charset="-122"/>
              </a:rPr>
              <a:t>比  特  流  </a:t>
            </a:r>
            <a:r>
              <a:rPr lang="en-US" altLang="zh-CN" sz="2000">
                <a:solidFill>
                  <a:srgbClr val="333399"/>
                </a:solidFill>
                <a:ea typeface="黑体" pitchFamily="2" charset="-122"/>
              </a:rPr>
              <a:t>110101110101</a:t>
            </a:r>
          </a:p>
        </p:txBody>
      </p:sp>
      <p:sp>
        <p:nvSpPr>
          <p:cNvPr id="122913" name="Text Box 36"/>
          <p:cNvSpPr txBox="1">
            <a:spLocks noChangeArrowheads="1"/>
          </p:cNvSpPr>
          <p:nvPr/>
        </p:nvSpPr>
        <p:spPr bwMode="auto">
          <a:xfrm>
            <a:off x="1763713" y="1849438"/>
            <a:ext cx="5670550" cy="45720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400">
                <a:solidFill>
                  <a:srgbClr val="333399"/>
                </a:solidFill>
                <a:ea typeface="黑体" pitchFamily="2" charset="-122"/>
              </a:rPr>
              <a:t>注意观察加入或剥去首部（尾部）的层次</a:t>
            </a:r>
          </a:p>
        </p:txBody>
      </p:sp>
      <p:sp>
        <p:nvSpPr>
          <p:cNvPr id="128037" name="Rectangle 37"/>
          <p:cNvSpPr>
            <a:spLocks noChangeArrowheads="1"/>
          </p:cNvSpPr>
          <p:nvPr/>
        </p:nvSpPr>
        <p:spPr bwMode="auto">
          <a:xfrm>
            <a:off x="4067175" y="3070225"/>
            <a:ext cx="2592388" cy="358775"/>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nvGrpSpPr>
          <p:cNvPr id="3" name="Group 38"/>
          <p:cNvGrpSpPr>
            <a:grpSpLocks/>
          </p:cNvGrpSpPr>
          <p:nvPr/>
        </p:nvGrpSpPr>
        <p:grpSpPr bwMode="auto">
          <a:xfrm>
            <a:off x="3563938" y="3646488"/>
            <a:ext cx="3095625" cy="358775"/>
            <a:chOff x="2245" y="2297"/>
            <a:chExt cx="1950" cy="226"/>
          </a:xfrm>
        </p:grpSpPr>
        <p:sp>
          <p:nvSpPr>
            <p:cNvPr id="122956"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2957"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grpSp>
        <p:nvGrpSpPr>
          <p:cNvPr id="4" name="Group 41"/>
          <p:cNvGrpSpPr>
            <a:grpSpLocks/>
          </p:cNvGrpSpPr>
          <p:nvPr/>
        </p:nvGrpSpPr>
        <p:grpSpPr bwMode="auto">
          <a:xfrm>
            <a:off x="3059113" y="4222750"/>
            <a:ext cx="3600450" cy="358775"/>
            <a:chOff x="1927" y="2660"/>
            <a:chExt cx="2268" cy="226"/>
          </a:xfrm>
        </p:grpSpPr>
        <p:sp>
          <p:nvSpPr>
            <p:cNvPr id="122953"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22954"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2955"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grpSp>
        <p:nvGrpSpPr>
          <p:cNvPr id="5" name="Group 45"/>
          <p:cNvGrpSpPr>
            <a:grpSpLocks/>
          </p:cNvGrpSpPr>
          <p:nvPr/>
        </p:nvGrpSpPr>
        <p:grpSpPr bwMode="auto">
          <a:xfrm>
            <a:off x="2555875" y="4799013"/>
            <a:ext cx="4103688" cy="358775"/>
            <a:chOff x="1610" y="3023"/>
            <a:chExt cx="2585" cy="226"/>
          </a:xfrm>
        </p:grpSpPr>
        <p:sp>
          <p:nvSpPr>
            <p:cNvPr id="122949"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22950"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22951"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2952"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grpSp>
        <p:nvGrpSpPr>
          <p:cNvPr id="6" name="Group 50"/>
          <p:cNvGrpSpPr>
            <a:grpSpLocks/>
          </p:cNvGrpSpPr>
          <p:nvPr/>
        </p:nvGrpSpPr>
        <p:grpSpPr bwMode="auto">
          <a:xfrm>
            <a:off x="654050" y="2781300"/>
            <a:ext cx="4781550" cy="415925"/>
            <a:chOff x="412" y="1752"/>
            <a:chExt cx="3012" cy="262"/>
          </a:xfrm>
        </p:grpSpPr>
        <p:sp>
          <p:nvSpPr>
            <p:cNvPr id="122947"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2948"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grpSp>
      <p:grpSp>
        <p:nvGrpSpPr>
          <p:cNvPr id="7" name="Group 53"/>
          <p:cNvGrpSpPr>
            <a:grpSpLocks/>
          </p:cNvGrpSpPr>
          <p:nvPr/>
        </p:nvGrpSpPr>
        <p:grpSpPr bwMode="auto">
          <a:xfrm>
            <a:off x="650875" y="3357563"/>
            <a:ext cx="4497388" cy="396875"/>
            <a:chOff x="410" y="2115"/>
            <a:chExt cx="2833" cy="250"/>
          </a:xfrm>
        </p:grpSpPr>
        <p:sp>
          <p:nvSpPr>
            <p:cNvPr id="122945"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2946"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p>
              <a:endParaRPr lang="zh-CN" altLang="en-US"/>
            </a:p>
          </p:txBody>
        </p:sp>
      </p:grpSp>
      <p:grpSp>
        <p:nvGrpSpPr>
          <p:cNvPr id="8" name="Group 56"/>
          <p:cNvGrpSpPr>
            <a:grpSpLocks/>
          </p:cNvGrpSpPr>
          <p:nvPr/>
        </p:nvGrpSpPr>
        <p:grpSpPr bwMode="auto">
          <a:xfrm>
            <a:off x="650875" y="3917950"/>
            <a:ext cx="4137025" cy="409575"/>
            <a:chOff x="410" y="2468"/>
            <a:chExt cx="2606" cy="258"/>
          </a:xfrm>
        </p:grpSpPr>
        <p:sp>
          <p:nvSpPr>
            <p:cNvPr id="122943"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2944"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p>
              <a:endParaRPr lang="zh-CN" altLang="en-US"/>
            </a:p>
          </p:txBody>
        </p:sp>
      </p:grpSp>
      <p:grpSp>
        <p:nvGrpSpPr>
          <p:cNvPr id="9" name="Group 59"/>
          <p:cNvGrpSpPr>
            <a:grpSpLocks/>
          </p:cNvGrpSpPr>
          <p:nvPr/>
        </p:nvGrpSpPr>
        <p:grpSpPr bwMode="auto">
          <a:xfrm>
            <a:off x="649288" y="4508500"/>
            <a:ext cx="3832225" cy="444500"/>
            <a:chOff x="409" y="2840"/>
            <a:chExt cx="2414" cy="280"/>
          </a:xfrm>
        </p:grpSpPr>
        <p:sp>
          <p:nvSpPr>
            <p:cNvPr id="122941"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2942"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grpSp>
      <p:grpSp>
        <p:nvGrpSpPr>
          <p:cNvPr id="10" name="Group 62"/>
          <p:cNvGrpSpPr>
            <a:grpSpLocks/>
          </p:cNvGrpSpPr>
          <p:nvPr/>
        </p:nvGrpSpPr>
        <p:grpSpPr bwMode="auto">
          <a:xfrm>
            <a:off x="649288" y="5084763"/>
            <a:ext cx="3635375" cy="460375"/>
            <a:chOff x="409" y="3203"/>
            <a:chExt cx="2290" cy="290"/>
          </a:xfrm>
        </p:grpSpPr>
        <p:sp>
          <p:nvSpPr>
            <p:cNvPr id="122939"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2940"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grpSp>
      <p:grpSp>
        <p:nvGrpSpPr>
          <p:cNvPr id="11" name="Group 65"/>
          <p:cNvGrpSpPr>
            <a:grpSpLocks/>
          </p:cNvGrpSpPr>
          <p:nvPr/>
        </p:nvGrpSpPr>
        <p:grpSpPr bwMode="auto">
          <a:xfrm>
            <a:off x="2051050" y="2930525"/>
            <a:ext cx="1512888" cy="1074738"/>
            <a:chOff x="1292" y="1846"/>
            <a:chExt cx="953" cy="677"/>
          </a:xfrm>
        </p:grpSpPr>
        <p:sp>
          <p:nvSpPr>
            <p:cNvPr id="12293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22937" name="Text Box 67"/>
            <p:cNvSpPr txBox="1">
              <a:spLocks noChangeArrowheads="1"/>
            </p:cNvSpPr>
            <p:nvPr/>
          </p:nvSpPr>
          <p:spPr bwMode="auto">
            <a:xfrm>
              <a:off x="1292" y="1846"/>
              <a:ext cx="916" cy="25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latin typeface="Arial Rounded MT Bold" pitchFamily="34" charset="0"/>
                  <a:ea typeface="黑体" pitchFamily="2" charset="-122"/>
                </a:rPr>
                <a:t>运输层首部</a:t>
              </a:r>
              <a:endParaRPr kumimoji="1" lang="zh-CN" altLang="en-US" sz="2000">
                <a:solidFill>
                  <a:srgbClr val="333399"/>
                </a:solidFill>
                <a:latin typeface="Times New Roman" pitchFamily="18" charset="0"/>
                <a:ea typeface="黑体" pitchFamily="2" charset="-122"/>
              </a:endParaRPr>
            </a:p>
          </p:txBody>
        </p:sp>
        <p:sp>
          <p:nvSpPr>
            <p:cNvPr id="12293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p:spPr>
          <p:txBody>
            <a:bodyPr wrap="none" anchor="ctr"/>
            <a:lstStyle/>
            <a:p>
              <a:endParaRPr lang="zh-CN" altLang="en-US"/>
            </a:p>
          </p:txBody>
        </p:sp>
      </p:grpSp>
      <p:grpSp>
        <p:nvGrpSpPr>
          <p:cNvPr id="12" name="Group 69"/>
          <p:cNvGrpSpPr>
            <a:grpSpLocks/>
          </p:cNvGrpSpPr>
          <p:nvPr/>
        </p:nvGrpSpPr>
        <p:grpSpPr bwMode="auto">
          <a:xfrm>
            <a:off x="1533525" y="3429000"/>
            <a:ext cx="1525588" cy="1152525"/>
            <a:chOff x="966" y="2160"/>
            <a:chExt cx="961" cy="726"/>
          </a:xfrm>
        </p:grpSpPr>
        <p:sp>
          <p:nvSpPr>
            <p:cNvPr id="122933"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22934" name="Text Box 71"/>
            <p:cNvSpPr txBox="1">
              <a:spLocks noChangeArrowheads="1"/>
            </p:cNvSpPr>
            <p:nvPr/>
          </p:nvSpPr>
          <p:spPr bwMode="auto">
            <a:xfrm>
              <a:off x="966" y="2160"/>
              <a:ext cx="916" cy="250"/>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latin typeface="Arial Rounded MT Bold" pitchFamily="34" charset="0"/>
                  <a:ea typeface="黑体" pitchFamily="2" charset="-122"/>
                </a:rPr>
                <a:t>网络层首部</a:t>
              </a:r>
              <a:endParaRPr kumimoji="1" lang="zh-CN" altLang="en-US" sz="2000">
                <a:solidFill>
                  <a:srgbClr val="333399"/>
                </a:solidFill>
                <a:latin typeface="Times New Roman" pitchFamily="18" charset="0"/>
                <a:ea typeface="黑体" pitchFamily="2" charset="-122"/>
              </a:endParaRPr>
            </a:p>
          </p:txBody>
        </p:sp>
        <p:sp>
          <p:nvSpPr>
            <p:cNvPr id="122935"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p:spPr>
          <p:txBody>
            <a:bodyPr wrap="none" anchor="ctr"/>
            <a:lstStyle/>
            <a:p>
              <a:endParaRPr lang="zh-CN" altLang="en-US"/>
            </a:p>
          </p:txBody>
        </p:sp>
      </p:grpSp>
      <p:grpSp>
        <p:nvGrpSpPr>
          <p:cNvPr id="13" name="Group 73"/>
          <p:cNvGrpSpPr>
            <a:grpSpLocks/>
          </p:cNvGrpSpPr>
          <p:nvPr/>
        </p:nvGrpSpPr>
        <p:grpSpPr bwMode="auto">
          <a:xfrm>
            <a:off x="1393825" y="3860800"/>
            <a:ext cx="1162050" cy="1295400"/>
            <a:chOff x="878" y="2432"/>
            <a:chExt cx="732" cy="816"/>
          </a:xfrm>
        </p:grpSpPr>
        <p:sp>
          <p:nvSpPr>
            <p:cNvPr id="122930"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2</a:t>
              </a:r>
            </a:p>
          </p:txBody>
        </p:sp>
        <p:sp>
          <p:nvSpPr>
            <p:cNvPr id="122931" name="Text Box 75"/>
            <p:cNvSpPr txBox="1">
              <a:spLocks noChangeArrowheads="1"/>
            </p:cNvSpPr>
            <p:nvPr/>
          </p:nvSpPr>
          <p:spPr bwMode="auto">
            <a:xfrm>
              <a:off x="878" y="2432"/>
              <a:ext cx="596" cy="404"/>
            </a:xfrm>
            <a:prstGeom prst="rect">
              <a:avLst/>
            </a:prstGeom>
            <a:noFill/>
            <a:ln w="12700">
              <a:noFill/>
              <a:miter lim="800000"/>
              <a:headEnd type="none" w="sm" len="lg"/>
              <a:tailEnd type="none" w="sm" len="lg"/>
            </a:ln>
          </p:spPr>
          <p:txBody>
            <a:bodyPr wrap="none">
              <a:spAutoFit/>
            </a:bodyPr>
            <a:lstStyle/>
            <a:p>
              <a:pPr algn="ctr" defTabSz="762000" eaLnBrk="0" hangingPunct="0">
                <a:lnSpc>
                  <a:spcPct val="90000"/>
                </a:lnSpc>
              </a:pPr>
              <a:r>
                <a:rPr kumimoji="1" lang="zh-CN" altLang="en-US" sz="2000">
                  <a:solidFill>
                    <a:srgbClr val="333399"/>
                  </a:solidFill>
                  <a:latin typeface="Arial Rounded MT Bold" pitchFamily="34" charset="0"/>
                  <a:ea typeface="黑体" pitchFamily="2" charset="-122"/>
                </a:rPr>
                <a:t>链路层</a:t>
              </a:r>
            </a:p>
            <a:p>
              <a:pPr algn="ctr" defTabSz="762000" eaLnBrk="0" hangingPunct="0">
                <a:lnSpc>
                  <a:spcPct val="90000"/>
                </a:lnSpc>
              </a:pPr>
              <a:r>
                <a:rPr kumimoji="1" lang="zh-CN" altLang="en-US" sz="2000">
                  <a:solidFill>
                    <a:srgbClr val="333399"/>
                  </a:solidFill>
                  <a:latin typeface="Arial Rounded MT Bold" pitchFamily="34" charset="0"/>
                  <a:ea typeface="黑体" pitchFamily="2" charset="-122"/>
                </a:rPr>
                <a:t>首部</a:t>
              </a:r>
              <a:endParaRPr kumimoji="1" lang="zh-CN" altLang="en-US" sz="2000">
                <a:solidFill>
                  <a:srgbClr val="333399"/>
                </a:solidFill>
                <a:latin typeface="Times New Roman" pitchFamily="18" charset="0"/>
                <a:ea typeface="黑体" pitchFamily="2" charset="-122"/>
              </a:endParaRPr>
            </a:p>
          </p:txBody>
        </p:sp>
        <p:sp>
          <p:nvSpPr>
            <p:cNvPr id="122932"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p:spPr>
          <p:txBody>
            <a:bodyPr wrap="none" anchor="ctr"/>
            <a:lstStyle/>
            <a:p>
              <a:endParaRPr lang="zh-CN" altLang="en-US"/>
            </a:p>
          </p:txBody>
        </p:sp>
      </p:grpSp>
      <p:grpSp>
        <p:nvGrpSpPr>
          <p:cNvPr id="14" name="Group 77"/>
          <p:cNvGrpSpPr>
            <a:grpSpLocks/>
          </p:cNvGrpSpPr>
          <p:nvPr/>
        </p:nvGrpSpPr>
        <p:grpSpPr bwMode="auto">
          <a:xfrm>
            <a:off x="6659563" y="3867150"/>
            <a:ext cx="1008062" cy="1290638"/>
            <a:chOff x="4195" y="2436"/>
            <a:chExt cx="635" cy="813"/>
          </a:xfrm>
        </p:grpSpPr>
        <p:sp>
          <p:nvSpPr>
            <p:cNvPr id="122927"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p:spPr>
          <p:txBody>
            <a:bodyPr wrap="none" anchor="ctr"/>
            <a:lstStyle/>
            <a:p>
              <a:pPr algn="ctr"/>
              <a:r>
                <a:rPr lang="en-US" altLang="zh-CN">
                  <a:solidFill>
                    <a:srgbClr val="333399"/>
                  </a:solidFill>
                </a:rPr>
                <a:t>T</a:t>
              </a:r>
              <a:r>
                <a:rPr lang="en-US" altLang="zh-CN" b="1" baseline="-25000">
                  <a:solidFill>
                    <a:srgbClr val="333399"/>
                  </a:solidFill>
                </a:rPr>
                <a:t>2</a:t>
              </a:r>
            </a:p>
          </p:txBody>
        </p:sp>
        <p:sp>
          <p:nvSpPr>
            <p:cNvPr id="122928"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122929" name="Text Box 80"/>
            <p:cNvSpPr txBox="1">
              <a:spLocks noChangeArrowheads="1"/>
            </p:cNvSpPr>
            <p:nvPr/>
          </p:nvSpPr>
          <p:spPr bwMode="auto">
            <a:xfrm>
              <a:off x="4234" y="2436"/>
              <a:ext cx="596" cy="404"/>
            </a:xfrm>
            <a:prstGeom prst="rect">
              <a:avLst/>
            </a:prstGeom>
            <a:noFill/>
            <a:ln w="12700">
              <a:noFill/>
              <a:miter lim="800000"/>
              <a:headEnd type="none" w="sm" len="lg"/>
              <a:tailEnd type="none" w="sm" len="lg"/>
            </a:ln>
          </p:spPr>
          <p:txBody>
            <a:bodyPr wrap="none">
              <a:spAutoFit/>
            </a:bodyPr>
            <a:lstStyle/>
            <a:p>
              <a:pPr algn="ctr" defTabSz="762000" eaLnBrk="0" hangingPunct="0">
                <a:lnSpc>
                  <a:spcPct val="90000"/>
                </a:lnSpc>
              </a:pPr>
              <a:r>
                <a:rPr kumimoji="1" lang="zh-CN" altLang="en-US" sz="2000">
                  <a:solidFill>
                    <a:srgbClr val="333399"/>
                  </a:solidFill>
                  <a:latin typeface="Arial Rounded MT Bold" pitchFamily="34" charset="0"/>
                  <a:ea typeface="黑体" pitchFamily="2" charset="-122"/>
                </a:rPr>
                <a:t>链路层</a:t>
              </a:r>
            </a:p>
            <a:p>
              <a:pPr algn="ctr" defTabSz="762000" eaLnBrk="0" hangingPunct="0">
                <a:lnSpc>
                  <a:spcPct val="90000"/>
                </a:lnSpc>
              </a:pPr>
              <a:r>
                <a:rPr kumimoji="1" lang="zh-CN" altLang="en-US" sz="2000">
                  <a:solidFill>
                    <a:srgbClr val="333399"/>
                  </a:solidFill>
                  <a:latin typeface="Arial Rounded MT Bold" pitchFamily="34" charset="0"/>
                  <a:ea typeface="黑体" pitchFamily="2" charset="-122"/>
                </a:rPr>
                <a:t>尾部</a:t>
              </a:r>
              <a:endParaRPr kumimoji="1" lang="zh-CN" altLang="en-US" sz="2000">
                <a:solidFill>
                  <a:srgbClr val="333399"/>
                </a:solidFill>
                <a:latin typeface="Times New Roman" pitchFamily="18" charset="0"/>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1000"/>
                                        <p:tgtEl>
                                          <p:spTgt spid="6"/>
                                        </p:tgtEl>
                                      </p:cBhvr>
                                    </p:animEffect>
                                  </p:childTnLst>
                                </p:cTn>
                              </p:par>
                            </p:childTnLst>
                          </p:cTn>
                        </p:par>
                        <p:par>
                          <p:cTn id="11" fill="hold">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1000"/>
                                        <p:tgtEl>
                                          <p:spTgt spid="2"/>
                                        </p:tgtEl>
                                      </p:cBhvr>
                                    </p:animEffect>
                                  </p:childTnLst>
                                </p:cTn>
                              </p:par>
                            </p:childTnLst>
                          </p:cTn>
                        </p:par>
                        <p:par>
                          <p:cTn id="18" fill="hold">
                            <p:stCondLst>
                              <p:cond delay="5000"/>
                            </p:stCondLst>
                            <p:childTnLst>
                              <p:par>
                                <p:cTn id="19" presetID="9" presetClass="emph" presetSubtype="0" nodeType="afterEffect">
                                  <p:stCondLst>
                                    <p:cond delay="50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childTnLst>
                          </p:cTn>
                        </p:par>
                        <p:par>
                          <p:cTn id="22" fill="hold">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1000"/>
                                        <p:tgtEl>
                                          <p:spTgt spid="7"/>
                                        </p:tgtEl>
                                      </p:cBhvr>
                                    </p:animEffect>
                                  </p:childTnLst>
                                </p:cTn>
                              </p:par>
                            </p:childTnLst>
                          </p:cTn>
                        </p:par>
                        <p:par>
                          <p:cTn id="26" fill="hold">
                            <p:stCondLst>
                              <p:cond delay="7000"/>
                            </p:stCondLst>
                            <p:childTnLst>
                              <p:par>
                                <p:cTn id="27" presetID="1" presetClass="entr" presetSubtype="0" fill="hold" nodeType="afterEffect">
                                  <p:stCondLst>
                                    <p:cond delay="500"/>
                                  </p:stCondLst>
                                  <p:childTnLst>
                                    <p:set>
                                      <p:cBhvr>
                                        <p:cTn id="28" dur="1" fill="hold">
                                          <p:stCondLst>
                                            <p:cond delay="0"/>
                                          </p:stCondLst>
                                        </p:cTn>
                                        <p:tgtEl>
                                          <p:spTgt spid="3"/>
                                        </p:tgtEl>
                                        <p:attrNameLst>
                                          <p:attrName>style.visibility</p:attrName>
                                        </p:attrNameLst>
                                      </p:cBhvr>
                                      <p:to>
                                        <p:strVal val="visible"/>
                                      </p:to>
                                    </p:set>
                                  </p:childTnLst>
                                </p:cTn>
                              </p:par>
                            </p:childTnLst>
                          </p:cTn>
                        </p:par>
                        <p:par>
                          <p:cTn id="29" fill="hold">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1000"/>
                                        <p:tgtEl>
                                          <p:spTgt spid="11"/>
                                        </p:tgtEl>
                                      </p:cBhvr>
                                    </p:animEffect>
                                  </p:childTnLst>
                                </p:cTn>
                              </p:par>
                            </p:childTnLst>
                          </p:cTn>
                        </p:par>
                        <p:par>
                          <p:cTn id="33" fill="hold">
                            <p:stCondLst>
                              <p:cond delay="9500"/>
                            </p:stCondLst>
                            <p:childTnLst>
                              <p:par>
                                <p:cTn id="34" presetID="9" presetClass="emph" presetSubtype="0" nodeType="afterEffect">
                                  <p:stCondLst>
                                    <p:cond delay="0"/>
                                  </p:stCondLst>
                                  <p:childTnLst>
                                    <p:set>
                                      <p:cBhvr rctx="PPT">
                                        <p:cTn id="35" dur="indefinite"/>
                                        <p:tgtEl>
                                          <p:spTgt spid="7"/>
                                        </p:tgtEl>
                                        <p:attrNameLst>
                                          <p:attrName>style.opacity</p:attrName>
                                        </p:attrNameLst>
                                      </p:cBhvr>
                                      <p:to>
                                        <p:strVal val="0.5"/>
                                      </p:to>
                                    </p:set>
                                    <p:animEffect filter="image" prLst="opacity: 0.5">
                                      <p:cBhvr rctx="IE">
                                        <p:cTn id="36" dur="indefinite"/>
                                        <p:tgtEl>
                                          <p:spTgt spid="7"/>
                                        </p:tgtEl>
                                      </p:cBhvr>
                                    </p:animEffect>
                                  </p:childTnLst>
                                </p:cTn>
                              </p:par>
                            </p:childTnLst>
                          </p:cTn>
                        </p:par>
                        <p:par>
                          <p:cTn id="37" fill="hold">
                            <p:stCondLst>
                              <p:cond delay="9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1000"/>
                                        <p:tgtEl>
                                          <p:spTgt spid="8"/>
                                        </p:tgtEl>
                                      </p:cBhvr>
                                    </p:animEffect>
                                  </p:childTnLst>
                                </p:cTn>
                              </p:par>
                            </p:childTnLst>
                          </p:cTn>
                        </p:par>
                        <p:par>
                          <p:cTn id="41" fill="hold">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4"/>
                                        </p:tgtEl>
                                        <p:attrNameLst>
                                          <p:attrName>style.visibility</p:attrName>
                                        </p:attrNameLst>
                                      </p:cBhvr>
                                      <p:to>
                                        <p:strVal val="visible"/>
                                      </p:to>
                                    </p:set>
                                  </p:childTnLst>
                                </p:cTn>
                              </p:par>
                            </p:childTnLst>
                          </p:cTn>
                        </p:par>
                        <p:par>
                          <p:cTn id="44" fill="hold">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
                                        </p:tgtEl>
                                        <p:attrNameLst>
                                          <p:attrName>style.visibility</p:attrName>
                                        </p:attrNameLst>
                                      </p:cBhvr>
                                      <p:to>
                                        <p:strVal val="visible"/>
                                      </p:to>
                                    </p:set>
                                    <p:animEffect transition="in" filter="slide(fromLeft)">
                                      <p:cBhvr>
                                        <p:cTn id="47" dur="1000"/>
                                        <p:tgtEl>
                                          <p:spTgt spid="12"/>
                                        </p:tgtEl>
                                      </p:cBhvr>
                                    </p:animEffect>
                                  </p:childTnLst>
                                </p:cTn>
                              </p:par>
                            </p:childTnLst>
                          </p:cTn>
                        </p:par>
                        <p:par>
                          <p:cTn id="48" fill="hold">
                            <p:stCondLst>
                              <p:cond delay="13000"/>
                            </p:stCondLst>
                            <p:childTnLst>
                              <p:par>
                                <p:cTn id="49" presetID="9" presetClass="emph" presetSubtype="0" nodeType="afterEffect">
                                  <p:stCondLst>
                                    <p:cond delay="0"/>
                                  </p:stCondLst>
                                  <p:childTnLst>
                                    <p:set>
                                      <p:cBhvr rctx="PPT">
                                        <p:cTn id="50" dur="indefinite"/>
                                        <p:tgtEl>
                                          <p:spTgt spid="8"/>
                                        </p:tgtEl>
                                        <p:attrNameLst>
                                          <p:attrName>style.opacity</p:attrName>
                                        </p:attrNameLst>
                                      </p:cBhvr>
                                      <p:to>
                                        <p:strVal val="0.5"/>
                                      </p:to>
                                    </p:set>
                                    <p:animEffect filter="image" prLst="opacity: 0.5">
                                      <p:cBhvr rctx="IE">
                                        <p:cTn id="51" dur="indefinite"/>
                                        <p:tgtEl>
                                          <p:spTgt spid="8"/>
                                        </p:tgtEl>
                                      </p:cBhvr>
                                    </p:animEffect>
                                  </p:childTnLst>
                                </p:cTn>
                              </p:par>
                            </p:childTnLst>
                          </p:cTn>
                        </p:par>
                        <p:par>
                          <p:cTn id="52" fill="hold">
                            <p:stCondLst>
                              <p:cond delay="13000"/>
                            </p:stCondLst>
                            <p:childTnLst>
                              <p:par>
                                <p:cTn id="53" presetID="22" presetClass="entr" presetSubtype="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up)">
                                      <p:cBhvr>
                                        <p:cTn id="55" dur="1000"/>
                                        <p:tgtEl>
                                          <p:spTgt spid="9"/>
                                        </p:tgtEl>
                                      </p:cBhvr>
                                    </p:animEffect>
                                  </p:childTnLst>
                                </p:cTn>
                              </p:par>
                            </p:childTnLst>
                          </p:cTn>
                        </p:par>
                        <p:par>
                          <p:cTn id="56" fill="hold">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5"/>
                                        </p:tgtEl>
                                        <p:attrNameLst>
                                          <p:attrName>style.visibility</p:attrName>
                                        </p:attrNameLst>
                                      </p:cBhvr>
                                      <p:to>
                                        <p:strVal val="visible"/>
                                      </p:to>
                                    </p:set>
                                  </p:childTnLst>
                                </p:cTn>
                              </p:par>
                            </p:childTnLst>
                          </p:cTn>
                        </p:par>
                        <p:par>
                          <p:cTn id="59" fill="hold">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lide(fromLeft)">
                                      <p:cBhvr>
                                        <p:cTn id="62" dur="1000"/>
                                        <p:tgtEl>
                                          <p:spTgt spid="13"/>
                                        </p:tgtEl>
                                      </p:cBhvr>
                                    </p:animEffect>
                                  </p:childTnLst>
                                </p:cTn>
                              </p:par>
                            </p:childTnLst>
                          </p:cTn>
                        </p:par>
                        <p:par>
                          <p:cTn id="63" fill="hold">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slide(fromRight)">
                                      <p:cBhvr>
                                        <p:cTn id="66" dur="1000"/>
                                        <p:tgtEl>
                                          <p:spTgt spid="14"/>
                                        </p:tgtEl>
                                      </p:cBhvr>
                                    </p:animEffect>
                                  </p:childTnLst>
                                </p:cTn>
                              </p:par>
                            </p:childTnLst>
                          </p:cTn>
                        </p:par>
                        <p:par>
                          <p:cTn id="67" fill="hold">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up)">
                                      <p:cBhvr>
                                        <p:cTn id="70" dur="1000"/>
                                        <p:tgtEl>
                                          <p:spTgt spid="10"/>
                                        </p:tgtEl>
                                      </p:cBhvr>
                                    </p:animEffect>
                                  </p:childTnLst>
                                </p:cTn>
                              </p:par>
                            </p:childTnLst>
                          </p:cTn>
                        </p:par>
                        <p:par>
                          <p:cTn id="71" fill="hold">
                            <p:stCondLst>
                              <p:cond delay="17500"/>
                            </p:stCondLst>
                            <p:childTnLst>
                              <p:par>
                                <p:cTn id="72" presetID="9" presetClass="emph" presetSubtype="0" nodeType="afterEffect">
                                  <p:stCondLst>
                                    <p:cond delay="0"/>
                                  </p:stCondLst>
                                  <p:childTnLst>
                                    <p:set>
                                      <p:cBhvr rctx="PPT">
                                        <p:cTn id="73" dur="indefinite"/>
                                        <p:tgtEl>
                                          <p:spTgt spid="9"/>
                                        </p:tgtEl>
                                        <p:attrNameLst>
                                          <p:attrName>style.opacity</p:attrName>
                                        </p:attrNameLst>
                                      </p:cBhvr>
                                      <p:to>
                                        <p:strVal val="0.5"/>
                                      </p:to>
                                    </p:set>
                                    <p:animEffect filter="image" prLst="opacity: 0.5">
                                      <p:cBhvr rctx="IE">
                                        <p:cTn id="74" dur="indefinite"/>
                                        <p:tgtEl>
                                          <p:spTgt spid="9"/>
                                        </p:tgtEl>
                                      </p:cBhvr>
                                    </p:animEffect>
                                  </p:childTnLst>
                                </p:cTn>
                              </p:par>
                            </p:childTnLst>
                          </p:cTn>
                        </p:par>
                        <p:par>
                          <p:cTn id="75" fill="hold">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2390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2390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3909"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3910"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3911"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3912"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3913"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3914"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3915"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3916"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3917"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3918"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3919"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3920"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3921"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3922"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3923"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3924"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3925"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3926"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3927"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3928"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23929"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3930"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3932"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9054" name="Rectangle 30"/>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p:spPr>
        <p:txBody>
          <a:bodyPr wrap="none" anchor="ctr"/>
          <a:lstStyle/>
          <a:p>
            <a:pPr algn="ctr"/>
            <a:r>
              <a:rPr lang="en-US" altLang="zh-CN" sz="2000">
                <a:solidFill>
                  <a:srgbClr val="333399"/>
                </a:solidFill>
                <a:ea typeface="黑体" pitchFamily="2" charset="-122"/>
              </a:rPr>
              <a:t>10100110100101  </a:t>
            </a:r>
            <a:r>
              <a:rPr lang="zh-CN" altLang="en-US" sz="2000">
                <a:solidFill>
                  <a:srgbClr val="333399"/>
                </a:solidFill>
                <a:ea typeface="黑体" pitchFamily="2" charset="-122"/>
              </a:rPr>
              <a:t>比  特  流  </a:t>
            </a:r>
            <a:r>
              <a:rPr lang="en-US" altLang="zh-CN" sz="2000">
                <a:solidFill>
                  <a:srgbClr val="333399"/>
                </a:solidFill>
                <a:ea typeface="黑体" pitchFamily="2" charset="-122"/>
              </a:rPr>
              <a:t>110101110101</a:t>
            </a:r>
          </a:p>
        </p:txBody>
      </p:sp>
      <p:sp>
        <p:nvSpPr>
          <p:cNvPr id="123935" name="Text Box 31"/>
          <p:cNvSpPr txBox="1">
            <a:spLocks noChangeArrowheads="1"/>
          </p:cNvSpPr>
          <p:nvPr/>
        </p:nvSpPr>
        <p:spPr bwMode="auto">
          <a:xfrm>
            <a:off x="2392363" y="3902075"/>
            <a:ext cx="4484687"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ea typeface="黑体" pitchFamily="2" charset="-122"/>
              </a:rPr>
              <a:t>计算机 </a:t>
            </a:r>
            <a:r>
              <a:rPr kumimoji="1" lang="en-US" altLang="zh-CN" sz="2400">
                <a:solidFill>
                  <a:srgbClr val="333399"/>
                </a:solidFill>
                <a:ea typeface="黑体" pitchFamily="2" charset="-122"/>
              </a:rPr>
              <a:t>2 </a:t>
            </a:r>
            <a:r>
              <a:rPr kumimoji="1" lang="zh-CN" altLang="en-US" sz="2400">
                <a:solidFill>
                  <a:srgbClr val="333399"/>
                </a:solidFill>
                <a:ea typeface="黑体" pitchFamily="2" charset="-122"/>
              </a:rPr>
              <a:t>的物理层收到比特流后</a:t>
            </a:r>
          </a:p>
          <a:p>
            <a:pPr algn="ctr" defTabSz="762000" eaLnBrk="0" hangingPunct="0"/>
            <a:r>
              <a:rPr kumimoji="1" lang="zh-CN" altLang="en-US" sz="2400">
                <a:solidFill>
                  <a:srgbClr val="333399"/>
                </a:solidFill>
                <a:ea typeface="黑体" pitchFamily="2" charset="-122"/>
              </a:rPr>
              <a:t>交给数据链路层</a:t>
            </a:r>
          </a:p>
        </p:txBody>
      </p:sp>
      <p:grpSp>
        <p:nvGrpSpPr>
          <p:cNvPr id="2" name="Group 32"/>
          <p:cNvGrpSpPr>
            <a:grpSpLocks/>
          </p:cNvGrpSpPr>
          <p:nvPr/>
        </p:nvGrpSpPr>
        <p:grpSpPr bwMode="auto">
          <a:xfrm>
            <a:off x="1979613" y="4799013"/>
            <a:ext cx="5184775" cy="358775"/>
            <a:chOff x="1247" y="3023"/>
            <a:chExt cx="3266" cy="226"/>
          </a:xfrm>
        </p:grpSpPr>
        <p:sp>
          <p:nvSpPr>
            <p:cNvPr id="123940"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2</a:t>
              </a:r>
            </a:p>
          </p:txBody>
        </p:sp>
        <p:sp>
          <p:nvSpPr>
            <p:cNvPr id="123941"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p:spPr>
          <p:txBody>
            <a:bodyPr wrap="none" anchor="ctr"/>
            <a:lstStyle/>
            <a:p>
              <a:pPr algn="ctr"/>
              <a:r>
                <a:rPr lang="en-US" altLang="zh-CN">
                  <a:solidFill>
                    <a:srgbClr val="333399"/>
                  </a:solidFill>
                </a:rPr>
                <a:t>T</a:t>
              </a:r>
              <a:r>
                <a:rPr lang="en-US" altLang="zh-CN" b="1" baseline="-25000">
                  <a:solidFill>
                    <a:srgbClr val="333399"/>
                  </a:solidFill>
                </a:rPr>
                <a:t>2</a:t>
              </a:r>
            </a:p>
          </p:txBody>
        </p:sp>
        <p:grpSp>
          <p:nvGrpSpPr>
            <p:cNvPr id="3" name="Group 35"/>
            <p:cNvGrpSpPr>
              <a:grpSpLocks/>
            </p:cNvGrpSpPr>
            <p:nvPr/>
          </p:nvGrpSpPr>
          <p:grpSpPr bwMode="auto">
            <a:xfrm>
              <a:off x="1610" y="3023"/>
              <a:ext cx="2585" cy="226"/>
              <a:chOff x="1610" y="3023"/>
              <a:chExt cx="2585" cy="226"/>
            </a:xfrm>
          </p:grpSpPr>
          <p:sp>
            <p:nvSpPr>
              <p:cNvPr id="123943"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23944"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23945"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3946"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grpSp>
      <p:grpSp>
        <p:nvGrpSpPr>
          <p:cNvPr id="4" name="Group 40"/>
          <p:cNvGrpSpPr>
            <a:grpSpLocks/>
          </p:cNvGrpSpPr>
          <p:nvPr/>
        </p:nvGrpSpPr>
        <p:grpSpPr bwMode="auto">
          <a:xfrm>
            <a:off x="4087813" y="5013325"/>
            <a:ext cx="4352925" cy="396875"/>
            <a:chOff x="2575" y="3158"/>
            <a:chExt cx="2742" cy="250"/>
          </a:xfrm>
        </p:grpSpPr>
        <p:sp>
          <p:nvSpPr>
            <p:cNvPr id="123938"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3939"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p:stCondLst>
                              <p:cond delay="1000"/>
                            </p:stCondLst>
                            <p:childTnLst>
                              <p:par>
                                <p:cTn id="8" presetID="22" presetClass="entr" presetSubtype="4"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p:stCondLst>
                              <p:cond delay="2000"/>
                            </p:stCondLst>
                            <p:childTnLst>
                              <p:par>
                                <p:cTn id="18" presetID="1" presetClass="exit" presetSubtype="0" fill="hold" nodeType="after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55875" y="4222750"/>
            <a:ext cx="4103688" cy="358775"/>
            <a:chOff x="1610" y="3023"/>
            <a:chExt cx="2585" cy="226"/>
          </a:xfrm>
        </p:grpSpPr>
        <p:sp>
          <p:nvSpPr>
            <p:cNvPr id="124970"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24971"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24972"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4973"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sp>
        <p:nvSpPr>
          <p:cNvPr id="124931" name="Rectangle 7"/>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24932" name="AutoShape 8"/>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24933" name="AutoShape 9"/>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4934" name="Text Box 10"/>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4935" name="Text Box 11"/>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4936" name="Text Box 12"/>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4937" name="Text Box 13"/>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4938" name="Text Box 14"/>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4939" name="Freeform 15"/>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4940" name="Freeform 16"/>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4941" name="Freeform 17"/>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4942" name="Freeform 18"/>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4943" name="AutoShape 19"/>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4944" name="Text Box 20"/>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4945" name="Text Box 21"/>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4946" name="Text Box 22"/>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4947" name="Text Box 23"/>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4948" name="Text Box 24"/>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4949" name="Freeform 25"/>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4950" name="Freeform 26"/>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4951" name="Freeform 27"/>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4952" name="Freeform 28"/>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4953" name="Text Box 29"/>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24954" name="AutoShape 30"/>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4955" name="Text Box 31"/>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6" name="AutoShape 32"/>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4957" name="Text Box 33"/>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8" name="Text Box 34"/>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4959" name="Text Box 35"/>
          <p:cNvSpPr txBox="1">
            <a:spLocks noChangeArrowheads="1"/>
          </p:cNvSpPr>
          <p:nvPr/>
        </p:nvSpPr>
        <p:spPr bwMode="auto">
          <a:xfrm>
            <a:off x="2263775" y="3254375"/>
            <a:ext cx="4756150"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ea typeface="黑体" pitchFamily="2" charset="-122"/>
              </a:rPr>
              <a:t>数据链路层剥去帧首部和帧尾部后</a:t>
            </a:r>
          </a:p>
          <a:p>
            <a:pPr algn="ctr" defTabSz="762000" eaLnBrk="0" hangingPunct="0"/>
            <a:r>
              <a:rPr kumimoji="1" lang="zh-CN" altLang="en-US" sz="2400">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1979613" y="4797425"/>
            <a:ext cx="576262" cy="358775"/>
          </a:xfrm>
          <a:prstGeom prst="rect">
            <a:avLst/>
          </a:prstGeom>
          <a:solidFill>
            <a:srgbClr val="66FF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6659563" y="4799013"/>
            <a:ext cx="504825" cy="358775"/>
          </a:xfrm>
          <a:prstGeom prst="rect">
            <a:avLst/>
          </a:prstGeom>
          <a:solidFill>
            <a:srgbClr val="CCFF33"/>
          </a:solidFill>
          <a:ln w="9525">
            <a:solidFill>
              <a:schemeClr val="tx1"/>
            </a:solidFill>
            <a:miter lim="800000"/>
            <a:headEnd/>
            <a:tailEnd/>
          </a:ln>
        </p:spPr>
        <p:txBody>
          <a:bodyPr wrap="none" anchor="ctr"/>
          <a:lstStyle/>
          <a:p>
            <a:pPr algn="ctr"/>
            <a:r>
              <a:rPr lang="en-US" altLang="zh-CN">
                <a:solidFill>
                  <a:srgbClr val="333399"/>
                </a:solidFill>
              </a:rPr>
              <a:t>T</a:t>
            </a:r>
            <a:r>
              <a:rPr lang="en-US" altLang="zh-CN" b="1" baseline="-25000">
                <a:solidFill>
                  <a:srgbClr val="333399"/>
                </a:solidFill>
              </a:rPr>
              <a:t>2</a:t>
            </a:r>
          </a:p>
        </p:txBody>
      </p:sp>
      <p:grpSp>
        <p:nvGrpSpPr>
          <p:cNvPr id="3" name="Group 38"/>
          <p:cNvGrpSpPr>
            <a:grpSpLocks/>
          </p:cNvGrpSpPr>
          <p:nvPr/>
        </p:nvGrpSpPr>
        <p:grpSpPr bwMode="auto">
          <a:xfrm>
            <a:off x="2555875" y="4799013"/>
            <a:ext cx="4103688" cy="358775"/>
            <a:chOff x="1610" y="3023"/>
            <a:chExt cx="2585" cy="226"/>
          </a:xfrm>
        </p:grpSpPr>
        <p:sp>
          <p:nvSpPr>
            <p:cNvPr id="124966"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3</a:t>
              </a:r>
            </a:p>
          </p:txBody>
        </p:sp>
        <p:sp>
          <p:nvSpPr>
            <p:cNvPr id="124967"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24968"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4969"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grpSp>
        <p:nvGrpSpPr>
          <p:cNvPr id="4" name="Group 43"/>
          <p:cNvGrpSpPr>
            <a:grpSpLocks/>
          </p:cNvGrpSpPr>
          <p:nvPr/>
        </p:nvGrpSpPr>
        <p:grpSpPr bwMode="auto">
          <a:xfrm>
            <a:off x="4211638" y="4471988"/>
            <a:ext cx="4229100" cy="396875"/>
            <a:chOff x="2653" y="2817"/>
            <a:chExt cx="2664" cy="250"/>
          </a:xfrm>
        </p:grpSpPr>
        <p:sp>
          <p:nvSpPr>
            <p:cNvPr id="124964"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4965"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000"/>
                                        <p:tgtEl>
                                          <p:spTgt spid="4"/>
                                        </p:tgtEl>
                                      </p:cBhvr>
                                    </p:animEffect>
                                  </p:childTnLst>
                                </p:cTn>
                              </p:par>
                            </p:childTnLst>
                          </p:cTn>
                        </p:par>
                        <p:par>
                          <p:cTn id="16" fill="hold">
                            <p:stCondLst>
                              <p:cond delay="4000"/>
                            </p:stCondLst>
                            <p:childTnLst>
                              <p:par>
                                <p:cTn id="17" presetID="1" presetClass="exit" presetSubtype="0" fill="hold" nodeType="after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59113" y="3575050"/>
            <a:ext cx="3598862" cy="358775"/>
            <a:chOff x="1928" y="2660"/>
            <a:chExt cx="2267" cy="226"/>
          </a:xfrm>
        </p:grpSpPr>
        <p:sp>
          <p:nvSpPr>
            <p:cNvPr id="125992"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25993"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5994"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555875" y="4222750"/>
            <a:ext cx="504825" cy="358775"/>
          </a:xfrm>
          <a:prstGeom prst="rect">
            <a:avLst/>
          </a:prstGeom>
          <a:solidFill>
            <a:srgbClr val="FFFF99"/>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3</a:t>
            </a:r>
          </a:p>
        </p:txBody>
      </p:sp>
      <p:grpSp>
        <p:nvGrpSpPr>
          <p:cNvPr id="3" name="Group 7"/>
          <p:cNvGrpSpPr>
            <a:grpSpLocks/>
          </p:cNvGrpSpPr>
          <p:nvPr/>
        </p:nvGrpSpPr>
        <p:grpSpPr bwMode="auto">
          <a:xfrm>
            <a:off x="3060700" y="4222750"/>
            <a:ext cx="3598863" cy="358775"/>
            <a:chOff x="1928" y="2660"/>
            <a:chExt cx="2267" cy="226"/>
          </a:xfrm>
        </p:grpSpPr>
        <p:sp>
          <p:nvSpPr>
            <p:cNvPr id="125989"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4</a:t>
              </a:r>
            </a:p>
          </p:txBody>
        </p:sp>
        <p:sp>
          <p:nvSpPr>
            <p:cNvPr id="125990"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5991"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sp>
        <p:nvSpPr>
          <p:cNvPr id="125957" name="Rectangle 11"/>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25958" name="AutoShape 12"/>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25959" name="AutoShape 13"/>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5960" name="Text Box 14"/>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5961" name="Text Box 15"/>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5962" name="Text Box 16"/>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5963" name="Text Box 17"/>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5964" name="Text Box 18"/>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5965" name="Freeform 19"/>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5966" name="Freeform 20"/>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5967" name="Freeform 21"/>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5968" name="Freeform 22"/>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5969" name="AutoShape 23"/>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5970" name="Text Box 24"/>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5971" name="Text Box 25"/>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5972" name="Text Box 26"/>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5973" name="Text Box 27"/>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5974" name="Text Box 28"/>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5975" name="Freeform 29"/>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5976" name="Freeform 30"/>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5977" name="Freeform 31"/>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5978" name="Freeform 32"/>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5979" name="Text Box 33"/>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25980" name="AutoShape 34"/>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5981" name="Text Box 35"/>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82" name="AutoShape 36"/>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5983" name="Text Box 37"/>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4" name="Text Box 38"/>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5985" name="Text Box 39"/>
          <p:cNvSpPr txBox="1">
            <a:spLocks noChangeArrowheads="1"/>
          </p:cNvSpPr>
          <p:nvPr/>
        </p:nvSpPr>
        <p:spPr bwMode="auto">
          <a:xfrm>
            <a:off x="2586038" y="2678113"/>
            <a:ext cx="4146550"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ea typeface="黑体" pitchFamily="2" charset="-122"/>
              </a:rPr>
              <a:t>网络层剥去分组首部后</a:t>
            </a:r>
          </a:p>
          <a:p>
            <a:pPr algn="ctr" defTabSz="762000" eaLnBrk="0" hangingPunct="0"/>
            <a:r>
              <a:rPr kumimoji="1" lang="zh-CN" altLang="en-US" sz="2400">
                <a:solidFill>
                  <a:srgbClr val="333399"/>
                </a:solidFill>
                <a:ea typeface="黑体" pitchFamily="2" charset="-122"/>
              </a:rPr>
              <a:t>把分组的数据部分交给运输层</a:t>
            </a:r>
          </a:p>
        </p:txBody>
      </p:sp>
      <p:grpSp>
        <p:nvGrpSpPr>
          <p:cNvPr id="4" name="Group 40"/>
          <p:cNvGrpSpPr>
            <a:grpSpLocks/>
          </p:cNvGrpSpPr>
          <p:nvPr/>
        </p:nvGrpSpPr>
        <p:grpSpPr bwMode="auto">
          <a:xfrm>
            <a:off x="4591050" y="3895725"/>
            <a:ext cx="3849688" cy="396875"/>
            <a:chOff x="2892" y="2454"/>
            <a:chExt cx="2425" cy="250"/>
          </a:xfrm>
        </p:grpSpPr>
        <p:sp>
          <p:nvSpPr>
            <p:cNvPr id="125987"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5988"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2000"/>
                                        <p:tgtEl>
                                          <p:spTgt spid="4"/>
                                        </p:tgtEl>
                                      </p:cBhvr>
                                    </p:animEffect>
                                  </p:childTnLst>
                                </p:cTn>
                              </p:par>
                            </p:childTnLst>
                          </p:cTn>
                        </p:par>
                        <p:par>
                          <p:cTn id="12" fill="hold">
                            <p:stCondLst>
                              <p:cond delay="4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p:stCondLst>
                              <p:cond delay="4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4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63938" y="2997200"/>
            <a:ext cx="3094037" cy="358775"/>
            <a:chOff x="2245" y="2252"/>
            <a:chExt cx="1949" cy="226"/>
          </a:xfrm>
        </p:grpSpPr>
        <p:sp>
          <p:nvSpPr>
            <p:cNvPr id="127015"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7016"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059113" y="3575050"/>
            <a:ext cx="504825" cy="358775"/>
          </a:xfrm>
          <a:prstGeom prst="rect">
            <a:avLst/>
          </a:prstGeom>
          <a:solidFill>
            <a:srgbClr val="FF9900"/>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4</a:t>
            </a:r>
          </a:p>
        </p:txBody>
      </p:sp>
      <p:grpSp>
        <p:nvGrpSpPr>
          <p:cNvPr id="3" name="Group 6"/>
          <p:cNvGrpSpPr>
            <a:grpSpLocks/>
          </p:cNvGrpSpPr>
          <p:nvPr/>
        </p:nvGrpSpPr>
        <p:grpSpPr bwMode="auto">
          <a:xfrm>
            <a:off x="3563938" y="3575050"/>
            <a:ext cx="3094037" cy="358775"/>
            <a:chOff x="2245" y="2252"/>
            <a:chExt cx="1949" cy="226"/>
          </a:xfrm>
        </p:grpSpPr>
        <p:sp>
          <p:nvSpPr>
            <p:cNvPr id="12701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2701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grpSp>
      <p:sp>
        <p:nvSpPr>
          <p:cNvPr id="126981" name="Rectangle 9"/>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26982" name="AutoShape 10"/>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26983" name="AutoShape 11"/>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6984" name="Text Box 12"/>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6985" name="Text Box 13"/>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6986" name="Text Box 14"/>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6987" name="Text Box 15"/>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6988" name="Text Box 16"/>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6989" name="Freeform 17"/>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6990" name="Freeform 18"/>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6991" name="Freeform 19"/>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6992" name="Freeform 20"/>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6993" name="AutoShape 21"/>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6994" name="Text Box 22"/>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6995" name="Text Box 23"/>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6996" name="Text Box 24"/>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6997" name="Text Box 25"/>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6998" name="Text Box 26"/>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6999" name="Freeform 27"/>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7000" name="Freeform 28"/>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7001" name="Freeform 29"/>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7002" name="Freeform 30"/>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7003" name="Text Box 31"/>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27004" name="AutoShape 32"/>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7005" name="Text Box 33"/>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6" name="AutoShape 34"/>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7007" name="Text Box 35"/>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8" name="Text Box 36"/>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7009" name="Text Box 37"/>
          <p:cNvSpPr txBox="1">
            <a:spLocks noChangeArrowheads="1"/>
          </p:cNvSpPr>
          <p:nvPr/>
        </p:nvSpPr>
        <p:spPr bwMode="auto">
          <a:xfrm>
            <a:off x="2873375" y="2101850"/>
            <a:ext cx="4146550"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ea typeface="黑体" pitchFamily="2" charset="-122"/>
              </a:rPr>
              <a:t>运输层剥去报文首部后</a:t>
            </a:r>
          </a:p>
          <a:p>
            <a:pPr algn="ctr" defTabSz="762000" eaLnBrk="0" hangingPunct="0"/>
            <a:r>
              <a:rPr kumimoji="1" lang="zh-CN" altLang="en-US" sz="2400">
                <a:solidFill>
                  <a:srgbClr val="333399"/>
                </a:solidFill>
                <a:ea typeface="黑体" pitchFamily="2" charset="-122"/>
              </a:rPr>
              <a:t>把报文的数据部分交给应用层</a:t>
            </a:r>
          </a:p>
        </p:txBody>
      </p:sp>
      <p:grpSp>
        <p:nvGrpSpPr>
          <p:cNvPr id="4" name="Group 38"/>
          <p:cNvGrpSpPr>
            <a:grpSpLocks/>
          </p:cNvGrpSpPr>
          <p:nvPr/>
        </p:nvGrpSpPr>
        <p:grpSpPr bwMode="auto">
          <a:xfrm>
            <a:off x="4951413" y="3248025"/>
            <a:ext cx="3489325" cy="396875"/>
            <a:chOff x="3119" y="2046"/>
            <a:chExt cx="2198" cy="250"/>
          </a:xfrm>
        </p:grpSpPr>
        <p:sp>
          <p:nvSpPr>
            <p:cNvPr id="127011"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7012"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1000"/>
                                        <p:tgtEl>
                                          <p:spTgt spid="4"/>
                                        </p:tgtEl>
                                      </p:cBhvr>
                                    </p:animEffect>
                                  </p:childTnLst>
                                </p:cTn>
                              </p:par>
                            </p:childTnLst>
                          </p:cTn>
                        </p:par>
                        <p:par>
                          <p:cTn id="12" fill="hold">
                            <p:stCondLst>
                              <p:cond delay="3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067175" y="2422525"/>
            <a:ext cx="2592388" cy="358775"/>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563938" y="2997200"/>
            <a:ext cx="504825" cy="358775"/>
          </a:xfrm>
          <a:prstGeom prst="rect">
            <a:avLst/>
          </a:prstGeom>
          <a:solidFill>
            <a:srgbClr val="FF99FF"/>
          </a:solidFill>
          <a:ln w="9525">
            <a:solidFill>
              <a:schemeClr val="tx1"/>
            </a:solidFill>
            <a:miter lim="800000"/>
            <a:headEnd/>
            <a:tailEnd/>
          </a:ln>
        </p:spPr>
        <p:txBody>
          <a:bodyPr wrap="none" anchor="ctr"/>
          <a:lstStyle/>
          <a:p>
            <a:pPr algn="ctr"/>
            <a:r>
              <a:rPr lang="en-US" altLang="zh-CN">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065588" y="2997200"/>
            <a:ext cx="2592387" cy="358775"/>
          </a:xfrm>
          <a:prstGeom prst="rect">
            <a:avLst/>
          </a:prstGeom>
          <a:solidFill>
            <a:srgbClr val="CCECFF"/>
          </a:solidFill>
          <a:ln w="9525">
            <a:solidFill>
              <a:schemeClr val="tx1"/>
            </a:solidFill>
            <a:miter lim="800000"/>
            <a:headEnd/>
            <a:tailEnd/>
          </a:ln>
        </p:spPr>
        <p:txBody>
          <a:bodyPr wrap="none" anchor="ctr"/>
          <a:lstStyle/>
          <a:p>
            <a:pPr algn="ctr"/>
            <a:r>
              <a:rPr lang="zh-CN" altLang="en-US" sz="2000">
                <a:solidFill>
                  <a:srgbClr val="333399"/>
                </a:solidFill>
                <a:latin typeface="Tahoma" pitchFamily="34" charset="0"/>
                <a:ea typeface="黑体" pitchFamily="2" charset="-122"/>
              </a:rPr>
              <a:t>应 用 程 序 数 据</a:t>
            </a:r>
          </a:p>
        </p:txBody>
      </p:sp>
      <p:sp>
        <p:nvSpPr>
          <p:cNvPr id="128005" name="Rectangle 5"/>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2400" smtClean="0"/>
              <a:t> </a:t>
            </a:r>
            <a:r>
              <a:rPr lang="en-US" altLang="zh-CN" smtClean="0"/>
              <a:t>2</a:t>
            </a:r>
            <a:r>
              <a:rPr lang="en-US" altLang="zh-CN" sz="2400" smtClean="0"/>
              <a:t> </a:t>
            </a:r>
            <a:r>
              <a:rPr lang="zh-CN" altLang="en-US" smtClean="0"/>
              <a:t>发送数据 </a:t>
            </a:r>
          </a:p>
        </p:txBody>
      </p:sp>
      <p:sp>
        <p:nvSpPr>
          <p:cNvPr id="128006" name="AutoShape 6"/>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28007" name="AutoShape 7"/>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8008" name="Text Box 8"/>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8009" name="Text Box 9"/>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8010" name="Text Box 10"/>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8011" name="Text Box 11"/>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8012" name="Text Box 12"/>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8013" name="Freeform 13"/>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8014" name="Freeform 14"/>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8015" name="Freeform 15"/>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8016" name="Freeform 16"/>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8017" name="AutoShape 17"/>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8018" name="Text Box 18"/>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8019" name="Text Box 19"/>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8020" name="Text Box 20"/>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8021" name="Text Box 21"/>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8022" name="Text Box 22"/>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8023" name="Freeform 23"/>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8024" name="Freeform 24"/>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8025" name="Freeform 25"/>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8026" name="Freeform 26"/>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8027" name="Text Box 27"/>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28028" name="AutoShape 28"/>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8029" name="Text Box 29"/>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30" name="AutoShape 30"/>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8031" name="Text Box 31"/>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32" name="Text Box 32"/>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8033" name="Text Box 33"/>
          <p:cNvSpPr txBox="1">
            <a:spLocks noChangeArrowheads="1"/>
          </p:cNvSpPr>
          <p:nvPr/>
        </p:nvSpPr>
        <p:spPr bwMode="auto">
          <a:xfrm>
            <a:off x="2987675" y="3573463"/>
            <a:ext cx="4349750"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ea typeface="黑体" pitchFamily="2" charset="-122"/>
              </a:rPr>
              <a:t>应用层剥去应用层 </a:t>
            </a:r>
            <a:r>
              <a:rPr kumimoji="1" lang="en-US" altLang="zh-CN" sz="2400">
                <a:solidFill>
                  <a:srgbClr val="333399"/>
                </a:solidFill>
                <a:ea typeface="黑体" pitchFamily="2" charset="-122"/>
              </a:rPr>
              <a:t>PDU </a:t>
            </a:r>
            <a:r>
              <a:rPr kumimoji="1" lang="zh-CN" altLang="en-US" sz="2400">
                <a:solidFill>
                  <a:srgbClr val="333399"/>
                </a:solidFill>
                <a:ea typeface="黑体" pitchFamily="2" charset="-122"/>
              </a:rPr>
              <a:t>首部后</a:t>
            </a:r>
          </a:p>
          <a:p>
            <a:pPr algn="ctr" defTabSz="762000" eaLnBrk="0" hangingPunct="0"/>
            <a:r>
              <a:rPr kumimoji="1" lang="zh-CN" altLang="en-US" sz="2400">
                <a:solidFill>
                  <a:srgbClr val="333399"/>
                </a:solidFill>
                <a:ea typeface="黑体" pitchFamily="2" charset="-122"/>
              </a:rPr>
              <a:t>把应用程序数据交给应用进程</a:t>
            </a:r>
          </a:p>
        </p:txBody>
      </p:sp>
      <p:grpSp>
        <p:nvGrpSpPr>
          <p:cNvPr id="2" name="Group 34"/>
          <p:cNvGrpSpPr>
            <a:grpSpLocks/>
          </p:cNvGrpSpPr>
          <p:nvPr/>
        </p:nvGrpSpPr>
        <p:grpSpPr bwMode="auto">
          <a:xfrm>
            <a:off x="5238750" y="2708275"/>
            <a:ext cx="3201988" cy="396875"/>
            <a:chOff x="3300" y="1706"/>
            <a:chExt cx="2017" cy="250"/>
          </a:xfrm>
        </p:grpSpPr>
        <p:sp>
          <p:nvSpPr>
            <p:cNvPr id="12803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12803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p:stCondLst>
                              <p:cond delay="3000"/>
                            </p:stCondLst>
                            <p:childTnLst>
                              <p:par>
                                <p:cTn id="19" presetID="1" presetClass="exit" presetSubtype="0" fill="hold" nodeType="after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eaLnBrk="1" hangingPunct="1"/>
            <a:r>
              <a:rPr lang="zh-CN" altLang="en-US" smtClean="0"/>
              <a:t>主机</a:t>
            </a:r>
            <a:r>
              <a:rPr lang="zh-CN" altLang="en-US" sz="2400" smtClean="0"/>
              <a:t> </a:t>
            </a:r>
            <a:r>
              <a:rPr lang="en-US" altLang="zh-CN" smtClean="0"/>
              <a:t>1</a:t>
            </a:r>
            <a:r>
              <a:rPr lang="en-US" altLang="zh-CN" sz="2400" smtClean="0"/>
              <a:t> </a:t>
            </a:r>
            <a:r>
              <a:rPr lang="zh-CN" altLang="en-US" smtClean="0"/>
              <a:t>向主机</a:t>
            </a:r>
            <a:r>
              <a:rPr lang="zh-CN" altLang="en-US" sz="1600" smtClean="0"/>
              <a:t> </a:t>
            </a:r>
            <a:r>
              <a:rPr lang="en-US" altLang="zh-CN" smtClean="0"/>
              <a:t>2</a:t>
            </a:r>
            <a:r>
              <a:rPr lang="en-US" altLang="zh-CN" sz="2400" smtClean="0"/>
              <a:t> </a:t>
            </a:r>
            <a:r>
              <a:rPr lang="zh-CN" altLang="en-US" smtClean="0"/>
              <a:t>发送数据 </a:t>
            </a:r>
          </a:p>
        </p:txBody>
      </p:sp>
      <p:sp>
        <p:nvSpPr>
          <p:cNvPr id="12902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12902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9029"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9030"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9031"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9032"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9033"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9034" name="Freeform 10"/>
          <p:cNvSpPr>
            <a:spLocks/>
          </p:cNvSpPr>
          <p:nvPr/>
        </p:nvSpPr>
        <p:spPr bwMode="auto">
          <a:xfrm>
            <a:off x="533400" y="3449638"/>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9035" name="Freeform 11"/>
          <p:cNvSpPr>
            <a:spLocks/>
          </p:cNvSpPr>
          <p:nvPr/>
        </p:nvSpPr>
        <p:spPr bwMode="auto">
          <a:xfrm>
            <a:off x="542925" y="4024313"/>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9036" name="Freeform 12"/>
          <p:cNvSpPr>
            <a:spLocks/>
          </p:cNvSpPr>
          <p:nvPr/>
        </p:nvSpPr>
        <p:spPr bwMode="auto">
          <a:xfrm>
            <a:off x="520700" y="4600575"/>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9037" name="Freeform 13"/>
          <p:cNvSpPr>
            <a:spLocks/>
          </p:cNvSpPr>
          <p:nvPr/>
        </p:nvSpPr>
        <p:spPr bwMode="auto">
          <a:xfrm>
            <a:off x="520700" y="5192713"/>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9038"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9039"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5</a:t>
            </a:r>
          </a:p>
        </p:txBody>
      </p:sp>
      <p:sp>
        <p:nvSpPr>
          <p:cNvPr id="129040"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4</a:t>
            </a:r>
          </a:p>
        </p:txBody>
      </p:sp>
      <p:sp>
        <p:nvSpPr>
          <p:cNvPr id="129041"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3</a:t>
            </a:r>
          </a:p>
        </p:txBody>
      </p:sp>
      <p:sp>
        <p:nvSpPr>
          <p:cNvPr id="129042"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2</a:t>
            </a:r>
          </a:p>
        </p:txBody>
      </p:sp>
      <p:sp>
        <p:nvSpPr>
          <p:cNvPr id="129043"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1</a:t>
            </a:r>
          </a:p>
        </p:txBody>
      </p:sp>
      <p:sp>
        <p:nvSpPr>
          <p:cNvPr id="129044" name="Freeform 20"/>
          <p:cNvSpPr>
            <a:spLocks/>
          </p:cNvSpPr>
          <p:nvPr/>
        </p:nvSpPr>
        <p:spPr bwMode="auto">
          <a:xfrm>
            <a:off x="7886700" y="3414713"/>
            <a:ext cx="847725" cy="61912"/>
          </a:xfrm>
          <a:custGeom>
            <a:avLst/>
            <a:gdLst>
              <a:gd name="T0" fmla="*/ 0 w 534"/>
              <a:gd name="T1" fmla="*/ 42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9045" name="Freeform 21"/>
          <p:cNvSpPr>
            <a:spLocks/>
          </p:cNvSpPr>
          <p:nvPr/>
        </p:nvSpPr>
        <p:spPr bwMode="auto">
          <a:xfrm>
            <a:off x="7896225" y="3989388"/>
            <a:ext cx="847725" cy="61912"/>
          </a:xfrm>
          <a:custGeom>
            <a:avLst/>
            <a:gdLst>
              <a:gd name="T0" fmla="*/ 0 w 534"/>
              <a:gd name="T1" fmla="*/ 36 h 42"/>
              <a:gd name="T2" fmla="*/ 468 w 534"/>
              <a:gd name="T3" fmla="*/ 42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9046" name="Freeform 22"/>
          <p:cNvSpPr>
            <a:spLocks/>
          </p:cNvSpPr>
          <p:nvPr/>
        </p:nvSpPr>
        <p:spPr bwMode="auto">
          <a:xfrm>
            <a:off x="7874000" y="4565650"/>
            <a:ext cx="869950" cy="60325"/>
          </a:xfrm>
          <a:custGeom>
            <a:avLst/>
            <a:gdLst>
              <a:gd name="T0" fmla="*/ 0 w 548"/>
              <a:gd name="T1" fmla="*/ 42 h 42"/>
              <a:gd name="T2" fmla="*/ 482 w 548"/>
              <a:gd name="T3" fmla="*/ 42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9047" name="Freeform 23"/>
          <p:cNvSpPr>
            <a:spLocks/>
          </p:cNvSpPr>
          <p:nvPr/>
        </p:nvSpPr>
        <p:spPr bwMode="auto">
          <a:xfrm>
            <a:off x="7874000" y="5157788"/>
            <a:ext cx="860425" cy="60325"/>
          </a:xfrm>
          <a:custGeom>
            <a:avLst/>
            <a:gdLst>
              <a:gd name="T0" fmla="*/ 0 w 542"/>
              <a:gd name="T1" fmla="*/ 42 h 42"/>
              <a:gd name="T2" fmla="*/ 476 w 542"/>
              <a:gd name="T3" fmla="*/ 42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129048"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1</a:t>
            </a:r>
          </a:p>
        </p:txBody>
      </p:sp>
      <p:sp>
        <p:nvSpPr>
          <p:cNvPr id="129049"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9050"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129052"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kumimoji="1" lang="en-US" altLang="zh-CN" sz="2000">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kumimoji="1" lang="zh-CN" altLang="en-US" sz="2000">
                <a:solidFill>
                  <a:srgbClr val="333399"/>
                </a:solidFill>
                <a:ea typeface="黑体" pitchFamily="2" charset="-122"/>
              </a:rPr>
              <a:t>主机</a:t>
            </a:r>
            <a:r>
              <a:rPr kumimoji="1" lang="zh-CN" altLang="en-US" sz="1000">
                <a:solidFill>
                  <a:srgbClr val="333399"/>
                </a:solidFill>
                <a:ea typeface="黑体" pitchFamily="2" charset="-122"/>
              </a:rPr>
              <a:t> </a:t>
            </a:r>
            <a:r>
              <a:rPr kumimoji="1" lang="en-US" altLang="zh-CN" sz="2000">
                <a:solidFill>
                  <a:srgbClr val="333399"/>
                </a:solidFill>
                <a:ea typeface="黑体" pitchFamily="2" charset="-122"/>
              </a:rPr>
              <a:t>2</a:t>
            </a:r>
          </a:p>
        </p:txBody>
      </p:sp>
      <p:sp>
        <p:nvSpPr>
          <p:cNvPr id="129054" name="AutoShape 30"/>
          <p:cNvSpPr>
            <a:spLocks noChangeArrowheads="1"/>
          </p:cNvSpPr>
          <p:nvPr/>
        </p:nvSpPr>
        <p:spPr bwMode="auto">
          <a:xfrm>
            <a:off x="4067175" y="1989138"/>
            <a:ext cx="2952750"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p:spPr>
        <p:txBody>
          <a:bodyPr/>
          <a:lstStyle/>
          <a:p>
            <a:pPr algn="ctr"/>
            <a:endParaRPr lang="zh-CN" altLang="zh-CN">
              <a:latin typeface="Tahoma" pitchFamily="34" charset="0"/>
            </a:endParaRPr>
          </a:p>
        </p:txBody>
      </p:sp>
      <p:sp>
        <p:nvSpPr>
          <p:cNvPr id="129055" name="Text Box 31"/>
          <p:cNvSpPr txBox="1">
            <a:spLocks noChangeArrowheads="1"/>
          </p:cNvSpPr>
          <p:nvPr/>
        </p:nvSpPr>
        <p:spPr bwMode="auto">
          <a:xfrm>
            <a:off x="4140200" y="2060575"/>
            <a:ext cx="2943225" cy="822325"/>
          </a:xfrm>
          <a:prstGeom prst="rect">
            <a:avLst/>
          </a:prstGeom>
          <a:noFill/>
          <a:ln w="12700">
            <a:noFill/>
            <a:miter lim="800000"/>
            <a:headEnd type="none" w="sm" len="lg"/>
            <a:tailEnd type="none" w="sm" len="lg"/>
          </a:ln>
        </p:spPr>
        <p:txBody>
          <a:bodyPr wrap="none">
            <a:spAutoFit/>
          </a:bodyPr>
          <a:lstStyle/>
          <a:p>
            <a:pPr algn="ctr" defTabSz="762000" eaLnBrk="0" hangingPunct="0"/>
            <a:r>
              <a:rPr kumimoji="1" lang="zh-CN" altLang="en-US" sz="2400">
                <a:solidFill>
                  <a:srgbClr val="333399"/>
                </a:solidFill>
                <a:latin typeface="Tahoma" pitchFamily="34" charset="0"/>
                <a:ea typeface="黑体" pitchFamily="2" charset="-122"/>
              </a:rPr>
              <a:t>我收到了</a:t>
            </a:r>
            <a:r>
              <a:rPr kumimoji="1" lang="zh-CN" altLang="en-US" sz="1400">
                <a:solidFill>
                  <a:srgbClr val="333399"/>
                </a:solidFill>
                <a:ea typeface="黑体" pitchFamily="2" charset="-122"/>
              </a:rPr>
              <a:t> </a:t>
            </a:r>
            <a:r>
              <a:rPr kumimoji="1" lang="en-US" altLang="zh-CN" sz="2400">
                <a:solidFill>
                  <a:srgbClr val="333399"/>
                </a:solidFill>
                <a:ea typeface="黑体" pitchFamily="2" charset="-122"/>
              </a:rPr>
              <a:t>AP</a:t>
            </a:r>
            <a:r>
              <a:rPr kumimoji="1" lang="en-US" altLang="zh-CN" sz="2400" baseline="-25000">
                <a:solidFill>
                  <a:srgbClr val="333399"/>
                </a:solidFill>
                <a:ea typeface="黑体" pitchFamily="2" charset="-122"/>
              </a:rPr>
              <a:t>1</a:t>
            </a:r>
            <a:r>
              <a:rPr kumimoji="1" lang="en-US" altLang="zh-CN" sz="1600">
                <a:solidFill>
                  <a:srgbClr val="333399"/>
                </a:solidFill>
                <a:ea typeface="黑体" pitchFamily="2" charset="-122"/>
              </a:rPr>
              <a:t> </a:t>
            </a:r>
            <a:r>
              <a:rPr kumimoji="1" lang="zh-CN" altLang="en-US" sz="2400">
                <a:solidFill>
                  <a:srgbClr val="333399"/>
                </a:solidFill>
                <a:latin typeface="Tahoma" pitchFamily="34" charset="0"/>
                <a:ea typeface="黑体" pitchFamily="2" charset="-122"/>
              </a:rPr>
              <a:t>发来的</a:t>
            </a:r>
          </a:p>
          <a:p>
            <a:pPr algn="ctr" defTabSz="762000" eaLnBrk="0" hangingPunct="0"/>
            <a:r>
              <a:rPr kumimoji="1" lang="zh-CN" altLang="en-US" sz="2400">
                <a:solidFill>
                  <a:srgbClr val="333399"/>
                </a:solidFill>
                <a:ea typeface="黑体" pitchFamily="2" charset="-122"/>
              </a:rPr>
              <a:t>应用程序数据！</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sz="quarter" idx="1"/>
          </p:nvPr>
        </p:nvSpPr>
        <p:spPr/>
        <p:txBody>
          <a:bodyPr>
            <a:normAutofit/>
          </a:bodyPr>
          <a:lstStyle/>
          <a:p>
            <a:r>
              <a:rPr lang="en-US" altLang="zh-CN" dirty="0" smtClean="0"/>
              <a:t>1.1</a:t>
            </a:r>
            <a:r>
              <a:rPr lang="zh-CN" altLang="en-US" dirty="0" smtClean="0"/>
              <a:t>计算机网络的应用</a:t>
            </a:r>
            <a:endParaRPr lang="en-US" altLang="zh-CN" dirty="0" smtClean="0"/>
          </a:p>
          <a:p>
            <a:pPr lvl="1"/>
            <a:r>
              <a:rPr lang="en-US" altLang="zh-CN" dirty="0" smtClean="0"/>
              <a:t>1.1.1</a:t>
            </a:r>
            <a:r>
              <a:rPr lang="zh-CN" altLang="en-US" dirty="0" smtClean="0"/>
              <a:t>家庭应用</a:t>
            </a:r>
            <a:endParaRPr lang="en-US" altLang="zh-CN" dirty="0" smtClean="0"/>
          </a:p>
          <a:p>
            <a:pPr lvl="1"/>
            <a:r>
              <a:rPr lang="en-US" altLang="zh-CN" dirty="0" smtClean="0"/>
              <a:t>1.1.2</a:t>
            </a:r>
            <a:r>
              <a:rPr lang="zh-CN" altLang="en-US" dirty="0" smtClean="0"/>
              <a:t>商业应用</a:t>
            </a:r>
            <a:endParaRPr lang="en-US" altLang="zh-CN" dirty="0" smtClean="0"/>
          </a:p>
          <a:p>
            <a:r>
              <a:rPr lang="en-US" altLang="zh-CN" dirty="0" smtClean="0"/>
              <a:t>1.2</a:t>
            </a:r>
            <a:r>
              <a:rPr lang="zh-CN" altLang="en-US" dirty="0" smtClean="0"/>
              <a:t>计算机网络的组成</a:t>
            </a:r>
            <a:endParaRPr lang="en-US" altLang="zh-CN" dirty="0" smtClean="0"/>
          </a:p>
          <a:p>
            <a:pPr lvl="1"/>
            <a:r>
              <a:rPr lang="en-US" altLang="zh-CN" dirty="0" smtClean="0"/>
              <a:t>1.2.1 </a:t>
            </a:r>
            <a:r>
              <a:rPr lang="zh-CN" altLang="en-US" dirty="0" smtClean="0"/>
              <a:t>因特网的边缘部分</a:t>
            </a:r>
            <a:endParaRPr lang="en-US" altLang="zh-CN" dirty="0" smtClean="0"/>
          </a:p>
          <a:p>
            <a:pPr lvl="1"/>
            <a:r>
              <a:rPr lang="en-US" altLang="zh-CN" dirty="0" smtClean="0"/>
              <a:t>1.2.2 </a:t>
            </a:r>
            <a:r>
              <a:rPr lang="zh-CN" altLang="en-US" dirty="0" smtClean="0"/>
              <a:t>因特网的核心部分</a:t>
            </a:r>
            <a:endParaRPr lang="en-US" altLang="zh-CN" dirty="0" smtClean="0"/>
          </a:p>
          <a:p>
            <a:pPr lvl="2"/>
            <a:r>
              <a:rPr lang="en-US" altLang="zh-CN" dirty="0" smtClean="0"/>
              <a:t>1.2.2.1</a:t>
            </a:r>
            <a:r>
              <a:rPr lang="zh-CN" altLang="en-US" dirty="0" smtClean="0"/>
              <a:t>电路交换</a:t>
            </a:r>
            <a:endParaRPr lang="en-US" altLang="zh-CN" dirty="0" smtClean="0"/>
          </a:p>
          <a:p>
            <a:pPr lvl="2"/>
            <a:r>
              <a:rPr lang="en-US" altLang="zh-CN" dirty="0" smtClean="0"/>
              <a:t>1.2.2.2</a:t>
            </a:r>
            <a:r>
              <a:rPr lang="zh-CN" altLang="en-US" dirty="0" smtClean="0"/>
              <a:t>分组交换</a:t>
            </a:r>
            <a:endParaRPr lang="en-US" altLang="zh-CN" dirty="0" smtClean="0"/>
          </a:p>
          <a:p>
            <a:pPr lvl="1"/>
            <a:endParaRPr lang="en-US" altLang="zh-CN"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sz="quarter" idx="1"/>
          </p:nvPr>
        </p:nvSpPr>
        <p:spPr/>
        <p:txBody>
          <a:bodyPr/>
          <a:lstStyle/>
          <a:p>
            <a:r>
              <a:rPr lang="en-US" altLang="zh-CN" dirty="0" smtClean="0"/>
              <a:t>1.3</a:t>
            </a:r>
            <a:r>
              <a:rPr lang="zh-CN" altLang="en-US" dirty="0" smtClean="0"/>
              <a:t>计算机网络的体系结构</a:t>
            </a:r>
            <a:endParaRPr lang="en-US" altLang="zh-CN" dirty="0" smtClean="0"/>
          </a:p>
          <a:p>
            <a:pPr lvl="1"/>
            <a:r>
              <a:rPr lang="en-US" altLang="zh-CN" dirty="0" smtClean="0"/>
              <a:t>1.3.1</a:t>
            </a:r>
            <a:r>
              <a:rPr lang="zh-CN" altLang="en-US" dirty="0" smtClean="0"/>
              <a:t>计算网络协议与层次划分</a:t>
            </a:r>
            <a:endParaRPr lang="en-US" altLang="zh-CN" dirty="0" smtClean="0"/>
          </a:p>
          <a:p>
            <a:pPr lvl="1"/>
            <a:r>
              <a:rPr lang="en-US" altLang="zh-CN" dirty="0" smtClean="0"/>
              <a:t>1.3.2 </a:t>
            </a:r>
            <a:r>
              <a:rPr lang="zh-CN" altLang="en-US" dirty="0" smtClean="0"/>
              <a:t>计算网络体系结构举例</a:t>
            </a:r>
            <a:endParaRPr lang="en-US" altLang="zh-CN" dirty="0" smtClean="0"/>
          </a:p>
          <a:p>
            <a:pPr lvl="2"/>
            <a:r>
              <a:rPr lang="en-US" altLang="zh-CN" dirty="0" smtClean="0"/>
              <a:t>1.3.2 .1 OSI</a:t>
            </a:r>
            <a:r>
              <a:rPr lang="zh-CN" altLang="en-US" dirty="0" smtClean="0"/>
              <a:t>网络体系结构</a:t>
            </a:r>
            <a:endParaRPr lang="en-US" altLang="zh-CN" dirty="0" smtClean="0"/>
          </a:p>
          <a:p>
            <a:pPr lvl="2"/>
            <a:r>
              <a:rPr lang="en-US" altLang="zh-CN" dirty="0" smtClean="0"/>
              <a:t>1.3.2.2  TCP/IP</a:t>
            </a:r>
            <a:r>
              <a:rPr lang="zh-CN" altLang="en-US" dirty="0" smtClean="0"/>
              <a:t>网络体系结构</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OOFile" ma:contentTypeID="0x0101006025706CF4CD034688BEBAE97A2E701D020200C3831ACA17D8814887A164412888521E" ma:contentTypeVersion="7" ma:contentTypeDescription="Create a new document." ma:contentTypeScope="" ma:versionID="ed1fea5d08807278759d338940aa9e8f">
  <xsd:schema xmlns:xsd="http://www.w3.org/2001/XMLSchema" xmlns:xs="http://www.w3.org/2001/XMLSchema" xmlns:p="http://schemas.microsoft.com/office/2006/metadata/properties" xmlns:ns2="145c5697-5eb5-440b-b2f1-a8273fb59250" targetNamespace="http://schemas.microsoft.com/office/2006/metadata/properties" ma:root="true" ma:fieldsID="174e4b03d57b3d621fa064bbab783e99" ns2:_="">
    <xsd:import namespace="145c5697-5eb5-440b-b2f1-a8273fb59250"/>
    <xsd:element name="properties">
      <xsd:complexType>
        <xsd:sequence>
          <xsd:element name="documentManagement">
            <xsd:complexType>
              <xsd:all>
                <xsd:element ref="ns2:AssetId" minOccurs="0"/>
                <xsd:element ref="ns2:AuthoringAssetId" minOccurs="0"/>
                <xsd:element ref="ns2:AssetType" minOccurs="0"/>
                <xsd:element ref="ns2:Markets" minOccurs="0"/>
                <xsd:element ref="ns2:NumericAssetId" minOccurs="0"/>
                <xsd:element ref="ns2:AppV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c5697-5eb5-440b-b2f1-a8273fb59250" elementFormDefault="qualified">
    <xsd:import namespace="http://schemas.microsoft.com/office/2006/documentManagement/types"/>
    <xsd:import namespace="http://schemas.microsoft.com/office/infopath/2007/PartnerControls"/>
    <xsd:element name="AssetId" ma:index="8" nillable="true" ma:displayName="AssetId" ma:indexed="true" ma:internalName="AssetId" ma:readOnly="false">
      <xsd:simpleType>
        <xsd:restriction base="dms:Text"/>
      </xsd:simpleType>
    </xsd:element>
    <xsd:element name="AuthoringAssetId" ma:index="9" nillable="true" ma:displayName="AuthoringAssetId" ma:indexed="true" ma:internalName="AuthoringAssetId" ma:readOnly="false">
      <xsd:simpleType>
        <xsd:restriction base="dms:Text"/>
      </xsd:simpleType>
    </xsd:element>
    <xsd:element name="AssetType" ma:index="10" nillable="true" ma:displayName="AssetType" ma:internalName="AssetType" ma:readOnly="false">
      <xsd:simpleType>
        <xsd:restriction base="dms:Text"/>
      </xsd:simpleType>
    </xsd:element>
    <xsd:element name="Markets" ma:index="11" nillable="true" ma:displayName="Markets" ma:internalName="Markets" ma:readOnly="false">
      <xsd:simpleType>
        <xsd:restriction base="dms:Text"/>
      </xsd:simpleType>
    </xsd:element>
    <xsd:element name="NumericAssetId" ma:index="12" nillable="true" ma:displayName="NumericAssetId" ma:indexed="true" ma:internalName="NumericAssetId" ma:readOnly="false">
      <xsd:simpleType>
        <xsd:restriction base="dms:Unknown"/>
      </xsd:simpleType>
    </xsd:element>
    <xsd:element name="AppVer" ma:index="13" nillable="true" ma:displayName="AppVer" ma:internalName="AppVer"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NumericAssetId xmlns="145c5697-5eb5-440b-b2f1-a8273fb59250" xsi:nil="true"/>
    <AssetType xmlns="145c5697-5eb5-440b-b2f1-a8273fb59250">TP</AssetType>
    <Markets xmlns="145c5697-5eb5-440b-b2f1-a8273fb59250" xsi:nil="true"/>
    <AppVer xmlns="145c5697-5eb5-440b-b2f1-a8273fb59250" xsi:nil="true"/>
    <AuthoringAssetId xmlns="145c5697-5eb5-440b-b2f1-a8273fb59250">TP001140835</AuthoringAssetId>
    <AssetId xmlns="145c5697-5eb5-440b-b2f1-a8273fb59250">TS001140835</AssetId>
  </documentManagement>
</p:properties>
</file>

<file path=customXml/itemProps1.xml><?xml version="1.0" encoding="utf-8"?>
<ds:datastoreItem xmlns:ds="http://schemas.openxmlformats.org/officeDocument/2006/customXml" ds:itemID="{8DFC35E7-456D-480C-BE0F-61893E84C0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c5697-5eb5-440b-b2f1-a8273fb59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AFAFA15-E522-4EDA-AE29-43ADF81849EA}">
  <ds:schemaRefs>
    <ds:schemaRef ds:uri="http://schemas.microsoft.com/office/2006/metadata/longProperties"/>
  </ds:schemaRefs>
</ds:datastoreItem>
</file>

<file path=customXml/itemProps3.xml><?xml version="1.0" encoding="utf-8"?>
<ds:datastoreItem xmlns:ds="http://schemas.openxmlformats.org/officeDocument/2006/customXml" ds:itemID="{25350BB7-0CE9-4B16-BD48-594CD4952BDE}">
  <ds:schemaRefs>
    <ds:schemaRef ds:uri="http://schemas.microsoft.com/sharepoint/v3/contenttype/forms"/>
  </ds:schemaRefs>
</ds:datastoreItem>
</file>

<file path=customXml/itemProps4.xml><?xml version="1.0" encoding="utf-8"?>
<ds:datastoreItem xmlns:ds="http://schemas.openxmlformats.org/officeDocument/2006/customXml" ds:itemID="{A0F04FF8-0278-4C96-AD16-27918B62CD2B}">
  <ds:schemaRefs>
    <ds:schemaRef ds:uri="http://schemas.microsoft.com/office/2006/metadata/properties"/>
    <ds:schemaRef ds:uri="145c5697-5eb5-440b-b2f1-a8273fb59250"/>
  </ds:schemaRefs>
</ds:datastoreItem>
</file>

<file path=docProps/app.xml><?xml version="1.0" encoding="utf-8"?>
<Properties xmlns="http://schemas.openxmlformats.org/officeDocument/2006/extended-properties" xmlns:vt="http://schemas.openxmlformats.org/officeDocument/2006/docPropsVTypes">
  <Template/>
  <TotalTime>3827</TotalTime>
  <Words>4481</Words>
  <Application>Microsoft Office PowerPoint</Application>
  <PresentationFormat>全屏显示(4:3)</PresentationFormat>
  <Paragraphs>1154</Paragraphs>
  <Slides>101</Slides>
  <Notes>35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03" baseType="lpstr">
      <vt:lpstr>平衡</vt:lpstr>
      <vt:lpstr>Microsoft ClipArt Gallery</vt:lpstr>
      <vt:lpstr>联系方式 </vt:lpstr>
      <vt:lpstr>参考教材</vt:lpstr>
      <vt:lpstr>考核方式</vt:lpstr>
      <vt:lpstr>课程目的</vt:lpstr>
      <vt:lpstr>计算机网络</vt:lpstr>
      <vt:lpstr>计算机网络的概述</vt:lpstr>
      <vt:lpstr>1.1 计算机网络的应用</vt:lpstr>
      <vt:lpstr>1.1.1 商业应用</vt:lpstr>
      <vt:lpstr>1.1.1 商业应用</vt:lpstr>
      <vt:lpstr>1.1.1 商业应用</vt:lpstr>
      <vt:lpstr>1.1.1 商业应用</vt:lpstr>
      <vt:lpstr>1.1.2 家庭应用</vt:lpstr>
      <vt:lpstr>1.1.2 家庭应用</vt:lpstr>
      <vt:lpstr>1.1.2 家庭应用</vt:lpstr>
      <vt:lpstr>1.1.2 家庭应用</vt:lpstr>
      <vt:lpstr>计算机网络的概述</vt:lpstr>
      <vt:lpstr>1.2 计算机网络的组成</vt:lpstr>
      <vt:lpstr>幻灯片 18</vt:lpstr>
      <vt:lpstr>1.2.1 因特网的边缘部分</vt:lpstr>
      <vt:lpstr>计算机通信的两种方式</vt:lpstr>
      <vt:lpstr>1.2.1.1 客户——服务器通信方式</vt:lpstr>
      <vt:lpstr>幻灯片 22</vt:lpstr>
      <vt:lpstr>客户程序的特点</vt:lpstr>
      <vt:lpstr>服务器程序特点</vt:lpstr>
      <vt:lpstr>1.2.1.2对等通信方式</vt:lpstr>
      <vt:lpstr>对等通信方式的特点</vt:lpstr>
      <vt:lpstr>幻灯片 27</vt:lpstr>
      <vt:lpstr>优酷的视频服务系统采用的是什么方式？</vt:lpstr>
      <vt:lpstr>当视频的量非常多的时候，单一的服务器就无法完成任务了。</vt:lpstr>
      <vt:lpstr>分布式系统</vt:lpstr>
      <vt:lpstr>分布式系统与计算机网络的关系</vt:lpstr>
      <vt:lpstr>1.2.2 因特网的核心部分</vt:lpstr>
      <vt:lpstr>两种最重要的网络连接方式</vt:lpstr>
      <vt:lpstr>1.2.2.1 电路交换连接方式 </vt:lpstr>
      <vt:lpstr>更多电话相互连接</vt:lpstr>
      <vt:lpstr>使用交换机</vt:lpstr>
      <vt:lpstr>“交换”的含义</vt:lpstr>
      <vt:lpstr>电路交换的特点</vt:lpstr>
      <vt:lpstr>电路交换的特点</vt:lpstr>
      <vt:lpstr>电路交换举例</vt:lpstr>
      <vt:lpstr>电路交换传送计算机数据效率低</vt:lpstr>
      <vt:lpstr>1.2.2.2 分组交换连接方式 </vt:lpstr>
      <vt:lpstr>添加首部构成分组</vt:lpstr>
      <vt:lpstr>分组交换的传输单元</vt:lpstr>
      <vt:lpstr>分组首部的重要性</vt:lpstr>
      <vt:lpstr>收到分组后剥去首部</vt:lpstr>
      <vt:lpstr>最后还原成原来的报文</vt:lpstr>
      <vt:lpstr>因特网的核心部分</vt:lpstr>
      <vt:lpstr>幻灯片 49</vt:lpstr>
      <vt:lpstr>幻灯片 50</vt:lpstr>
      <vt:lpstr>分组交换网的示意图</vt:lpstr>
      <vt:lpstr>注意分组的存储转发过程</vt:lpstr>
      <vt:lpstr>路由器</vt:lpstr>
      <vt:lpstr>主机和路由器的作用不同</vt:lpstr>
      <vt:lpstr>分组交换的优点</vt:lpstr>
      <vt:lpstr>分组交换带来的问题</vt:lpstr>
      <vt:lpstr>两种交换的比较 </vt:lpstr>
      <vt:lpstr>计算机网络的概述</vt:lpstr>
      <vt:lpstr>1.3 计算机网络的体系结构</vt:lpstr>
      <vt:lpstr>1.3.1 网络协议与层次划分</vt:lpstr>
      <vt:lpstr>对等实体</vt:lpstr>
      <vt:lpstr>接口</vt:lpstr>
      <vt:lpstr>接口</vt:lpstr>
      <vt:lpstr>协议</vt:lpstr>
      <vt:lpstr>协议栈</vt:lpstr>
      <vt:lpstr>实体、协议、接口的关系</vt:lpstr>
      <vt:lpstr>如何使不同公司的网络设备互相替代?</vt:lpstr>
      <vt:lpstr>如何使不同公司的网络软件互相替代?</vt:lpstr>
      <vt:lpstr>如何使各种网络设备相互通信？</vt:lpstr>
      <vt:lpstr>如何使所有的网络设备相互联通？</vt:lpstr>
      <vt:lpstr>1.3.2 网络体系结构的举例</vt:lpstr>
      <vt:lpstr>1.3.2.1 OSI网络体系结构</vt:lpstr>
      <vt:lpstr>OSI网络体系结构</vt:lpstr>
      <vt:lpstr>OSI网络体系结构</vt:lpstr>
      <vt:lpstr>OSI网络体系结构</vt:lpstr>
      <vt:lpstr>1.3.2.2 TCP/IP网络体系结构</vt:lpstr>
      <vt:lpstr>TCP/IP网络体系结构</vt:lpstr>
      <vt:lpstr>TCP/IP网络体系结构</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本章小结</vt:lpstr>
      <vt:lpstr>本章小结</vt:lpstr>
      <vt:lpstr>课后题</vt:lpstr>
      <vt:lpstr>课后题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物理层</dc:title>
  <dc:creator>hp</dc:creator>
  <cp:lastModifiedBy>hp</cp:lastModifiedBy>
  <cp:revision>222</cp:revision>
  <dcterms:created xsi:type="dcterms:W3CDTF">2013-03-06T00:43:50Z</dcterms:created>
  <dcterms:modified xsi:type="dcterms:W3CDTF">2015-03-20T00:37:59Z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kets">
    <vt:lpwstr/>
  </property>
  <property fmtid="{D5CDD505-2E9C-101B-9397-08002B2CF9AE}" pid="3" name="AssetType">
    <vt:lpwstr>TP</vt:lpwstr>
  </property>
  <property fmtid="{D5CDD505-2E9C-101B-9397-08002B2CF9AE}" pid="4" name="BugNumber">
    <vt:lpwstr>492138L</vt:lpwstr>
  </property>
  <property fmtid="{D5CDD505-2E9C-101B-9397-08002B2CF9AE}" pid="5" name="TPInstallLocation">
    <vt:lpwstr>{Document Themes}</vt:lpwstr>
  </property>
  <property fmtid="{D5CDD505-2E9C-101B-9397-08002B2CF9AE}" pid="6" name="PrimaryImageGen">
    <vt:lpwstr>1</vt:lpwstr>
  </property>
  <property fmtid="{D5CDD505-2E9C-101B-9397-08002B2CF9AE}" pid="7" name="display_urn:schemas-microsoft-com:office:office#APAuthor">
    <vt:lpwstr>REDMOND\cynvey</vt:lpwstr>
  </property>
  <property fmtid="{D5CDD505-2E9C-101B-9397-08002B2CF9AE}" pid="8" name="APAuthor">
    <vt:lpwstr>191</vt:lpwstr>
  </property>
  <property fmtid="{D5CDD505-2E9C-101B-9397-08002B2CF9AE}" pid="9" name="Milestone">
    <vt:lpwstr>Continuous</vt:lpwstr>
  </property>
  <property fmtid="{D5CDD505-2E9C-101B-9397-08002B2CF9AE}" pid="10" name="TPAppVersion">
    <vt:lpwstr>11</vt:lpwstr>
  </property>
  <property fmtid="{D5CDD505-2E9C-101B-9397-08002B2CF9AE}" pid="11" name="TPCommandLine">
    <vt:lpwstr>{PP} {FilePath}</vt:lpwstr>
  </property>
  <property fmtid="{D5CDD505-2E9C-101B-9397-08002B2CF9AE}" pid="12" name="AssetId">
    <vt:lpwstr>TS001140835</vt:lpwstr>
  </property>
  <property fmtid="{D5CDD505-2E9C-101B-9397-08002B2CF9AE}" pid="13" name="IsSearchable">
    <vt:lpwstr>0</vt:lpwstr>
  </property>
  <property fmtid="{D5CDD505-2E9C-101B-9397-08002B2CF9AE}" pid="14" name="NumericId">
    <vt:lpwstr>-1.00000000000000</vt:lpwstr>
  </property>
  <property fmtid="{D5CDD505-2E9C-101B-9397-08002B2CF9AE}" pid="15" name="PublishTargets">
    <vt:lpwstr>OfficeOnline</vt:lpwstr>
  </property>
  <property fmtid="{D5CDD505-2E9C-101B-9397-08002B2CF9AE}" pid="16" name="TPLaunchHelpLinkType">
    <vt:lpwstr>Template</vt:lpwstr>
  </property>
  <property fmtid="{D5CDD505-2E9C-101B-9397-08002B2CF9AE}" pid="17" name="TPFriendlyName">
    <vt:lpwstr>Computer monitor design template</vt:lpwstr>
  </property>
  <property fmtid="{D5CDD505-2E9C-101B-9397-08002B2CF9AE}" pid="18" name="display_urn:schemas-microsoft-com:office:office#APEditor">
    <vt:lpwstr>REDMOND\v-luannv</vt:lpwstr>
  </property>
  <property fmtid="{D5CDD505-2E9C-101B-9397-08002B2CF9AE}" pid="19" name="APEditor">
    <vt:lpwstr>92</vt:lpwstr>
  </property>
  <property fmtid="{D5CDD505-2E9C-101B-9397-08002B2CF9AE}" pid="20" name="Provider">
    <vt:lpwstr>EY001142237</vt:lpwstr>
  </property>
  <property fmtid="{D5CDD505-2E9C-101B-9397-08002B2CF9AE}" pid="21" name="SourceTitle">
    <vt:lpwstr>Computer monitor design template</vt:lpwstr>
  </property>
  <property fmtid="{D5CDD505-2E9C-101B-9397-08002B2CF9AE}" pid="22" name="TPApplication">
    <vt:lpwstr>PowerPoint</vt:lpwstr>
  </property>
  <property fmtid="{D5CDD505-2E9C-101B-9397-08002B2CF9AE}" pid="23" name="TPLaunchHelpLink">
    <vt:lpwstr/>
  </property>
  <property fmtid="{D5CDD505-2E9C-101B-9397-08002B2CF9AE}" pid="24" name="OpenTemplate">
    <vt:lpwstr>1</vt:lpwstr>
  </property>
  <property fmtid="{D5CDD505-2E9C-101B-9397-08002B2CF9AE}" pid="25" name="UACurrentWords">
    <vt:lpwstr>0</vt:lpwstr>
  </property>
  <property fmtid="{D5CDD505-2E9C-101B-9397-08002B2CF9AE}" pid="26" name="UALocRecommendation">
    <vt:lpwstr>Never Localize</vt:lpwstr>
  </property>
  <property fmtid="{D5CDD505-2E9C-101B-9397-08002B2CF9AE}" pid="27" name="UALocComments">
    <vt:lpwstr>text on background image. no psd available.</vt:lpwstr>
  </property>
  <property fmtid="{D5CDD505-2E9C-101B-9397-08002B2CF9AE}" pid="28" name="Applications">
    <vt:lpwstr>65;#Microsoft Office PowerPoint 2007;#66;#PowerPoint - Design Templt 2003;#67;#PowerPoint - Design Templt 12;#64;#PowerPoint 2003;#79;#Template 12</vt:lpwstr>
  </property>
  <property fmtid="{D5CDD505-2E9C-101B-9397-08002B2CF9AE}" pid="29" name="TemplateStatus">
    <vt:lpwstr>Complete</vt:lpwstr>
  </property>
  <property fmtid="{D5CDD505-2E9C-101B-9397-08002B2CF9AE}" pid="30" name="ContentTypeId">
    <vt:lpwstr>0x0101006025706CF4CD034688BEBAE97A2E701D020200C3831ACA17D8814887A164412888521E</vt:lpwstr>
  </property>
  <property fmtid="{D5CDD505-2E9C-101B-9397-08002B2CF9AE}" pid="31" name="IsDeleted">
    <vt:lpwstr>0</vt:lpwstr>
  </property>
  <property fmtid="{D5CDD505-2E9C-101B-9397-08002B2CF9AE}" pid="32" name="ShowIn">
    <vt:lpwstr>Show everywhere</vt:lpwstr>
  </property>
  <property fmtid="{D5CDD505-2E9C-101B-9397-08002B2CF9AE}" pid="33" name="UANotes">
    <vt:lpwstr>Text is visible in high contrast mode, but graphics are not. </vt:lpwstr>
  </property>
  <property fmtid="{D5CDD505-2E9C-101B-9397-08002B2CF9AE}" pid="34" name="PublishStatusLookup">
    <vt:lpwstr>260522</vt:lpwstr>
  </property>
  <property fmtid="{D5CDD505-2E9C-101B-9397-08002B2CF9AE}" pid="35" name="TPClientViewer">
    <vt:lpwstr>Microsoft Office PowerPoint</vt:lpwstr>
  </property>
  <property fmtid="{D5CDD505-2E9C-101B-9397-08002B2CF9AE}" pid="36" name="TPComponent">
    <vt:lpwstr>PPTFiles</vt:lpwstr>
  </property>
  <property fmtid="{D5CDD505-2E9C-101B-9397-08002B2CF9AE}" pid="37" name="TPNamespace">
    <vt:lpwstr>POWERPNT</vt:lpwstr>
  </property>
  <property fmtid="{D5CDD505-2E9C-101B-9397-08002B2CF9AE}" pid="38" name="APTrustLevel">
    <vt:lpwstr>1.00000000000000</vt:lpwstr>
  </property>
  <property fmtid="{D5CDD505-2E9C-101B-9397-08002B2CF9AE}" pid="39" name="TrustLevel">
    <vt:lpwstr>Microsoft Managed Content</vt:lpwstr>
  </property>
  <property fmtid="{D5CDD505-2E9C-101B-9397-08002B2CF9AE}" pid="40" name="Content Type">
    <vt:lpwstr>OOFile</vt:lpwstr>
  </property>
  <property fmtid="{D5CDD505-2E9C-101B-9397-08002B2CF9AE}" pid="41" name="AuthoringAssetId">
    <vt:lpwstr>TP001140835</vt:lpwstr>
  </property>
  <property fmtid="{D5CDD505-2E9C-101B-9397-08002B2CF9AE}" pid="42" name="NumericAssetId">
    <vt:lpwstr/>
  </property>
  <property fmtid="{D5CDD505-2E9C-101B-9397-08002B2CF9AE}" pid="43" name="AppVer">
    <vt:lpwstr/>
  </property>
</Properties>
</file>