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0"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5" r:id="rId14"/>
    <p:sldId id="266" r:id="rId15"/>
    <p:sldId id="268" r:id="rId16"/>
    <p:sldId id="269" r:id="rId17"/>
    <p:sldId id="270" r:id="rId18"/>
    <p:sldId id="271" r:id="rId19"/>
    <p:sldId id="272" r:id="rId20"/>
    <p:sldId id="288"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x="9144000" cy="5143500"/>
  <p:notesSz cx="5143500" cy="9144000"/>
  <p:custDataLst>
    <p:tags r:id="rId40"/>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0" Type="http://schemas.openxmlformats.org/officeDocument/2006/relationships/tags" Target="tags/tag1.xml"/><Relationship Id="rId4" Type="http://schemas.openxmlformats.org/officeDocument/2006/relationships/slide" Target="slides/slide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8.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xml"/><Relationship Id="rId2" Type="http://schemas.openxmlformats.org/officeDocument/2006/relationships/image" Target="../media/image24.jpe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xml"/><Relationship Id="rId2" Type="http://schemas.openxmlformats.org/officeDocument/2006/relationships/image" Target="../media/image25.jpe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26.jpe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slideLayout" Target="../slideLayouts/slideLayout1.xml"/><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33.jpe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34.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35.jpe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1.xml"/><Relationship Id="rId2" Type="http://schemas.openxmlformats.org/officeDocument/2006/relationships/image" Target="../media/image36.png"/><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37.jpeg"/><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25.xml"/><Relationship Id="rId5" Type="http://schemas.openxmlformats.org/officeDocument/2006/relationships/slideLayout" Target="../slideLayouts/slideLayout1.xml"/><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image" Target="../media/image41.png"/><Relationship Id="rId1" Type="http://schemas.openxmlformats.org/officeDocument/2006/relationships/image" Target="../media/image8.jpeg"/></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1.xml"/><Relationship Id="rId5" Type="http://schemas.openxmlformats.org/officeDocument/2006/relationships/image" Target="../media/image49.png"/><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50.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8.xml"/><Relationship Id="rId8" Type="http://schemas.openxmlformats.org/officeDocument/2006/relationships/slideLayout" Target="../slideLayouts/slideLayout1.xml"/><Relationship Id="rId7" Type="http://schemas.openxmlformats.org/officeDocument/2006/relationships/image" Target="../media/image14.png"/><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1500188"/>
            <a:ext cx="8001000" cy="666750"/>
          </a:xfrm>
          <a:prstGeom prst="rect">
            <a:avLst/>
          </a:prstGeom>
          <a:noFill/>
        </p:spPr>
        <p:txBody>
          <a:bodyPr vert="horz" wrap="square" lIns="0" tIns="0" rIns="0" bIns="0" rtlCol="0" anchor="ctr"/>
          <a:lstStyle/>
          <a:p>
            <a:pPr marL="0" indent="0" algn="ctr">
              <a:lnSpc>
                <a:spcPts val="5250"/>
              </a:lnSpc>
              <a:buNone/>
            </a:pPr>
            <a:r>
              <a:rPr lang="en-US" sz="3750" b="1" dirty="0">
                <a:solidFill>
                  <a:srgbClr val="00773D"/>
                </a:solidFill>
                <a:latin typeface="微软雅黑" panose="020B0503020204020204" pitchFamily="34" charset="-122"/>
                <a:ea typeface="微软雅黑" panose="020B0503020204020204" pitchFamily="34" charset="-122"/>
                <a:cs typeface="微软雅黑" panose="020B0503020204020204" pitchFamily="34" charset="-120"/>
              </a:rPr>
              <a:t>UML: 统一建模语言的理论与实践</a:t>
            </a:r>
            <a:endParaRPr lang="en-US" sz="3750" dirty="0"/>
          </a:p>
        </p:txBody>
      </p:sp>
      <p:sp>
        <p:nvSpPr>
          <p:cNvPr id="4" name="Text 1"/>
          <p:cNvSpPr/>
          <p:nvPr/>
        </p:nvSpPr>
        <p:spPr>
          <a:xfrm>
            <a:off x="571500" y="2243138"/>
            <a:ext cx="8001000" cy="400050"/>
          </a:xfrm>
          <a:prstGeom prst="rect">
            <a:avLst/>
          </a:prstGeom>
          <a:noFill/>
        </p:spPr>
        <p:txBody>
          <a:bodyPr vert="horz" wrap="square" lIns="0" tIns="0" rIns="0" bIns="0" rtlCol="0" anchor="ctr"/>
          <a:lstStyle/>
          <a:p>
            <a:pPr marL="0" indent="0" algn="ctr">
              <a:lnSpc>
                <a:spcPts val="3150"/>
              </a:lnSpc>
              <a:buNone/>
            </a:pPr>
            <a:r>
              <a:rPr lang="en-US" sz="22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探索UML核心概念，掌握建模技巧</a:t>
            </a:r>
            <a:endParaRPr lang="en-US" sz="2250" dirty="0"/>
          </a:p>
        </p:txBody>
      </p:sp>
      <p:sp>
        <p:nvSpPr>
          <p:cNvPr id="5" name="Shape 2"/>
          <p:cNvSpPr/>
          <p:nvPr/>
        </p:nvSpPr>
        <p:spPr>
          <a:xfrm>
            <a:off x="4269581" y="2976563"/>
            <a:ext cx="604838" cy="114300"/>
          </a:xfrm>
          <a:prstGeom prst="rect">
            <a:avLst/>
          </a:prstGeom>
          <a:solidFill>
            <a:srgbClr val="00773D"/>
          </a:solidFill>
        </p:spPr>
      </p:sp>
      <p:sp>
        <p:nvSpPr>
          <p:cNvPr id="6" name="Text 3"/>
          <p:cNvSpPr/>
          <p:nvPr/>
        </p:nvSpPr>
        <p:spPr>
          <a:xfrm>
            <a:off x="571500" y="3424238"/>
            <a:ext cx="8001000" cy="219075"/>
          </a:xfrm>
          <a:prstGeom prst="rect">
            <a:avLst/>
          </a:prstGeom>
          <a:noFill/>
        </p:spPr>
        <p:txBody>
          <a:bodyPr vert="horz" wrap="square" lIns="0" tIns="0" rIns="0" bIns="0" rtlCol="0" anchor="ctr"/>
          <a:lstStyle/>
          <a:p>
            <a:pPr marL="0" indent="0" algn="ctr">
              <a:lnSpc>
                <a:spcPts val="1725"/>
              </a:lnSpc>
              <a:buNone/>
            </a:pPr>
            <a:r>
              <a:rPr 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G07</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t="3571" b="3571"/>
          <a:stretch>
            <a:fillRect/>
          </a:stretch>
        </p:blipFill>
        <p:spPr>
          <a:xfrm>
            <a:off x="0" y="0"/>
            <a:ext cx="9144000" cy="1238250"/>
          </a:xfrm>
          <a:prstGeom prst="rect">
            <a:avLst/>
          </a:prstGeom>
        </p:spPr>
      </p:pic>
      <p:sp>
        <p:nvSpPr>
          <p:cNvPr id="3" name="Text 0"/>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关系</a:t>
            </a:r>
            <a:endParaRPr lang="en-US" sz="2250" dirty="0"/>
          </a:p>
        </p:txBody>
      </p:sp>
      <p:sp>
        <p:nvSpPr>
          <p:cNvPr id="4" name="Text 1"/>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5" name="Image 1" descr="preencoded.png"/>
          <p:cNvPicPr>
            <a:picLocks noChangeAspect="1"/>
          </p:cNvPicPr>
          <p:nvPr/>
        </p:nvPicPr>
        <p:blipFill>
          <a:blip r:embed="rId2"/>
          <a:srcRect l="23988" r="23988"/>
          <a:stretch>
            <a:fillRect/>
          </a:stretch>
        </p:blipFill>
        <p:spPr>
          <a:xfrm>
            <a:off x="571500" y="1428750"/>
            <a:ext cx="1714500" cy="1428750"/>
          </a:xfrm>
          <a:prstGeom prst="rect">
            <a:avLst/>
          </a:prstGeom>
        </p:spPr>
      </p:pic>
      <p:sp>
        <p:nvSpPr>
          <p:cNvPr id="6" name="Text 2"/>
          <p:cNvSpPr/>
          <p:nvPr/>
        </p:nvSpPr>
        <p:spPr>
          <a:xfrm>
            <a:off x="571500" y="304800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依赖关系</a:t>
            </a:r>
            <a:endParaRPr lang="en-US" sz="1200" dirty="0"/>
          </a:p>
        </p:txBody>
      </p:sp>
      <p:sp>
        <p:nvSpPr>
          <p:cNvPr id="7" name="Text 3"/>
          <p:cNvSpPr/>
          <p:nvPr/>
        </p:nvSpPr>
        <p:spPr>
          <a:xfrm>
            <a:off x="571500" y="3295650"/>
            <a:ext cx="17145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依赖是两件事物之间的语义联系，其中一个事物的变化也影响到另一个事物</a:t>
            </a:r>
            <a:endParaRPr lang="en-US" sz="1050" dirty="0"/>
          </a:p>
        </p:txBody>
      </p:sp>
      <p:sp>
        <p:nvSpPr>
          <p:cNvPr id="9" name="Text 4"/>
          <p:cNvSpPr/>
          <p:nvPr/>
        </p:nvSpPr>
        <p:spPr>
          <a:xfrm>
            <a:off x="2667000" y="304800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协作</a:t>
            </a:r>
            <a:endParaRPr lang="en-US" sz="1200" dirty="0"/>
          </a:p>
        </p:txBody>
      </p:sp>
      <p:sp>
        <p:nvSpPr>
          <p:cNvPr id="10" name="Text 5"/>
          <p:cNvSpPr/>
          <p:nvPr/>
        </p:nvSpPr>
        <p:spPr>
          <a:xfrm>
            <a:off x="2667000" y="3295650"/>
            <a:ext cx="1714500" cy="4191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一种描述一组对象之间连接的结构关系</a:t>
            </a:r>
            <a:endParaRPr lang="en-US" sz="1050" dirty="0"/>
          </a:p>
        </p:txBody>
      </p:sp>
      <p:sp>
        <p:nvSpPr>
          <p:cNvPr id="12" name="Text 6"/>
          <p:cNvSpPr/>
          <p:nvPr/>
        </p:nvSpPr>
        <p:spPr>
          <a:xfrm>
            <a:off x="4762500" y="304800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泛化</a:t>
            </a:r>
            <a:endParaRPr lang="en-US" sz="1200" dirty="0"/>
          </a:p>
        </p:txBody>
      </p:sp>
      <p:sp>
        <p:nvSpPr>
          <p:cNvPr id="13" name="Text 7"/>
          <p:cNvSpPr/>
          <p:nvPr/>
        </p:nvSpPr>
        <p:spPr>
          <a:xfrm>
            <a:off x="4762500" y="3295650"/>
            <a:ext cx="1714500" cy="10477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泛化可以被定义为一个专门的元件连接关系与一个广义的元素，它基本上描述了在对象世界中的继承关系，是一种一般化-特殊化的关系</a:t>
            </a:r>
            <a:endParaRPr lang="en-US" sz="1050" dirty="0"/>
          </a:p>
        </p:txBody>
      </p:sp>
      <p:sp>
        <p:nvSpPr>
          <p:cNvPr id="15" name="Text 8"/>
          <p:cNvSpPr/>
          <p:nvPr/>
        </p:nvSpPr>
        <p:spPr>
          <a:xfrm>
            <a:off x="6858000" y="304800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实现</a:t>
            </a:r>
            <a:endParaRPr lang="en-US" sz="1200" dirty="0"/>
          </a:p>
        </p:txBody>
      </p:sp>
      <p:sp>
        <p:nvSpPr>
          <p:cNvPr id="16" name="Text 9"/>
          <p:cNvSpPr/>
          <p:nvPr/>
        </p:nvSpPr>
        <p:spPr>
          <a:xfrm>
            <a:off x="6858000" y="3295650"/>
            <a:ext cx="17145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类之间的语义关系，其中的一个类指定了由另一个类保证执行的契约</a:t>
            </a:r>
            <a:endParaRPr lang="en-US" sz="1050" dirty="0"/>
          </a:p>
        </p:txBody>
      </p:sp>
      <p:pic>
        <p:nvPicPr>
          <p:cNvPr id="105" name="图片 104"/>
          <p:cNvPicPr/>
          <p:nvPr/>
        </p:nvPicPr>
        <p:blipFill>
          <a:blip r:embed="rId3"/>
          <a:stretch>
            <a:fillRect/>
          </a:stretch>
        </p:blipFill>
        <p:spPr>
          <a:xfrm>
            <a:off x="2868930" y="2200275"/>
            <a:ext cx="1504950" cy="361950"/>
          </a:xfrm>
          <a:prstGeom prst="rect">
            <a:avLst/>
          </a:prstGeom>
          <a:noFill/>
          <a:ln w="9525">
            <a:noFill/>
          </a:ln>
        </p:spPr>
      </p:pic>
      <p:pic>
        <p:nvPicPr>
          <p:cNvPr id="106" name="图片 105"/>
          <p:cNvPicPr/>
          <p:nvPr/>
        </p:nvPicPr>
        <p:blipFill>
          <a:blip r:embed="rId4"/>
          <a:stretch>
            <a:fillRect/>
          </a:stretch>
        </p:blipFill>
        <p:spPr>
          <a:xfrm>
            <a:off x="4828858" y="2018983"/>
            <a:ext cx="1647825" cy="542925"/>
          </a:xfrm>
          <a:prstGeom prst="rect">
            <a:avLst/>
          </a:prstGeom>
          <a:noFill/>
          <a:ln w="9525">
            <a:noFill/>
          </a:ln>
        </p:spPr>
      </p:pic>
      <p:pic>
        <p:nvPicPr>
          <p:cNvPr id="107" name="图片 106"/>
          <p:cNvPicPr/>
          <p:nvPr/>
        </p:nvPicPr>
        <p:blipFill>
          <a:blip r:embed="rId5"/>
          <a:stretch>
            <a:fillRect/>
          </a:stretch>
        </p:blipFill>
        <p:spPr>
          <a:xfrm>
            <a:off x="6858000" y="2110105"/>
            <a:ext cx="1771650" cy="40005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UML 图类型与应用</a:t>
            </a:r>
            <a:endParaRPr lang="en-US" sz="3750" dirty="0"/>
          </a:p>
        </p:txBody>
      </p:sp>
      <p:sp>
        <p:nvSpPr>
          <p:cNvPr id="4" name="Shape 1"/>
          <p:cNvSpPr/>
          <p:nvPr/>
        </p:nvSpPr>
        <p:spPr>
          <a:xfrm>
            <a:off x="571500" y="4157662"/>
            <a:ext cx="4762500" cy="14288"/>
          </a:xfrm>
          <a:prstGeom prst="rect">
            <a:avLst/>
          </a:prstGeom>
          <a:solidFill>
            <a:srgbClr val="333333">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00773D">
                    <a:alpha val="50000"/>
                  </a:srgbClr>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22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t="3571" b="3571"/>
          <a:stretch>
            <a:fillRect/>
          </a:stretch>
        </p:blipFill>
        <p:spPr>
          <a:xfrm>
            <a:off x="0" y="0"/>
            <a:ext cx="9144000" cy="1238250"/>
          </a:xfrm>
          <a:prstGeom prst="rect">
            <a:avLst/>
          </a:prstGeom>
        </p:spPr>
      </p:pic>
      <p:sp>
        <p:nvSpPr>
          <p:cNvPr id="3" name="Text 0"/>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UML标准图概览</a:t>
            </a:r>
            <a:endParaRPr lang="en-US" sz="2250" dirty="0"/>
          </a:p>
        </p:txBody>
      </p:sp>
      <p:sp>
        <p:nvSpPr>
          <p:cNvPr id="4" name="Text 1"/>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r>
              <a:rPr 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在 UML 中元素以不同的方式，表达了不同的图表</a:t>
            </a:r>
            <a:endParaRPr lang="en-US" sz="1200" dirty="0"/>
          </a:p>
        </p:txBody>
      </p:sp>
      <p:pic>
        <p:nvPicPr>
          <p:cNvPr id="5" name="Image 1" descr="preencoded.png"/>
          <p:cNvPicPr>
            <a:picLocks noChangeAspect="1"/>
          </p:cNvPicPr>
          <p:nvPr/>
        </p:nvPicPr>
        <p:blipFill>
          <a:blip r:embed="rId2"/>
          <a:srcRect/>
          <a:stretch>
            <a:fillRect/>
          </a:stretch>
        </p:blipFill>
        <p:spPr>
          <a:xfrm>
            <a:off x="381000" y="2000250"/>
            <a:ext cx="8382000" cy="2152650"/>
          </a:xfrm>
          <a:prstGeom prst="rect">
            <a:avLst/>
          </a:prstGeom>
        </p:spPr>
      </p:pic>
      <p:sp>
        <p:nvSpPr>
          <p:cNvPr id="6" name="Text 2"/>
          <p:cNvSpPr/>
          <p:nvPr/>
        </p:nvSpPr>
        <p:spPr>
          <a:xfrm>
            <a:off x="4029075" y="3128962"/>
            <a:ext cx="1085850" cy="323850"/>
          </a:xfrm>
          <a:prstGeom prst="rect">
            <a:avLst/>
          </a:prstGeom>
          <a:noFill/>
        </p:spPr>
        <p:txBody>
          <a:bodyPr vert="horz" wrap="square" lIns="0" tIns="0" rIns="0" bIns="0" rtlCol="0" anchor="ctr"/>
          <a:lstStyle/>
          <a:p>
            <a:pPr marL="0" indent="0" algn="ctr">
              <a:lnSpc>
                <a:spcPts val="1650"/>
              </a:lnSpc>
              <a:buNone/>
            </a:pPr>
            <a:r>
              <a:rPr lang="en-US" sz="1650" b="1" dirty="0">
                <a:solidFill>
                  <a:srgbClr val="31AB78"/>
                </a:solidFill>
                <a:latin typeface="微软雅黑" panose="020B0503020204020204" pitchFamily="34" charset="-122"/>
                <a:ea typeface="微软雅黑" panose="020B0503020204020204" pitchFamily="34" charset="-122"/>
                <a:cs typeface="微软雅黑" panose="020B0503020204020204" pitchFamily="34" charset="-120"/>
              </a:rPr>
              <a:t>UML</a:t>
            </a:r>
            <a:endParaRPr lang="en-US" sz="1650" dirty="0"/>
          </a:p>
        </p:txBody>
      </p:sp>
      <p:sp>
        <p:nvSpPr>
          <p:cNvPr id="7" name="Text 3"/>
          <p:cNvSpPr/>
          <p:nvPr/>
        </p:nvSpPr>
        <p:spPr>
          <a:xfrm>
            <a:off x="2366963" y="2305050"/>
            <a:ext cx="923925" cy="323850"/>
          </a:xfrm>
          <a:prstGeom prst="rect">
            <a:avLst/>
          </a:prstGeom>
          <a:noFill/>
        </p:spPr>
        <p:txBody>
          <a:bodyPr vert="horz" wrap="square" lIns="0" tIns="0" rIns="0" bIns="0" rtlCol="0" anchor="ctr"/>
          <a:lstStyle/>
          <a:p>
            <a:pPr marL="0" indent="0">
              <a:lnSpc>
                <a:spcPts val="2250"/>
              </a:lnSpc>
              <a:buNone/>
            </a:pPr>
            <a:r>
              <a:rPr lang="en-US" sz="1500" b="1" dirty="0">
                <a:solidFill>
                  <a:srgbClr val="6CC215"/>
                </a:solidFill>
                <a:latin typeface="微软雅黑" panose="020B0503020204020204" pitchFamily="34" charset="-122"/>
                <a:ea typeface="微软雅黑" panose="020B0503020204020204" pitchFamily="34" charset="-122"/>
                <a:cs typeface="微软雅黑" panose="020B0503020204020204" pitchFamily="34" charset="-120"/>
              </a:rPr>
              <a:t>结构图</a:t>
            </a:r>
            <a:endParaRPr lang="en-US" sz="1500" dirty="0"/>
          </a:p>
        </p:txBody>
      </p:sp>
      <p:sp>
        <p:nvSpPr>
          <p:cNvPr id="8" name="Text 4"/>
          <p:cNvSpPr/>
          <p:nvPr/>
        </p:nvSpPr>
        <p:spPr>
          <a:xfrm>
            <a:off x="576263" y="2867025"/>
            <a:ext cx="2338388" cy="247650"/>
          </a:xfrm>
          <a:prstGeom prst="rect">
            <a:avLst/>
          </a:prstGeom>
          <a:noFill/>
        </p:spPr>
        <p:txBody>
          <a:bodyPr vert="horz" wrap="square" lIns="0" tIns="0" rIns="0" bIns="0" rtlCol="0" anchor="ctr"/>
          <a:lstStyle/>
          <a:p>
            <a:pPr marL="0" indent="0" algn="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类图</a:t>
            </a:r>
            <a:endParaRPr lang="en-US" sz="1050" dirty="0"/>
          </a:p>
        </p:txBody>
      </p:sp>
      <p:sp>
        <p:nvSpPr>
          <p:cNvPr id="9" name="Text 5"/>
          <p:cNvSpPr/>
          <p:nvPr/>
        </p:nvSpPr>
        <p:spPr>
          <a:xfrm>
            <a:off x="576263" y="3152775"/>
            <a:ext cx="2338388" cy="247650"/>
          </a:xfrm>
          <a:prstGeom prst="rect">
            <a:avLst/>
          </a:prstGeom>
          <a:noFill/>
        </p:spPr>
        <p:txBody>
          <a:bodyPr vert="horz" wrap="square" lIns="0" tIns="0" rIns="0" bIns="0" rtlCol="0" anchor="ctr"/>
          <a:lstStyle/>
          <a:p>
            <a:pPr marL="0" indent="0" algn="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对象图</a:t>
            </a:r>
            <a:endParaRPr lang="en-US" sz="1050" dirty="0"/>
          </a:p>
        </p:txBody>
      </p:sp>
      <p:sp>
        <p:nvSpPr>
          <p:cNvPr id="10" name="Text 6"/>
          <p:cNvSpPr/>
          <p:nvPr/>
        </p:nvSpPr>
        <p:spPr>
          <a:xfrm>
            <a:off x="576263" y="3438525"/>
            <a:ext cx="2338388" cy="247650"/>
          </a:xfrm>
          <a:prstGeom prst="rect">
            <a:avLst/>
          </a:prstGeom>
          <a:noFill/>
        </p:spPr>
        <p:txBody>
          <a:bodyPr vert="horz" wrap="square" lIns="0" tIns="0" rIns="0" bIns="0" rtlCol="0" anchor="ctr"/>
          <a:lstStyle/>
          <a:p>
            <a:pPr marL="0" indent="0" algn="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组件图</a:t>
            </a:r>
            <a:endParaRPr lang="en-US" sz="1050" dirty="0"/>
          </a:p>
        </p:txBody>
      </p:sp>
      <p:sp>
        <p:nvSpPr>
          <p:cNvPr id="11" name="Text 7"/>
          <p:cNvSpPr/>
          <p:nvPr/>
        </p:nvSpPr>
        <p:spPr>
          <a:xfrm>
            <a:off x="576263" y="3724275"/>
            <a:ext cx="2338388" cy="247650"/>
          </a:xfrm>
          <a:prstGeom prst="rect">
            <a:avLst/>
          </a:prstGeom>
          <a:noFill/>
        </p:spPr>
        <p:txBody>
          <a:bodyPr vert="horz" wrap="square" lIns="0" tIns="0" rIns="0" bIns="0" rtlCol="0" anchor="ctr"/>
          <a:lstStyle/>
          <a:p>
            <a:pPr marL="0" indent="0" algn="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部署图</a:t>
            </a:r>
            <a:endParaRPr lang="en-US" sz="1050" dirty="0"/>
          </a:p>
        </p:txBody>
      </p:sp>
      <p:sp>
        <p:nvSpPr>
          <p:cNvPr id="12" name="Text 8"/>
          <p:cNvSpPr/>
          <p:nvPr/>
        </p:nvSpPr>
        <p:spPr>
          <a:xfrm>
            <a:off x="6234113" y="2162175"/>
            <a:ext cx="923925" cy="323850"/>
          </a:xfrm>
          <a:prstGeom prst="rect">
            <a:avLst/>
          </a:prstGeom>
          <a:noFill/>
        </p:spPr>
        <p:txBody>
          <a:bodyPr vert="horz" wrap="square" lIns="0" tIns="0" rIns="0" bIns="0" rtlCol="0" anchor="ctr"/>
          <a:lstStyle/>
          <a:p>
            <a:pPr marL="0" indent="0">
              <a:lnSpc>
                <a:spcPts val="2250"/>
              </a:lnSpc>
              <a:buNone/>
            </a:pPr>
            <a:r>
              <a:rPr lang="en-US" sz="1500" b="1" dirty="0">
                <a:solidFill>
                  <a:srgbClr val="0DBEB5"/>
                </a:solidFill>
                <a:latin typeface="微软雅黑" panose="020B0503020204020204" pitchFamily="34" charset="-122"/>
                <a:ea typeface="微软雅黑" panose="020B0503020204020204" pitchFamily="34" charset="-122"/>
                <a:cs typeface="微软雅黑" panose="020B0503020204020204" pitchFamily="34" charset="-120"/>
              </a:rPr>
              <a:t>行为图</a:t>
            </a:r>
            <a:endParaRPr lang="en-US" sz="1500" dirty="0"/>
          </a:p>
        </p:txBody>
      </p:sp>
      <p:sp>
        <p:nvSpPr>
          <p:cNvPr id="13" name="Text 9"/>
          <p:cNvSpPr/>
          <p:nvPr/>
        </p:nvSpPr>
        <p:spPr>
          <a:xfrm>
            <a:off x="6229350" y="2724150"/>
            <a:ext cx="2338388" cy="247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用例图</a:t>
            </a:r>
            <a:endParaRPr lang="en-US" sz="1050" dirty="0"/>
          </a:p>
        </p:txBody>
      </p:sp>
      <p:sp>
        <p:nvSpPr>
          <p:cNvPr id="14" name="Text 10"/>
          <p:cNvSpPr/>
          <p:nvPr/>
        </p:nvSpPr>
        <p:spPr>
          <a:xfrm>
            <a:off x="6229350" y="3009900"/>
            <a:ext cx="2338388" cy="247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序列图</a:t>
            </a:r>
            <a:endParaRPr lang="en-US" sz="1050" dirty="0"/>
          </a:p>
        </p:txBody>
      </p:sp>
      <p:sp>
        <p:nvSpPr>
          <p:cNvPr id="15" name="Text 11"/>
          <p:cNvSpPr/>
          <p:nvPr/>
        </p:nvSpPr>
        <p:spPr>
          <a:xfrm>
            <a:off x="6229350" y="3295650"/>
            <a:ext cx="2338388" cy="247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协作图</a:t>
            </a:r>
            <a:endParaRPr lang="en-US" sz="1050" dirty="0"/>
          </a:p>
        </p:txBody>
      </p:sp>
      <p:sp>
        <p:nvSpPr>
          <p:cNvPr id="16" name="Text 12"/>
          <p:cNvSpPr/>
          <p:nvPr/>
        </p:nvSpPr>
        <p:spPr>
          <a:xfrm>
            <a:off x="6229350" y="3581400"/>
            <a:ext cx="2338388" cy="247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状态图</a:t>
            </a:r>
            <a:endParaRPr lang="en-US" sz="1050" dirty="0"/>
          </a:p>
        </p:txBody>
      </p:sp>
      <p:sp>
        <p:nvSpPr>
          <p:cNvPr id="17" name="Text 13"/>
          <p:cNvSpPr/>
          <p:nvPr/>
        </p:nvSpPr>
        <p:spPr>
          <a:xfrm>
            <a:off x="6229350" y="3867150"/>
            <a:ext cx="2338388" cy="247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活动图</a:t>
            </a:r>
            <a:endParaRPr lang="en-US" sz="10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5" name="Text 1"/>
          <p:cNvSpPr/>
          <p:nvPr/>
        </p:nvSpPr>
        <p:spPr>
          <a:xfrm>
            <a:off x="4429125" y="285750"/>
            <a:ext cx="40386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UML 类图</a:t>
            </a:r>
            <a:endParaRPr lang="en-US" sz="2250" dirty="0"/>
          </a:p>
        </p:txBody>
      </p:sp>
      <p:sp>
        <p:nvSpPr>
          <p:cNvPr id="6" name="Text 2"/>
          <p:cNvSpPr/>
          <p:nvPr/>
        </p:nvSpPr>
        <p:spPr>
          <a:xfrm>
            <a:off x="4429125" y="742950"/>
            <a:ext cx="4038600" cy="209550"/>
          </a:xfrm>
          <a:prstGeom prst="rect">
            <a:avLst/>
          </a:prstGeom>
          <a:noFill/>
        </p:spPr>
        <p:txBody>
          <a:bodyPr vert="horz" wrap="square" lIns="0" tIns="0" rIns="0" bIns="0" rtlCol="0" anchor="ctr"/>
          <a:lstStyle/>
          <a:p>
            <a:pPr marL="0" indent="0" algn="l">
              <a:lnSpc>
                <a:spcPts val="1650"/>
              </a:lnSpc>
              <a:buNone/>
            </a:pPr>
            <a:r>
              <a:rPr 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是模型的一个应用程序的静态视图</a:t>
            </a:r>
            <a:endParaRPr lang="en-US" sz="1200" dirty="0"/>
          </a:p>
        </p:txBody>
      </p:sp>
      <p:sp>
        <p:nvSpPr>
          <p:cNvPr id="7" name="Text 3"/>
          <p:cNvSpPr/>
          <p:nvPr/>
        </p:nvSpPr>
        <p:spPr>
          <a:xfrm>
            <a:off x="4429125" y="1333500"/>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核心作用</a:t>
            </a:r>
            <a:endParaRPr lang="en-US" sz="1200" dirty="0"/>
          </a:p>
        </p:txBody>
      </p:sp>
      <p:sp>
        <p:nvSpPr>
          <p:cNvPr id="8" name="Text 4"/>
          <p:cNvSpPr/>
          <p:nvPr/>
        </p:nvSpPr>
        <p:spPr>
          <a:xfrm>
            <a:off x="4429125" y="1581150"/>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用于展示系统中类的结构、属性和操作，以及类之间的关联、继承、依赖等关系，</a:t>
            </a:r>
            <a:endParaRPr lang="en-US" sz="1050" dirty="0"/>
          </a:p>
        </p:txBody>
      </p:sp>
      <p:sp>
        <p:nvSpPr>
          <p:cNvPr id="9" name="Text 5"/>
          <p:cNvSpPr/>
          <p:nvPr/>
        </p:nvSpPr>
        <p:spPr>
          <a:xfrm>
            <a:off x="6691313" y="1333500"/>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元素表示</a:t>
            </a:r>
            <a:endParaRPr lang="en-US" sz="1200" dirty="0"/>
          </a:p>
        </p:txBody>
      </p:sp>
      <p:sp>
        <p:nvSpPr>
          <p:cNvPr id="10" name="Text 6"/>
          <p:cNvSpPr/>
          <p:nvPr/>
        </p:nvSpPr>
        <p:spPr>
          <a:xfrm>
            <a:off x="6691313" y="1581150"/>
            <a:ext cx="1881187"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类用矩形表示，包含类名、属性和操作三个部分；</a:t>
            </a:r>
            <a:endParaRPr lang="en-US" sz="1050" dirty="0"/>
          </a:p>
        </p:txBody>
      </p:sp>
      <p:sp>
        <p:nvSpPr>
          <p:cNvPr id="11" name="Text 7"/>
          <p:cNvSpPr/>
          <p:nvPr/>
        </p:nvSpPr>
        <p:spPr>
          <a:xfrm>
            <a:off x="4429125" y="2400300"/>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关系绘制</a:t>
            </a:r>
            <a:endParaRPr lang="en-US" sz="1200" dirty="0"/>
          </a:p>
        </p:txBody>
      </p:sp>
      <p:sp>
        <p:nvSpPr>
          <p:cNvPr id="12" name="Text 8"/>
          <p:cNvSpPr/>
          <p:nvPr/>
        </p:nvSpPr>
        <p:spPr>
          <a:xfrm>
            <a:off x="4429125" y="2647950"/>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关联关系用实线表示，可添加箭头、多重性等修饰说明关系的方向和数量</a:t>
            </a:r>
            <a:endParaRPr lang="en-US" sz="1050" dirty="0"/>
          </a:p>
        </p:txBody>
      </p:sp>
      <p:sp>
        <p:nvSpPr>
          <p:cNvPr id="13" name="Text 9"/>
          <p:cNvSpPr/>
          <p:nvPr/>
        </p:nvSpPr>
        <p:spPr>
          <a:xfrm>
            <a:off x="6691313" y="2400300"/>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简洁清晰</a:t>
            </a:r>
            <a:endParaRPr lang="en-US" sz="1200" dirty="0"/>
          </a:p>
        </p:txBody>
      </p:sp>
      <p:sp>
        <p:nvSpPr>
          <p:cNvPr id="14" name="Text 10"/>
          <p:cNvSpPr/>
          <p:nvPr/>
        </p:nvSpPr>
        <p:spPr>
          <a:xfrm>
            <a:off x="6691313" y="2647950"/>
            <a:ext cx="1881187"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避免在类图中过度细化或堆砌过多细节，保持图示简洁易懂</a:t>
            </a:r>
            <a:endParaRPr lang="en-US" sz="1050" dirty="0"/>
          </a:p>
        </p:txBody>
      </p:sp>
      <p:pic>
        <p:nvPicPr>
          <p:cNvPr id="108" name="图片 107"/>
          <p:cNvPicPr/>
          <p:nvPr/>
        </p:nvPicPr>
        <p:blipFill>
          <a:blip r:embed="rId2"/>
          <a:stretch>
            <a:fillRect/>
          </a:stretch>
        </p:blipFill>
        <p:spPr>
          <a:xfrm>
            <a:off x="0" y="285750"/>
            <a:ext cx="4354195" cy="402844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5" name="Text 1"/>
          <p:cNvSpPr/>
          <p:nvPr/>
        </p:nvSpPr>
        <p:spPr>
          <a:xfrm>
            <a:off x="571500" y="285750"/>
            <a:ext cx="40386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UML 对象图</a:t>
            </a:r>
            <a:endParaRPr lang="en-US" sz="2250" dirty="0"/>
          </a:p>
        </p:txBody>
      </p:sp>
      <p:sp>
        <p:nvSpPr>
          <p:cNvPr id="6" name="Text 2"/>
          <p:cNvSpPr/>
          <p:nvPr/>
        </p:nvSpPr>
        <p:spPr>
          <a:xfrm>
            <a:off x="571500" y="742950"/>
            <a:ext cx="2262505" cy="609600"/>
          </a:xfrm>
          <a:prstGeom prst="rect">
            <a:avLst/>
          </a:prstGeom>
          <a:noFill/>
        </p:spPr>
        <p:txBody>
          <a:bodyPr vert="horz" wrap="square" lIns="0" tIns="0" rIns="0" bIns="0" rtlCol="0" anchor="ctr"/>
          <a:lstStyle/>
          <a:p>
            <a:pPr marL="0" indent="0" algn="l">
              <a:lnSpc>
                <a:spcPts val="1650"/>
              </a:lnSpc>
              <a:buNone/>
            </a:pPr>
            <a:r>
              <a:rPr 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UML 对象图和类图一样反映系统的静态过程，但它是从实际的或原型化的情景来表达的</a:t>
            </a:r>
            <a:endParaRPr lang="en-US" sz="1200" dirty="0"/>
          </a:p>
        </p:txBody>
      </p:sp>
      <p:sp>
        <p:nvSpPr>
          <p:cNvPr id="7" name="Text 3"/>
          <p:cNvSpPr/>
          <p:nvPr/>
        </p:nvSpPr>
        <p:spPr>
          <a:xfrm>
            <a:off x="571500" y="1543050"/>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核心意义</a:t>
            </a:r>
            <a:endParaRPr lang="en-US" sz="1200" dirty="0"/>
          </a:p>
        </p:txBody>
      </p:sp>
      <p:sp>
        <p:nvSpPr>
          <p:cNvPr id="8" name="Text 4"/>
          <p:cNvSpPr/>
          <p:nvPr/>
        </p:nvSpPr>
        <p:spPr>
          <a:xfrm>
            <a:off x="571500" y="1790700"/>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UML 对象图展示了在某一时刻系统中对象的状态、对象之间的关系</a:t>
            </a:r>
            <a:endParaRPr lang="en-US" sz="1050" dirty="0"/>
          </a:p>
        </p:txBody>
      </p:sp>
      <p:sp>
        <p:nvSpPr>
          <p:cNvPr id="9" name="Text 5"/>
          <p:cNvSpPr/>
          <p:nvPr/>
        </p:nvSpPr>
        <p:spPr>
          <a:xfrm>
            <a:off x="571183" y="3714750"/>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元素表示</a:t>
            </a:r>
            <a:endParaRPr lang="en-US" sz="1200" dirty="0"/>
          </a:p>
        </p:txBody>
      </p:sp>
      <p:sp>
        <p:nvSpPr>
          <p:cNvPr id="10" name="Text 6"/>
          <p:cNvSpPr/>
          <p:nvPr/>
        </p:nvSpPr>
        <p:spPr>
          <a:xfrm>
            <a:off x="571183" y="3962400"/>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对象用矩形框表示，名字由对象名和类名组成，两者之间用冒号分隔</a:t>
            </a:r>
            <a:endParaRPr lang="en-US" sz="1050" dirty="0"/>
          </a:p>
        </p:txBody>
      </p:sp>
      <p:sp>
        <p:nvSpPr>
          <p:cNvPr id="11" name="Text 7"/>
          <p:cNvSpPr/>
          <p:nvPr/>
        </p:nvSpPr>
        <p:spPr>
          <a:xfrm>
            <a:off x="571500" y="2609850"/>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强调实例性</a:t>
            </a:r>
            <a:endParaRPr lang="en-US" sz="1200" dirty="0"/>
          </a:p>
        </p:txBody>
      </p:sp>
      <p:sp>
        <p:nvSpPr>
          <p:cNvPr id="12" name="Text 8"/>
          <p:cNvSpPr/>
          <p:nvPr/>
        </p:nvSpPr>
        <p:spPr>
          <a:xfrm>
            <a:off x="571500" y="2857500"/>
            <a:ext cx="1881187"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与类图侧重抽象的类结构不同，对象图强调的是对象的具体实例</a:t>
            </a:r>
            <a:endParaRPr lang="en-US" sz="1050" dirty="0"/>
          </a:p>
        </p:txBody>
      </p:sp>
      <p:sp>
        <p:nvSpPr>
          <p:cNvPr id="13" name="Text 9"/>
          <p:cNvSpPr/>
          <p:nvPr/>
        </p:nvSpPr>
        <p:spPr>
          <a:xfrm>
            <a:off x="2833688" y="3752850"/>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简洁与针对性</a:t>
            </a:r>
            <a:endParaRPr lang="en-US" sz="1200" dirty="0"/>
          </a:p>
        </p:txBody>
      </p:sp>
      <p:sp>
        <p:nvSpPr>
          <p:cNvPr id="14" name="Text 10"/>
          <p:cNvSpPr/>
          <p:nvPr/>
        </p:nvSpPr>
        <p:spPr>
          <a:xfrm>
            <a:off x="2833688" y="4000500"/>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只绘制与当前分析场景相关的对象和关系，避免加入过多无关元素</a:t>
            </a:r>
            <a:endParaRPr lang="en-US" sz="1050" dirty="0"/>
          </a:p>
        </p:txBody>
      </p:sp>
      <p:pic>
        <p:nvPicPr>
          <p:cNvPr id="109" name="图片 108"/>
          <p:cNvPicPr/>
          <p:nvPr/>
        </p:nvPicPr>
        <p:blipFill>
          <a:blip r:embed="rId2"/>
          <a:stretch>
            <a:fillRect/>
          </a:stretch>
        </p:blipFill>
        <p:spPr>
          <a:xfrm>
            <a:off x="3213100" y="0"/>
            <a:ext cx="5930900" cy="284861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5" name="Text 1"/>
          <p:cNvSpPr/>
          <p:nvPr/>
        </p:nvSpPr>
        <p:spPr>
          <a:xfrm>
            <a:off x="4638675" y="285750"/>
            <a:ext cx="382905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UML组件图</a:t>
            </a:r>
            <a:endParaRPr lang="en-US" sz="2250" dirty="0"/>
          </a:p>
        </p:txBody>
      </p:sp>
      <p:sp>
        <p:nvSpPr>
          <p:cNvPr id="6" name="Text 2"/>
          <p:cNvSpPr/>
          <p:nvPr/>
        </p:nvSpPr>
        <p:spPr>
          <a:xfrm>
            <a:off x="4639310" y="742950"/>
            <a:ext cx="3828415" cy="628650"/>
          </a:xfrm>
          <a:prstGeom prst="rect">
            <a:avLst/>
          </a:prstGeom>
          <a:noFill/>
        </p:spPr>
        <p:txBody>
          <a:bodyPr vert="horz" wrap="square" lIns="0" tIns="0" rIns="0" bIns="0" rtlCol="0" anchor="ctr"/>
          <a:lstStyle/>
          <a:p>
            <a:pPr marL="0" indent="0" algn="l">
              <a:lnSpc>
                <a:spcPts val="1650"/>
              </a:lnSpc>
              <a:buNone/>
            </a:pPr>
            <a:r>
              <a:rPr 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UML 组件图（Component Diagram）又称为构件图，他描述的是在软件系统中遵从并实现一组接口的物理的、可替换的软件模块</a:t>
            </a:r>
            <a:endParaRPr lang="en-US" sz="1200" dirty="0"/>
          </a:p>
        </p:txBody>
      </p:sp>
      <p:sp>
        <p:nvSpPr>
          <p:cNvPr id="7" name="Text 3"/>
          <p:cNvSpPr/>
          <p:nvPr/>
        </p:nvSpPr>
        <p:spPr>
          <a:xfrm>
            <a:off x="4662805" y="1752600"/>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核心意义</a:t>
            </a:r>
            <a:endParaRPr lang="en-US" sz="1200" dirty="0"/>
          </a:p>
        </p:txBody>
      </p:sp>
      <p:sp>
        <p:nvSpPr>
          <p:cNvPr id="8" name="Text 4"/>
          <p:cNvSpPr/>
          <p:nvPr/>
        </p:nvSpPr>
        <p:spPr>
          <a:xfrm>
            <a:off x="4662805" y="2000250"/>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展现系统组件及接口等关系，助于理解系统架构和组件交互，是软件架构设计重要工具</a:t>
            </a:r>
            <a:endParaRPr lang="en-US" sz="1050" dirty="0"/>
          </a:p>
        </p:txBody>
      </p:sp>
      <p:sp>
        <p:nvSpPr>
          <p:cNvPr id="9" name="Text 5"/>
          <p:cNvSpPr/>
          <p:nvPr/>
        </p:nvSpPr>
        <p:spPr>
          <a:xfrm>
            <a:off x="6691313" y="1752600"/>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元素表示</a:t>
            </a:r>
            <a:endParaRPr lang="en-US" sz="1200" dirty="0"/>
          </a:p>
        </p:txBody>
      </p:sp>
      <p:sp>
        <p:nvSpPr>
          <p:cNvPr id="10" name="Text 6"/>
          <p:cNvSpPr/>
          <p:nvPr/>
        </p:nvSpPr>
        <p:spPr>
          <a:xfrm>
            <a:off x="6691313" y="2000250"/>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组件用矩形加标签表示，接口用小圆圈，依赖关系用带箭头虚线，符号要使用准确</a:t>
            </a:r>
            <a:endParaRPr lang="en-US" sz="1050" dirty="0"/>
          </a:p>
        </p:txBody>
      </p:sp>
      <p:sp>
        <p:nvSpPr>
          <p:cNvPr id="11" name="Text 7"/>
          <p:cNvSpPr/>
          <p:nvPr/>
        </p:nvSpPr>
        <p:spPr>
          <a:xfrm>
            <a:off x="4662805" y="2819400"/>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强调所在</a:t>
            </a:r>
            <a:endParaRPr lang="en-US" sz="1200" dirty="0"/>
          </a:p>
        </p:txBody>
      </p:sp>
      <p:sp>
        <p:nvSpPr>
          <p:cNvPr id="12" name="Text 8"/>
          <p:cNvSpPr/>
          <p:nvPr/>
        </p:nvSpPr>
        <p:spPr>
          <a:xfrm>
            <a:off x="4662805" y="3067050"/>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重点突出组件间连接与通信，清晰展示数据流向，便于团队明确各组件职责边界</a:t>
            </a:r>
            <a:endParaRPr lang="en-US" sz="1050" dirty="0"/>
          </a:p>
        </p:txBody>
      </p:sp>
      <p:sp>
        <p:nvSpPr>
          <p:cNvPr id="13" name="Text 9"/>
          <p:cNvSpPr/>
          <p:nvPr/>
        </p:nvSpPr>
        <p:spPr>
          <a:xfrm>
            <a:off x="6691313" y="2819400"/>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绘制要点</a:t>
            </a:r>
            <a:endParaRPr lang="en-US" sz="1200" dirty="0"/>
          </a:p>
        </p:txBody>
      </p:sp>
      <p:sp>
        <p:nvSpPr>
          <p:cNvPr id="14" name="Text 10"/>
          <p:cNvSpPr/>
          <p:nvPr/>
        </p:nvSpPr>
        <p:spPr>
          <a:xfrm>
            <a:off x="6691313" y="3067050"/>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绘制时应从宏观角度把握，避免细节过多，确保图能简洁直观反映系统组件架构</a:t>
            </a:r>
            <a:endParaRPr lang="en-US" sz="1050" dirty="0"/>
          </a:p>
        </p:txBody>
      </p:sp>
      <p:pic>
        <p:nvPicPr>
          <p:cNvPr id="110" name="图片 109"/>
          <p:cNvPicPr/>
          <p:nvPr/>
        </p:nvPicPr>
        <p:blipFill>
          <a:blip r:embed="rId2"/>
          <a:stretch>
            <a:fillRect/>
          </a:stretch>
        </p:blipFill>
        <p:spPr>
          <a:xfrm>
            <a:off x="0" y="0"/>
            <a:ext cx="4514850" cy="34671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l="3947" r="3947"/>
          <a:stretch>
            <a:fillRect/>
          </a:stretch>
        </p:blipFill>
        <p:spPr>
          <a:xfrm>
            <a:off x="0" y="0"/>
            <a:ext cx="9144000" cy="1447800"/>
          </a:xfrm>
          <a:prstGeom prst="rect">
            <a:avLst/>
          </a:prstGeom>
        </p:spPr>
      </p:pic>
      <p:sp>
        <p:nvSpPr>
          <p:cNvPr id="3" name="Text 0"/>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UML部署图</a:t>
            </a:r>
            <a:r>
              <a:rPr lang="zh-CN"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1</a:t>
            </a:r>
            <a:r>
              <a:rPr lang="zh-CN"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a:t>
            </a:r>
            <a:endParaRPr lang="zh-CN"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4" name="Text 1"/>
          <p:cNvSpPr/>
          <p:nvPr/>
        </p:nvSpPr>
        <p:spPr>
          <a:xfrm>
            <a:off x="571500" y="742950"/>
            <a:ext cx="8001000" cy="419100"/>
          </a:xfrm>
          <a:prstGeom prst="rect">
            <a:avLst/>
          </a:prstGeom>
          <a:noFill/>
        </p:spPr>
        <p:txBody>
          <a:bodyPr vert="horz" wrap="square" lIns="0" tIns="0" rIns="0" bIns="0" rtlCol="0" anchor="ctr"/>
          <a:lstStyle/>
          <a:p>
            <a:pPr marL="0" indent="0" algn="l">
              <a:lnSpc>
                <a:spcPts val="1650"/>
              </a:lnSpc>
              <a:buNone/>
            </a:pPr>
            <a:r>
              <a:rPr 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部署图由节点以及节点之间的关系组成。</a:t>
            </a:r>
            <a:endParaRPr lang="en-US" sz="1200" dirty="0"/>
          </a:p>
          <a:p>
            <a:pPr marL="0" indent="0" algn="l">
              <a:lnSpc>
                <a:spcPts val="1650"/>
              </a:lnSpc>
              <a:buNone/>
            </a:pPr>
            <a:r>
              <a:rPr 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部署图描述的是系统运行时的结构，展示了硬件的配置及其软件如何部署到网络结构中。</a:t>
            </a:r>
            <a:endParaRPr lang="en-US" sz="1200" dirty="0"/>
          </a:p>
        </p:txBody>
      </p:sp>
      <p:pic>
        <p:nvPicPr>
          <p:cNvPr id="5" name="Image 1" descr="preencoded.png"/>
          <p:cNvPicPr>
            <a:picLocks noChangeAspect="1"/>
          </p:cNvPicPr>
          <p:nvPr/>
        </p:nvPicPr>
        <p:blipFill>
          <a:blip r:embed="rId2"/>
          <a:srcRect t="11930" b="11930"/>
          <a:stretch>
            <a:fillRect/>
          </a:stretch>
        </p:blipFill>
        <p:spPr>
          <a:xfrm>
            <a:off x="1473200" y="1638300"/>
            <a:ext cx="1714500" cy="1428750"/>
          </a:xfrm>
          <a:prstGeom prst="rect">
            <a:avLst/>
          </a:prstGeom>
        </p:spPr>
      </p:pic>
      <p:sp>
        <p:nvSpPr>
          <p:cNvPr id="6" name="Text 2"/>
          <p:cNvSpPr/>
          <p:nvPr/>
        </p:nvSpPr>
        <p:spPr>
          <a:xfrm>
            <a:off x="1473200" y="325755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结点（Node）</a:t>
            </a:r>
            <a:endParaRPr lang="en-US" sz="1200" dirty="0"/>
          </a:p>
        </p:txBody>
      </p:sp>
      <p:sp>
        <p:nvSpPr>
          <p:cNvPr id="7" name="Text 3"/>
          <p:cNvSpPr/>
          <p:nvPr/>
        </p:nvSpPr>
        <p:spPr>
          <a:xfrm>
            <a:off x="1473200" y="3505200"/>
            <a:ext cx="1714500" cy="4191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结点是存在与运行时的代表计算机资源的物理元素</a:t>
            </a:r>
            <a:endParaRPr lang="en-US" sz="1050" dirty="0"/>
          </a:p>
        </p:txBody>
      </p:sp>
      <p:pic>
        <p:nvPicPr>
          <p:cNvPr id="8" name="Image 2" descr="preencoded.png"/>
          <p:cNvPicPr>
            <a:picLocks noChangeAspect="1"/>
          </p:cNvPicPr>
          <p:nvPr/>
        </p:nvPicPr>
        <p:blipFill>
          <a:blip r:embed="rId3"/>
          <a:srcRect l="4571" r="4571"/>
          <a:stretch>
            <a:fillRect/>
          </a:stretch>
        </p:blipFill>
        <p:spPr>
          <a:xfrm>
            <a:off x="3568700" y="1638300"/>
            <a:ext cx="1714500" cy="1428750"/>
          </a:xfrm>
          <a:prstGeom prst="rect">
            <a:avLst/>
          </a:prstGeom>
        </p:spPr>
      </p:pic>
      <p:sp>
        <p:nvSpPr>
          <p:cNvPr id="9" name="Text 4"/>
          <p:cNvSpPr/>
          <p:nvPr/>
        </p:nvSpPr>
        <p:spPr>
          <a:xfrm>
            <a:off x="3568700" y="3257550"/>
            <a:ext cx="1714500" cy="419100"/>
          </a:xfrm>
          <a:prstGeom prst="rect">
            <a:avLst/>
          </a:prstGeom>
          <a:noFill/>
        </p:spPr>
        <p:txBody>
          <a:bodyPr vert="horz" wrap="square" lIns="0" tIns="0" rIns="0" bIns="0" rtlCol="0" anchor="ctr"/>
          <a:lstStyle/>
          <a:p>
            <a:pPr marL="0" indent="0" algn="ctr">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结点实例</a:t>
            </a:r>
            <a:endParaRPr lang="en-US" sz="1200" dirty="0"/>
          </a:p>
          <a:p>
            <a:pPr marL="0" indent="0" algn="ctr">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（Node Instance）</a:t>
            </a:r>
            <a:endParaRPr lang="en-US" sz="1200" dirty="0"/>
          </a:p>
        </p:txBody>
      </p:sp>
      <p:sp>
        <p:nvSpPr>
          <p:cNvPr id="10" name="Text 5"/>
          <p:cNvSpPr/>
          <p:nvPr/>
        </p:nvSpPr>
        <p:spPr>
          <a:xfrm>
            <a:off x="3568700" y="3714750"/>
            <a:ext cx="17145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它与结点的区别在于名称有下划线和结点类型前面有冒号</a:t>
            </a:r>
            <a:endParaRPr lang="en-US" sz="1050" dirty="0"/>
          </a:p>
        </p:txBody>
      </p:sp>
      <p:pic>
        <p:nvPicPr>
          <p:cNvPr id="11" name="Image 3" descr="preencoded.png"/>
          <p:cNvPicPr>
            <a:picLocks noChangeAspect="1"/>
          </p:cNvPicPr>
          <p:nvPr/>
        </p:nvPicPr>
        <p:blipFill>
          <a:blip r:embed="rId4"/>
          <a:srcRect l="35773" r="35773"/>
          <a:stretch>
            <a:fillRect/>
          </a:stretch>
        </p:blipFill>
        <p:spPr>
          <a:xfrm>
            <a:off x="5664200" y="1638300"/>
            <a:ext cx="1714500" cy="1428750"/>
          </a:xfrm>
          <a:prstGeom prst="rect">
            <a:avLst/>
          </a:prstGeom>
        </p:spPr>
      </p:pic>
      <p:sp>
        <p:nvSpPr>
          <p:cNvPr id="12" name="Text 6"/>
          <p:cNvSpPr/>
          <p:nvPr/>
        </p:nvSpPr>
        <p:spPr>
          <a:xfrm>
            <a:off x="5664200" y="3257550"/>
            <a:ext cx="1714500" cy="419100"/>
          </a:xfrm>
          <a:prstGeom prst="rect">
            <a:avLst/>
          </a:prstGeom>
          <a:noFill/>
        </p:spPr>
        <p:txBody>
          <a:bodyPr vert="horz" wrap="square" lIns="0" tIns="0" rIns="0" bIns="0" rtlCol="0" anchor="ctr"/>
          <a:lstStyle/>
          <a:p>
            <a:pPr marL="0" indent="0" algn="ctr">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结点类型</a:t>
            </a:r>
            <a:endParaRPr lang="en-US" sz="1200" dirty="0"/>
          </a:p>
          <a:p>
            <a:pPr marL="0" indent="0" algn="ctr">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(Node Stereotypes)</a:t>
            </a:r>
            <a:endParaRPr lang="en-US" sz="1200" dirty="0"/>
          </a:p>
        </p:txBody>
      </p:sp>
      <p:sp>
        <p:nvSpPr>
          <p:cNvPr id="13" name="Text 7"/>
          <p:cNvSpPr/>
          <p:nvPr/>
        </p:nvSpPr>
        <p:spPr>
          <a:xfrm>
            <a:off x="5664200" y="3714750"/>
            <a:ext cx="1714500" cy="4191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结点类型有许多种，在节点右上角用不同的图标表示</a:t>
            </a:r>
            <a:endParaRPr lang="en-US" sz="10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l="3947" r="3947"/>
          <a:stretch>
            <a:fillRect/>
          </a:stretch>
        </p:blipFill>
        <p:spPr>
          <a:xfrm>
            <a:off x="0" y="0"/>
            <a:ext cx="9144000" cy="1447800"/>
          </a:xfrm>
          <a:prstGeom prst="rect">
            <a:avLst/>
          </a:prstGeom>
        </p:spPr>
      </p:pic>
      <p:sp>
        <p:nvSpPr>
          <p:cNvPr id="3" name="Text 0"/>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UML部署图</a:t>
            </a:r>
            <a:r>
              <a:rPr lang="zh-CN"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a:t>
            </a:r>
            <a:r>
              <a:rPr lang="en-US" altLang="zh-CN"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2</a:t>
            </a:r>
            <a:r>
              <a:rPr lang="zh-CN"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a:t>
            </a:r>
            <a:endParaRPr lang="zh-CN" alt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endParaRPr>
          </a:p>
        </p:txBody>
      </p:sp>
      <p:sp>
        <p:nvSpPr>
          <p:cNvPr id="4" name="Text 1"/>
          <p:cNvSpPr/>
          <p:nvPr/>
        </p:nvSpPr>
        <p:spPr>
          <a:xfrm>
            <a:off x="571500" y="742950"/>
            <a:ext cx="8001000" cy="419100"/>
          </a:xfrm>
          <a:prstGeom prst="rect">
            <a:avLst/>
          </a:prstGeom>
          <a:noFill/>
        </p:spPr>
        <p:txBody>
          <a:bodyPr vert="horz" wrap="square" lIns="0" tIns="0" rIns="0" bIns="0" rtlCol="0" anchor="ctr"/>
          <a:lstStyle/>
          <a:p>
            <a:pPr marL="0" indent="0" algn="l">
              <a:lnSpc>
                <a:spcPts val="1650"/>
              </a:lnSpc>
              <a:buNone/>
            </a:pPr>
            <a:r>
              <a:rPr 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部署图由节点以及节点之间的关系组成。</a:t>
            </a:r>
            <a:endParaRPr lang="en-US" sz="1200" dirty="0"/>
          </a:p>
          <a:p>
            <a:pPr marL="0" indent="0" algn="l">
              <a:lnSpc>
                <a:spcPts val="1650"/>
              </a:lnSpc>
              <a:buNone/>
            </a:pPr>
            <a:r>
              <a:rPr 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部署图描述的是系统运行时的结构，展示了硬件的配置及其软件如何部署到网络结构中。</a:t>
            </a:r>
            <a:endParaRPr lang="en-US" sz="1200" dirty="0"/>
          </a:p>
        </p:txBody>
      </p:sp>
      <p:pic>
        <p:nvPicPr>
          <p:cNvPr id="14" name="Image 4" descr="preencoded.png"/>
          <p:cNvPicPr>
            <a:picLocks noChangeAspect="1"/>
          </p:cNvPicPr>
          <p:nvPr/>
        </p:nvPicPr>
        <p:blipFill>
          <a:blip r:embed="rId2"/>
          <a:srcRect l="4198" r="4198"/>
          <a:stretch>
            <a:fillRect/>
          </a:stretch>
        </p:blipFill>
        <p:spPr>
          <a:xfrm>
            <a:off x="1784350" y="1638300"/>
            <a:ext cx="1714500" cy="1428750"/>
          </a:xfrm>
          <a:prstGeom prst="rect">
            <a:avLst/>
          </a:prstGeom>
        </p:spPr>
      </p:pic>
      <p:sp>
        <p:nvSpPr>
          <p:cNvPr id="15" name="Text 8"/>
          <p:cNvSpPr/>
          <p:nvPr/>
        </p:nvSpPr>
        <p:spPr>
          <a:xfrm>
            <a:off x="1784350" y="325755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物件（Artifact）</a:t>
            </a:r>
            <a:endParaRPr lang="en-US" sz="1200" dirty="0"/>
          </a:p>
        </p:txBody>
      </p:sp>
      <p:sp>
        <p:nvSpPr>
          <p:cNvPr id="16" name="Text 9"/>
          <p:cNvSpPr/>
          <p:nvPr/>
        </p:nvSpPr>
        <p:spPr>
          <a:xfrm>
            <a:off x="1784350" y="3505200"/>
            <a:ext cx="1714500" cy="4191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物件是软件开发过程中的产物</a:t>
            </a:r>
            <a:endParaRPr lang="en-US" sz="1050" dirty="0"/>
          </a:p>
        </p:txBody>
      </p:sp>
      <p:pic>
        <p:nvPicPr>
          <p:cNvPr id="17" name="Image 5" descr="preencoded.png"/>
          <p:cNvPicPr>
            <a:picLocks noChangeAspect="1"/>
          </p:cNvPicPr>
          <p:nvPr/>
        </p:nvPicPr>
        <p:blipFill>
          <a:blip r:embed="rId3"/>
          <a:srcRect t="13342" b="13342"/>
          <a:stretch>
            <a:fillRect/>
          </a:stretch>
        </p:blipFill>
        <p:spPr>
          <a:xfrm>
            <a:off x="3714750" y="1638300"/>
            <a:ext cx="1714500" cy="1428750"/>
          </a:xfrm>
          <a:prstGeom prst="rect">
            <a:avLst/>
          </a:prstGeom>
        </p:spPr>
      </p:pic>
      <p:sp>
        <p:nvSpPr>
          <p:cNvPr id="18" name="Text 10"/>
          <p:cNvSpPr/>
          <p:nvPr/>
        </p:nvSpPr>
        <p:spPr>
          <a:xfrm>
            <a:off x="3714750" y="325755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连接（Association）</a:t>
            </a:r>
            <a:endParaRPr lang="en-US" sz="1200" dirty="0"/>
          </a:p>
        </p:txBody>
      </p:sp>
      <p:sp>
        <p:nvSpPr>
          <p:cNvPr id="19" name="Text 11"/>
          <p:cNvSpPr/>
          <p:nvPr/>
        </p:nvSpPr>
        <p:spPr>
          <a:xfrm>
            <a:off x="3714750" y="3505200"/>
            <a:ext cx="1714500" cy="4191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结点之间的连线表示系统之间进行交互的通信路径</a:t>
            </a:r>
            <a:endParaRPr lang="en-US" sz="1050" dirty="0"/>
          </a:p>
        </p:txBody>
      </p:sp>
      <p:pic>
        <p:nvPicPr>
          <p:cNvPr id="20" name="Image 6" descr="preencoded.png"/>
          <p:cNvPicPr>
            <a:picLocks noChangeAspect="1"/>
          </p:cNvPicPr>
          <p:nvPr/>
        </p:nvPicPr>
        <p:blipFill>
          <a:blip r:embed="rId4"/>
          <a:srcRect l="20889" r="20889"/>
          <a:stretch>
            <a:fillRect/>
          </a:stretch>
        </p:blipFill>
        <p:spPr>
          <a:xfrm>
            <a:off x="5810250" y="1638300"/>
            <a:ext cx="1714500" cy="1428750"/>
          </a:xfrm>
          <a:prstGeom prst="rect">
            <a:avLst/>
          </a:prstGeom>
        </p:spPr>
      </p:pic>
      <p:sp>
        <p:nvSpPr>
          <p:cNvPr id="21" name="Text 12"/>
          <p:cNvSpPr/>
          <p:nvPr/>
        </p:nvSpPr>
        <p:spPr>
          <a:xfrm>
            <a:off x="5810250" y="3257550"/>
            <a:ext cx="1714500" cy="419100"/>
          </a:xfrm>
          <a:prstGeom prst="rect">
            <a:avLst/>
          </a:prstGeom>
          <a:noFill/>
        </p:spPr>
        <p:txBody>
          <a:bodyPr vert="horz" wrap="square" lIns="0" tIns="0" rIns="0" bIns="0" rtlCol="0" anchor="ctr"/>
          <a:lstStyle/>
          <a:p>
            <a:pPr marL="0" indent="0" algn="ctr">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结点容器</a:t>
            </a:r>
            <a:endParaRPr lang="en-US" sz="1200" dirty="0"/>
          </a:p>
          <a:p>
            <a:pPr marL="0" indent="0" algn="ctr">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(Node as Container)</a:t>
            </a:r>
            <a:endParaRPr lang="en-US" sz="1200" dirty="0"/>
          </a:p>
        </p:txBody>
      </p:sp>
      <p:sp>
        <p:nvSpPr>
          <p:cNvPr id="22" name="Text 13"/>
          <p:cNvSpPr/>
          <p:nvPr/>
        </p:nvSpPr>
        <p:spPr>
          <a:xfrm>
            <a:off x="5810250" y="3714750"/>
            <a:ext cx="17145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一个结点可以包括其他的结点，比如组件或者物件，则称此结点为结点容器</a:t>
            </a:r>
            <a:endParaRPr lang="en-US" sz="10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5" name="Text 1"/>
          <p:cNvSpPr/>
          <p:nvPr/>
        </p:nvSpPr>
        <p:spPr>
          <a:xfrm>
            <a:off x="4806950" y="590550"/>
            <a:ext cx="3660775"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UML 部署图</a:t>
            </a:r>
            <a:endParaRPr lang="en-US" sz="2250" dirty="0"/>
          </a:p>
        </p:txBody>
      </p:sp>
      <p:sp>
        <p:nvSpPr>
          <p:cNvPr id="6" name="Text 2"/>
          <p:cNvSpPr/>
          <p:nvPr/>
        </p:nvSpPr>
        <p:spPr>
          <a:xfrm>
            <a:off x="4834890" y="1181100"/>
            <a:ext cx="3632835" cy="2095500"/>
          </a:xfrm>
          <a:prstGeom prst="rect">
            <a:avLst/>
          </a:prstGeom>
          <a:noFill/>
        </p:spPr>
        <p:txBody>
          <a:bodyPr vert="horz" wrap="square" lIns="0" tIns="0" rIns="0" bIns="0" rtlCol="0" anchor="ctr"/>
          <a:lstStyle/>
          <a:p>
            <a:pPr marL="0" indent="0" algn="l">
              <a:lnSpc>
                <a:spcPts val="1650"/>
              </a:lnSpc>
              <a:buNone/>
            </a:pPr>
            <a:r>
              <a:rPr 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如图所示就是一个常见的部署图</a:t>
            </a:r>
            <a:endParaRPr lang="en-US" sz="1200" dirty="0"/>
          </a:p>
          <a:p>
            <a:pPr marL="0" indent="0" algn="l">
              <a:lnSpc>
                <a:spcPts val="1650"/>
              </a:lnSpc>
              <a:buNone/>
            </a:pPr>
            <a:endParaRPr lang="en-US" sz="1200" dirty="0"/>
          </a:p>
          <a:p>
            <a:pPr marL="0" indent="0" algn="l">
              <a:lnSpc>
                <a:spcPts val="1650"/>
              </a:lnSpc>
              <a:buNone/>
            </a:pPr>
            <a:endParaRPr lang="en-US" sz="1200" dirty="0"/>
          </a:p>
          <a:p>
            <a:pPr marL="0" indent="0" algn="l">
              <a:lnSpc>
                <a:spcPts val="1650"/>
              </a:lnSpc>
              <a:buNone/>
            </a:pPr>
            <a:endParaRPr lang="en-US" sz="1200" dirty="0"/>
          </a:p>
          <a:p>
            <a:pPr marL="0" indent="0" algn="l">
              <a:lnSpc>
                <a:spcPts val="1650"/>
              </a:lnSpc>
              <a:buNone/>
            </a:pPr>
            <a:endParaRPr lang="en-US" sz="1200" dirty="0"/>
          </a:p>
          <a:p>
            <a:pPr marL="0" indent="0" algn="l">
              <a:lnSpc>
                <a:spcPts val="1650"/>
              </a:lnSpc>
              <a:buNone/>
            </a:pPr>
            <a:endParaRPr lang="en-US" sz="1200" dirty="0"/>
          </a:p>
          <a:p>
            <a:pPr marL="0" indent="0" algn="l">
              <a:lnSpc>
                <a:spcPts val="1650"/>
              </a:lnSpc>
              <a:buNone/>
            </a:pPr>
            <a:r>
              <a:rPr 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假定应用程序是一个基于 Web 的</a:t>
            </a:r>
            <a:endParaRPr lang="en-US" sz="1200" dirty="0"/>
          </a:p>
          <a:p>
            <a:pPr marL="0" indent="0" algn="l">
              <a:lnSpc>
                <a:spcPts val="1650"/>
              </a:lnSpc>
              <a:buNone/>
            </a:pPr>
            <a:r>
              <a:rPr 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应用程序部署在集群环境中使用服务器1，服务器2和服务器3。用户连接到使用互联网的应用程序。控制流从缓存服务器的集群环境中。</a:t>
            </a:r>
            <a:endParaRPr lang="en-US" sz="1200" dirty="0"/>
          </a:p>
        </p:txBody>
      </p:sp>
      <p:sp>
        <p:nvSpPr>
          <p:cNvPr id="7" name="Text 3"/>
          <p:cNvSpPr/>
          <p:nvPr/>
        </p:nvSpPr>
        <p:spPr>
          <a:xfrm>
            <a:off x="4429125" y="3219450"/>
            <a:ext cx="1881187"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8" name="Text 4"/>
          <p:cNvSpPr/>
          <p:nvPr/>
        </p:nvSpPr>
        <p:spPr>
          <a:xfrm>
            <a:off x="4429125" y="3467100"/>
            <a:ext cx="1881187"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9" name="Text 5"/>
          <p:cNvSpPr/>
          <p:nvPr/>
        </p:nvSpPr>
        <p:spPr>
          <a:xfrm>
            <a:off x="6691313" y="3219450"/>
            <a:ext cx="1881187"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10" name="Text 6"/>
          <p:cNvSpPr/>
          <p:nvPr/>
        </p:nvSpPr>
        <p:spPr>
          <a:xfrm>
            <a:off x="6691313" y="3467100"/>
            <a:ext cx="1881187"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11" name="Text 7"/>
          <p:cNvSpPr/>
          <p:nvPr/>
        </p:nvSpPr>
        <p:spPr>
          <a:xfrm>
            <a:off x="4429125" y="3867150"/>
            <a:ext cx="1881187"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12" name="Text 8"/>
          <p:cNvSpPr/>
          <p:nvPr/>
        </p:nvSpPr>
        <p:spPr>
          <a:xfrm>
            <a:off x="4429125" y="4114800"/>
            <a:ext cx="1881187"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13" name="Text 9"/>
          <p:cNvSpPr/>
          <p:nvPr/>
        </p:nvSpPr>
        <p:spPr>
          <a:xfrm>
            <a:off x="6691313" y="3867150"/>
            <a:ext cx="1881187"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14" name="Text 10"/>
          <p:cNvSpPr/>
          <p:nvPr/>
        </p:nvSpPr>
        <p:spPr>
          <a:xfrm>
            <a:off x="6691313" y="4114800"/>
            <a:ext cx="1881187" cy="209550"/>
          </a:xfrm>
          <a:prstGeom prst="rect">
            <a:avLst/>
          </a:prstGeom>
          <a:noFill/>
        </p:spPr>
        <p:txBody>
          <a:bodyPr vert="horz" wrap="square" lIns="0" tIns="0" rIns="0" bIns="0" rtlCol="0" anchor="ctr"/>
          <a:lstStyle/>
          <a:p>
            <a:pPr marL="0" indent="0" algn="l">
              <a:lnSpc>
                <a:spcPts val="1650"/>
              </a:lnSpc>
              <a:buNone/>
            </a:pPr>
            <a:endParaRPr lang="en-US" sz="1050" dirty="0"/>
          </a:p>
        </p:txBody>
      </p:sp>
      <p:pic>
        <p:nvPicPr>
          <p:cNvPr id="111" name="图片 110"/>
          <p:cNvPicPr/>
          <p:nvPr/>
        </p:nvPicPr>
        <p:blipFill>
          <a:blip r:embed="rId2"/>
          <a:stretch>
            <a:fillRect/>
          </a:stretch>
        </p:blipFill>
        <p:spPr>
          <a:xfrm>
            <a:off x="-317" y="352108"/>
            <a:ext cx="4562475" cy="397192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5" name="Text 1"/>
          <p:cNvSpPr/>
          <p:nvPr/>
        </p:nvSpPr>
        <p:spPr>
          <a:xfrm>
            <a:off x="571500" y="285750"/>
            <a:ext cx="40386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UML用例图</a:t>
            </a:r>
            <a:endParaRPr lang="en-US" sz="2250" dirty="0"/>
          </a:p>
        </p:txBody>
      </p:sp>
      <p:sp>
        <p:nvSpPr>
          <p:cNvPr id="6" name="Text 2"/>
          <p:cNvSpPr/>
          <p:nvPr/>
        </p:nvSpPr>
        <p:spPr>
          <a:xfrm>
            <a:off x="571500" y="742950"/>
            <a:ext cx="4038600" cy="419100"/>
          </a:xfrm>
          <a:prstGeom prst="rect">
            <a:avLst/>
          </a:prstGeom>
          <a:noFill/>
        </p:spPr>
        <p:txBody>
          <a:bodyPr vert="horz" wrap="square" lIns="0" tIns="0" rIns="0" bIns="0" rtlCol="0" anchor="ctr"/>
          <a:lstStyle/>
          <a:p>
            <a:pPr marL="0" indent="0" algn="l">
              <a:lnSpc>
                <a:spcPts val="1650"/>
              </a:lnSpc>
              <a:buNone/>
            </a:pPr>
            <a:r>
              <a:rPr 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用例图捕捉了模拟系统中的动态行为，并且描述了用户、需求以及系统功能单元之间的关系</a:t>
            </a:r>
            <a:endParaRPr lang="en-US" sz="1200" dirty="0"/>
          </a:p>
        </p:txBody>
      </p:sp>
      <p:sp>
        <p:nvSpPr>
          <p:cNvPr id="7" name="Text 3"/>
          <p:cNvSpPr/>
          <p:nvPr/>
        </p:nvSpPr>
        <p:spPr>
          <a:xfrm>
            <a:off x="571500" y="1543050"/>
            <a:ext cx="2628054" cy="292745"/>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核心作用</a:t>
            </a:r>
            <a:endParaRPr lang="en-US" sz="1200" dirty="0"/>
          </a:p>
        </p:txBody>
      </p:sp>
      <p:sp>
        <p:nvSpPr>
          <p:cNvPr id="8" name="Text 4"/>
          <p:cNvSpPr/>
          <p:nvPr/>
        </p:nvSpPr>
        <p:spPr>
          <a:xfrm>
            <a:off x="571500" y="1889125"/>
            <a:ext cx="2070735" cy="916305"/>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直观展示系统功能及用户需求，助于明确系统边界与业务流程走向</a:t>
            </a:r>
            <a:endParaRPr lang="en-US" sz="1050" dirty="0"/>
          </a:p>
        </p:txBody>
      </p:sp>
      <p:sp>
        <p:nvSpPr>
          <p:cNvPr id="9" name="Text 5"/>
          <p:cNvSpPr/>
          <p:nvPr/>
        </p:nvSpPr>
        <p:spPr>
          <a:xfrm>
            <a:off x="3235960" y="1543050"/>
            <a:ext cx="1003300" cy="292735"/>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图形规范</a:t>
            </a:r>
            <a:endParaRPr lang="en-US" sz="1200" dirty="0"/>
          </a:p>
        </p:txBody>
      </p:sp>
      <p:sp>
        <p:nvSpPr>
          <p:cNvPr id="10" name="Text 6"/>
          <p:cNvSpPr/>
          <p:nvPr/>
        </p:nvSpPr>
        <p:spPr>
          <a:xfrm>
            <a:off x="2971165" y="1889125"/>
            <a:ext cx="1819275" cy="1091565"/>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参与者像小人，用例呈椭圆，关联用直线，各图形务必使用规范</a:t>
            </a:r>
            <a:endParaRPr lang="en-US" sz="1050" dirty="0"/>
          </a:p>
        </p:txBody>
      </p:sp>
      <p:sp>
        <p:nvSpPr>
          <p:cNvPr id="11" name="Text 7"/>
          <p:cNvSpPr/>
          <p:nvPr/>
        </p:nvSpPr>
        <p:spPr>
          <a:xfrm>
            <a:off x="571500" y="3033390"/>
            <a:ext cx="2628054" cy="292745"/>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关系梳理</a:t>
            </a:r>
            <a:endParaRPr lang="en-US" sz="1200" dirty="0"/>
          </a:p>
        </p:txBody>
      </p:sp>
      <p:sp>
        <p:nvSpPr>
          <p:cNvPr id="12" name="Text 8"/>
          <p:cNvSpPr/>
          <p:nvPr/>
        </p:nvSpPr>
        <p:spPr>
          <a:xfrm>
            <a:off x="571500" y="3379470"/>
            <a:ext cx="2071370" cy="58547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清晰呈现用例间包含、扩展等关系，精准描绘功能逻辑层次</a:t>
            </a:r>
            <a:endParaRPr lang="en-US" sz="1050" dirty="0"/>
          </a:p>
        </p:txBody>
      </p:sp>
      <p:sp>
        <p:nvSpPr>
          <p:cNvPr id="13" name="Text 9"/>
          <p:cNvSpPr/>
          <p:nvPr/>
        </p:nvSpPr>
        <p:spPr>
          <a:xfrm>
            <a:off x="3236595" y="3033395"/>
            <a:ext cx="1002665" cy="292735"/>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绘制关键</a:t>
            </a:r>
            <a:endParaRPr lang="en-US" sz="1200" dirty="0"/>
          </a:p>
        </p:txBody>
      </p:sp>
      <p:sp>
        <p:nvSpPr>
          <p:cNvPr id="14" name="Text 10"/>
          <p:cNvSpPr/>
          <p:nvPr/>
        </p:nvSpPr>
        <p:spPr>
          <a:xfrm>
            <a:off x="2971165" y="3379470"/>
            <a:ext cx="1819910" cy="58547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从用户视角出发，力求简洁，突出核心需求，避免过度复杂</a:t>
            </a:r>
            <a:endParaRPr lang="en-US" sz="1050" dirty="0"/>
          </a:p>
        </p:txBody>
      </p:sp>
      <p:pic>
        <p:nvPicPr>
          <p:cNvPr id="112" name="图片 111"/>
          <p:cNvPicPr/>
          <p:nvPr/>
        </p:nvPicPr>
        <p:blipFill>
          <a:blip r:embed="rId2"/>
          <a:stretch>
            <a:fillRect/>
          </a:stretch>
        </p:blipFill>
        <p:spPr>
          <a:xfrm>
            <a:off x="4685983" y="0"/>
            <a:ext cx="4352925" cy="30861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2952750" cy="5143500"/>
          </a:xfrm>
          <a:prstGeom prst="rect">
            <a:avLst/>
          </a:prstGeom>
        </p:spPr>
      </p:pic>
      <p:sp>
        <p:nvSpPr>
          <p:cNvPr id="4" name="Text 1"/>
          <p:cNvSpPr/>
          <p:nvPr/>
        </p:nvSpPr>
        <p:spPr>
          <a:xfrm>
            <a:off x="571500" y="3433763"/>
            <a:ext cx="1857375"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content</a:t>
            </a:r>
            <a:endParaRPr lang="en-US" sz="3750" dirty="0"/>
          </a:p>
        </p:txBody>
      </p:sp>
      <p:sp>
        <p:nvSpPr>
          <p:cNvPr id="5" name="Text 2"/>
          <p:cNvSpPr/>
          <p:nvPr/>
        </p:nvSpPr>
        <p:spPr>
          <a:xfrm>
            <a:off x="571500" y="4176713"/>
            <a:ext cx="1809750" cy="400050"/>
          </a:xfrm>
          <a:prstGeom prst="rect">
            <a:avLst/>
          </a:prstGeom>
          <a:noFill/>
        </p:spPr>
        <p:txBody>
          <a:bodyPr vert="horz" wrap="square" lIns="0" tIns="0" rIns="0" bIns="0" rtlCol="0" anchor="ctr"/>
          <a:lstStyle/>
          <a:p>
            <a:pPr marL="0" indent="0" algn="l">
              <a:lnSpc>
                <a:spcPts val="3150"/>
              </a:lnSpc>
              <a:buNone/>
            </a:pPr>
            <a:r>
              <a:rPr lang="en-US" sz="22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目录</a:t>
            </a:r>
            <a:endParaRPr lang="en-US" sz="2250" dirty="0"/>
          </a:p>
        </p:txBody>
      </p:sp>
      <p:sp>
        <p:nvSpPr>
          <p:cNvPr id="6" name="Text 3"/>
          <p:cNvSpPr/>
          <p:nvPr/>
        </p:nvSpPr>
        <p:spPr>
          <a:xfrm>
            <a:off x="3524250" y="67389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00773D"/>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875" dirty="0"/>
          </a:p>
        </p:txBody>
      </p:sp>
      <p:sp>
        <p:nvSpPr>
          <p:cNvPr id="7" name="Text 4"/>
          <p:cNvSpPr/>
          <p:nvPr/>
        </p:nvSpPr>
        <p:spPr>
          <a:xfrm>
            <a:off x="3990975" y="74533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1B1F49"/>
                </a:solidFill>
                <a:latin typeface="微软雅黑" panose="020B0503020204020204" pitchFamily="34" charset="-122"/>
                <a:ea typeface="微软雅黑" panose="020B0503020204020204" pitchFamily="34" charset="-122"/>
                <a:cs typeface="微软雅黑" panose="020B0503020204020204" pitchFamily="34" charset="-120"/>
              </a:rPr>
              <a:t>UML 简介与核心概念</a:t>
            </a:r>
            <a:endParaRPr lang="en-US" sz="1200" dirty="0"/>
          </a:p>
        </p:txBody>
      </p:sp>
      <p:sp>
        <p:nvSpPr>
          <p:cNvPr id="8" name="Text 5"/>
          <p:cNvSpPr/>
          <p:nvPr/>
        </p:nvSpPr>
        <p:spPr>
          <a:xfrm>
            <a:off x="3990975" y="99298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9" name="Text 6"/>
          <p:cNvSpPr/>
          <p:nvPr/>
        </p:nvSpPr>
        <p:spPr>
          <a:xfrm>
            <a:off x="3524250" y="130254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00773D"/>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875" dirty="0"/>
          </a:p>
        </p:txBody>
      </p:sp>
      <p:sp>
        <p:nvSpPr>
          <p:cNvPr id="10" name="Text 7"/>
          <p:cNvSpPr/>
          <p:nvPr/>
        </p:nvSpPr>
        <p:spPr>
          <a:xfrm>
            <a:off x="3990975" y="137398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1B1F49"/>
                </a:solidFill>
                <a:latin typeface="微软雅黑" panose="020B0503020204020204" pitchFamily="34" charset="-122"/>
                <a:ea typeface="微软雅黑" panose="020B0503020204020204" pitchFamily="34" charset="-122"/>
                <a:cs typeface="微软雅黑" panose="020B0503020204020204" pitchFamily="34" charset="-120"/>
              </a:rPr>
              <a:t>UML 建模基础</a:t>
            </a:r>
            <a:endParaRPr lang="en-US" sz="1200" dirty="0"/>
          </a:p>
        </p:txBody>
      </p:sp>
      <p:sp>
        <p:nvSpPr>
          <p:cNvPr id="11" name="Text 8"/>
          <p:cNvSpPr/>
          <p:nvPr/>
        </p:nvSpPr>
        <p:spPr>
          <a:xfrm>
            <a:off x="3990975" y="162163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12" name="Text 9"/>
          <p:cNvSpPr/>
          <p:nvPr/>
        </p:nvSpPr>
        <p:spPr>
          <a:xfrm>
            <a:off x="3524250" y="193119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00773D"/>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875" dirty="0"/>
          </a:p>
        </p:txBody>
      </p:sp>
      <p:sp>
        <p:nvSpPr>
          <p:cNvPr id="13" name="Text 10"/>
          <p:cNvSpPr/>
          <p:nvPr/>
        </p:nvSpPr>
        <p:spPr>
          <a:xfrm>
            <a:off x="3990975" y="200263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1B1F49"/>
                </a:solidFill>
                <a:latin typeface="微软雅黑" panose="020B0503020204020204" pitchFamily="34" charset="-122"/>
                <a:ea typeface="微软雅黑" panose="020B0503020204020204" pitchFamily="34" charset="-122"/>
                <a:cs typeface="微软雅黑" panose="020B0503020204020204" pitchFamily="34" charset="-120"/>
              </a:rPr>
              <a:t>UML 图类型与应用</a:t>
            </a:r>
            <a:endParaRPr lang="en-US" sz="1200" dirty="0"/>
          </a:p>
        </p:txBody>
      </p:sp>
      <p:sp>
        <p:nvSpPr>
          <p:cNvPr id="14" name="Text 11"/>
          <p:cNvSpPr/>
          <p:nvPr/>
        </p:nvSpPr>
        <p:spPr>
          <a:xfrm>
            <a:off x="3990975" y="225028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15" name="Text 12"/>
          <p:cNvSpPr/>
          <p:nvPr/>
        </p:nvSpPr>
        <p:spPr>
          <a:xfrm>
            <a:off x="3524250" y="255984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00773D"/>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1875" dirty="0"/>
          </a:p>
        </p:txBody>
      </p:sp>
      <p:sp>
        <p:nvSpPr>
          <p:cNvPr id="16" name="Text 13"/>
          <p:cNvSpPr/>
          <p:nvPr/>
        </p:nvSpPr>
        <p:spPr>
          <a:xfrm>
            <a:off x="3990975" y="263128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1B1F49"/>
                </a:solidFill>
                <a:latin typeface="微软雅黑" panose="020B0503020204020204" pitchFamily="34" charset="-122"/>
                <a:ea typeface="微软雅黑" panose="020B0503020204020204" pitchFamily="34" charset="-122"/>
                <a:cs typeface="微软雅黑" panose="020B0503020204020204" pitchFamily="34" charset="-120"/>
              </a:rPr>
              <a:t>UML 建模实践</a:t>
            </a:r>
            <a:endParaRPr lang="en-US" sz="1200" dirty="0"/>
          </a:p>
        </p:txBody>
      </p:sp>
      <p:sp>
        <p:nvSpPr>
          <p:cNvPr id="17" name="Text 14"/>
          <p:cNvSpPr/>
          <p:nvPr/>
        </p:nvSpPr>
        <p:spPr>
          <a:xfrm>
            <a:off x="3990975" y="287893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18" name="Text 15"/>
          <p:cNvSpPr/>
          <p:nvPr/>
        </p:nvSpPr>
        <p:spPr>
          <a:xfrm>
            <a:off x="3524250" y="318849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00773D"/>
                </a:solidFill>
                <a:latin typeface="微软雅黑" panose="020B0503020204020204" pitchFamily="34" charset="-122"/>
                <a:ea typeface="微软雅黑" panose="020B0503020204020204" pitchFamily="34" charset="-122"/>
                <a:cs typeface="微软雅黑" panose="020B0503020204020204" pitchFamily="34" charset="-120"/>
              </a:rPr>
              <a:t>05</a:t>
            </a:r>
            <a:endParaRPr lang="en-US" sz="1875" dirty="0"/>
          </a:p>
        </p:txBody>
      </p:sp>
      <p:sp>
        <p:nvSpPr>
          <p:cNvPr id="19" name="Text 16"/>
          <p:cNvSpPr/>
          <p:nvPr/>
        </p:nvSpPr>
        <p:spPr>
          <a:xfrm>
            <a:off x="3990975" y="325993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1B1F49"/>
                </a:solidFill>
                <a:latin typeface="微软雅黑" panose="020B0503020204020204" pitchFamily="34" charset="-122"/>
                <a:ea typeface="微软雅黑" panose="020B0503020204020204" pitchFamily="34" charset="-122"/>
                <a:cs typeface="微软雅黑" panose="020B0503020204020204" pitchFamily="34" charset="-120"/>
              </a:rPr>
              <a:t>UML 在软件开发生命周期中的角色</a:t>
            </a:r>
            <a:endParaRPr lang="en-US" sz="1200" dirty="0"/>
          </a:p>
        </p:txBody>
      </p:sp>
      <p:sp>
        <p:nvSpPr>
          <p:cNvPr id="20" name="Text 17"/>
          <p:cNvSpPr/>
          <p:nvPr/>
        </p:nvSpPr>
        <p:spPr>
          <a:xfrm>
            <a:off x="3990975" y="350758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21" name="Text 18"/>
          <p:cNvSpPr/>
          <p:nvPr/>
        </p:nvSpPr>
        <p:spPr>
          <a:xfrm>
            <a:off x="3524250" y="3817144"/>
            <a:ext cx="352425" cy="333375"/>
          </a:xfrm>
          <a:prstGeom prst="rect">
            <a:avLst/>
          </a:prstGeom>
          <a:noFill/>
        </p:spPr>
        <p:txBody>
          <a:bodyPr vert="horz" wrap="square" lIns="0" tIns="0" rIns="0" bIns="0" rtlCol="0" anchor="ctr"/>
          <a:lstStyle/>
          <a:p>
            <a:pPr marL="0" indent="0" algn="l">
              <a:lnSpc>
                <a:spcPts val="3040"/>
              </a:lnSpc>
              <a:buNone/>
            </a:pPr>
            <a:r>
              <a:rPr lang="en-US" sz="1875" b="1" dirty="0">
                <a:solidFill>
                  <a:srgbClr val="00773D"/>
                </a:solidFill>
                <a:latin typeface="微软雅黑" panose="020B0503020204020204" pitchFamily="34" charset="-122"/>
                <a:ea typeface="微软雅黑" panose="020B0503020204020204" pitchFamily="34" charset="-122"/>
                <a:cs typeface="微软雅黑" panose="020B0503020204020204" pitchFamily="34" charset="-120"/>
              </a:rPr>
              <a:t>06</a:t>
            </a:r>
            <a:endParaRPr lang="en-US" sz="1875" dirty="0"/>
          </a:p>
        </p:txBody>
      </p:sp>
      <p:sp>
        <p:nvSpPr>
          <p:cNvPr id="22" name="Text 19"/>
          <p:cNvSpPr/>
          <p:nvPr/>
        </p:nvSpPr>
        <p:spPr>
          <a:xfrm>
            <a:off x="3990975" y="3888581"/>
            <a:ext cx="4581525"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1B1F49"/>
                </a:solidFill>
                <a:latin typeface="微软雅黑" panose="020B0503020204020204" pitchFamily="34" charset="-122"/>
                <a:ea typeface="微软雅黑" panose="020B0503020204020204" pitchFamily="34" charset="-122"/>
                <a:cs typeface="微软雅黑" panose="020B0503020204020204" pitchFamily="34" charset="-120"/>
              </a:rPr>
              <a:t>UML 的核心价值与未来趋势</a:t>
            </a:r>
            <a:endParaRPr lang="en-US" sz="1200" dirty="0"/>
          </a:p>
        </p:txBody>
      </p:sp>
      <p:sp>
        <p:nvSpPr>
          <p:cNvPr id="23" name="Text 20"/>
          <p:cNvSpPr/>
          <p:nvPr/>
        </p:nvSpPr>
        <p:spPr>
          <a:xfrm>
            <a:off x="3990975" y="4136231"/>
            <a:ext cx="4581525" cy="209550"/>
          </a:xfrm>
          <a:prstGeom prst="rect">
            <a:avLst/>
          </a:prstGeom>
          <a:noFill/>
        </p:spPr>
        <p:txBody>
          <a:bodyPr vert="horz" wrap="square" lIns="0" tIns="0" rIns="0" bIns="0" rtlCol="0" anchor="ctr"/>
          <a:lstStyle/>
          <a:p>
            <a:pPr marL="0" indent="0" algn="l">
              <a:lnSpc>
                <a:spcPts val="1650"/>
              </a:lnSpc>
              <a:buNone/>
            </a:pPr>
            <a:endParaRPr lang="en-US" sz="10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5" name="Text 1"/>
          <p:cNvSpPr/>
          <p:nvPr/>
        </p:nvSpPr>
        <p:spPr>
          <a:xfrm>
            <a:off x="4429125" y="285750"/>
            <a:ext cx="40386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UML交互图</a:t>
            </a:r>
            <a:endParaRPr lang="en-US" sz="2250" dirty="0"/>
          </a:p>
        </p:txBody>
      </p:sp>
      <p:sp>
        <p:nvSpPr>
          <p:cNvPr id="6" name="Text 2"/>
          <p:cNvSpPr/>
          <p:nvPr/>
        </p:nvSpPr>
        <p:spPr>
          <a:xfrm>
            <a:off x="4429125" y="742950"/>
            <a:ext cx="4038600" cy="419100"/>
          </a:xfrm>
          <a:prstGeom prst="rect">
            <a:avLst/>
          </a:prstGeom>
          <a:noFill/>
        </p:spPr>
        <p:txBody>
          <a:bodyPr vert="horz" wrap="square" lIns="0" tIns="0" rIns="0" bIns="0" rtlCol="0" anchor="ctr"/>
          <a:lstStyle/>
          <a:p>
            <a:pPr marL="0" indent="0" algn="l">
              <a:lnSpc>
                <a:spcPts val="1650"/>
              </a:lnSpc>
              <a:buNone/>
            </a:pPr>
            <a:r>
              <a:rPr 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UML 交互图描述的是对象之间的动态合作关系以及合作过程中的行为次序</a:t>
            </a:r>
            <a:endParaRPr lang="en-US" sz="1200" dirty="0"/>
          </a:p>
        </p:txBody>
      </p:sp>
      <p:sp>
        <p:nvSpPr>
          <p:cNvPr id="7" name="Text 3"/>
          <p:cNvSpPr/>
          <p:nvPr/>
        </p:nvSpPr>
        <p:spPr>
          <a:xfrm>
            <a:off x="4429125" y="1543050"/>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核心价值</a:t>
            </a:r>
            <a:endParaRPr lang="en-US" sz="1200" dirty="0"/>
          </a:p>
        </p:txBody>
      </p:sp>
      <p:sp>
        <p:nvSpPr>
          <p:cNvPr id="8" name="Text 4"/>
          <p:cNvSpPr/>
          <p:nvPr/>
        </p:nvSpPr>
        <p:spPr>
          <a:xfrm>
            <a:off x="4429125" y="1790700"/>
            <a:ext cx="1881187" cy="4191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用于描述对象间的交互关系和消息传递过程，展现系统动态行为</a:t>
            </a:r>
            <a:endParaRPr lang="en-US" sz="1050" dirty="0"/>
          </a:p>
        </p:txBody>
      </p:sp>
      <p:sp>
        <p:nvSpPr>
          <p:cNvPr id="9" name="Text 5"/>
          <p:cNvSpPr/>
          <p:nvPr/>
        </p:nvSpPr>
        <p:spPr>
          <a:xfrm>
            <a:off x="6691313" y="1543050"/>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类型区分</a:t>
            </a:r>
            <a:endParaRPr lang="en-US" sz="1200" dirty="0"/>
          </a:p>
        </p:txBody>
      </p:sp>
      <p:sp>
        <p:nvSpPr>
          <p:cNvPr id="10" name="Text 6"/>
          <p:cNvSpPr/>
          <p:nvPr/>
        </p:nvSpPr>
        <p:spPr>
          <a:xfrm>
            <a:off x="6691313" y="1790700"/>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有顺序图、通信图等类型，顺序图强调时间顺序，通信图侧重对象关联</a:t>
            </a:r>
            <a:endParaRPr lang="en-US" sz="1050" dirty="0"/>
          </a:p>
        </p:txBody>
      </p:sp>
      <p:sp>
        <p:nvSpPr>
          <p:cNvPr id="11" name="Text 7"/>
          <p:cNvSpPr/>
          <p:nvPr/>
        </p:nvSpPr>
        <p:spPr>
          <a:xfrm>
            <a:off x="4429125" y="2609850"/>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元素要点</a:t>
            </a:r>
            <a:endParaRPr lang="en-US" sz="1200" dirty="0"/>
          </a:p>
        </p:txBody>
      </p:sp>
      <p:sp>
        <p:nvSpPr>
          <p:cNvPr id="12" name="Text 8"/>
          <p:cNvSpPr/>
          <p:nvPr/>
        </p:nvSpPr>
        <p:spPr>
          <a:xfrm>
            <a:off x="4429125" y="2857500"/>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包含对象、生命线、消息等元素，消息要清晰标明发送者、接收者和内容</a:t>
            </a:r>
            <a:endParaRPr lang="en-US" sz="1050" dirty="0"/>
          </a:p>
        </p:txBody>
      </p:sp>
      <p:sp>
        <p:nvSpPr>
          <p:cNvPr id="13" name="Text 9"/>
          <p:cNvSpPr/>
          <p:nvPr/>
        </p:nvSpPr>
        <p:spPr>
          <a:xfrm>
            <a:off x="6691313" y="2609850"/>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绘制关键</a:t>
            </a:r>
            <a:endParaRPr lang="en-US" sz="1200" dirty="0"/>
          </a:p>
        </p:txBody>
      </p:sp>
      <p:sp>
        <p:nvSpPr>
          <p:cNvPr id="14" name="Text 10"/>
          <p:cNvSpPr/>
          <p:nvPr/>
        </p:nvSpPr>
        <p:spPr>
          <a:xfrm>
            <a:off x="6691313" y="2857500"/>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需合理安排对象和消息顺序，确保逻辑清晰，能准确反映业务流程交互</a:t>
            </a:r>
            <a:endParaRPr lang="en-US" sz="1050" dirty="0"/>
          </a:p>
        </p:txBody>
      </p:sp>
      <p:pic>
        <p:nvPicPr>
          <p:cNvPr id="113" name="图片 112"/>
          <p:cNvPicPr/>
          <p:nvPr/>
        </p:nvPicPr>
        <p:blipFill>
          <a:blip r:embed="rId2"/>
          <a:stretch>
            <a:fillRect/>
          </a:stretch>
        </p:blipFill>
        <p:spPr>
          <a:xfrm>
            <a:off x="0" y="285750"/>
            <a:ext cx="4047490" cy="410146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5" name="Text 1"/>
          <p:cNvSpPr/>
          <p:nvPr/>
        </p:nvSpPr>
        <p:spPr>
          <a:xfrm>
            <a:off x="571500" y="285750"/>
            <a:ext cx="40386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UML状态图</a:t>
            </a:r>
            <a:endParaRPr lang="en-US" sz="2250" dirty="0"/>
          </a:p>
        </p:txBody>
      </p:sp>
      <p:sp>
        <p:nvSpPr>
          <p:cNvPr id="6" name="Text 2"/>
          <p:cNvSpPr/>
          <p:nvPr/>
        </p:nvSpPr>
        <p:spPr>
          <a:xfrm>
            <a:off x="571500" y="742950"/>
            <a:ext cx="4038600" cy="628650"/>
          </a:xfrm>
          <a:prstGeom prst="rect">
            <a:avLst/>
          </a:prstGeom>
          <a:noFill/>
        </p:spPr>
        <p:txBody>
          <a:bodyPr vert="horz" wrap="square" lIns="0" tIns="0" rIns="0" bIns="0" rtlCol="0" anchor="ctr"/>
          <a:lstStyle/>
          <a:p>
            <a:pPr marL="0" indent="0" algn="l">
              <a:lnSpc>
                <a:spcPts val="1650"/>
              </a:lnSpc>
              <a:buNone/>
            </a:pPr>
            <a:r>
              <a:rPr 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UML 状态图是图表本身的名称，主要用于描述对象具有的各种状态、状态之间的转换过程以及触发状态转换的各种事件和条件</a:t>
            </a:r>
            <a:endParaRPr lang="en-US" sz="1200" dirty="0"/>
          </a:p>
        </p:txBody>
      </p:sp>
      <p:sp>
        <p:nvSpPr>
          <p:cNvPr id="7" name="Text 3"/>
          <p:cNvSpPr/>
          <p:nvPr/>
        </p:nvSpPr>
        <p:spPr>
          <a:xfrm>
            <a:off x="571500" y="1752600"/>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核心功能</a:t>
            </a:r>
            <a:endParaRPr lang="en-US" sz="1200" dirty="0"/>
          </a:p>
        </p:txBody>
      </p:sp>
      <p:sp>
        <p:nvSpPr>
          <p:cNvPr id="8" name="Text 4"/>
          <p:cNvSpPr/>
          <p:nvPr/>
        </p:nvSpPr>
        <p:spPr>
          <a:xfrm>
            <a:off x="571500" y="2000250"/>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展示对象在其生命周期内的状态变化，呈现因事件驱动产生的行为模式</a:t>
            </a:r>
            <a:endParaRPr lang="en-US" sz="1050" dirty="0"/>
          </a:p>
        </p:txBody>
      </p:sp>
      <p:sp>
        <p:nvSpPr>
          <p:cNvPr id="9" name="Text 5"/>
          <p:cNvSpPr/>
          <p:nvPr/>
        </p:nvSpPr>
        <p:spPr>
          <a:xfrm>
            <a:off x="2833688" y="1752600"/>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关键元素</a:t>
            </a:r>
            <a:endParaRPr lang="en-US" sz="1200" dirty="0"/>
          </a:p>
        </p:txBody>
      </p:sp>
      <p:sp>
        <p:nvSpPr>
          <p:cNvPr id="10" name="Text 6"/>
          <p:cNvSpPr/>
          <p:nvPr/>
        </p:nvSpPr>
        <p:spPr>
          <a:xfrm>
            <a:off x="2833688" y="2000250"/>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状态用圆角矩形表示，转换用带箭头直线，还有初始和终止状态等，使用要规范</a:t>
            </a:r>
            <a:endParaRPr lang="en-US" sz="1050" dirty="0"/>
          </a:p>
        </p:txBody>
      </p:sp>
      <p:sp>
        <p:nvSpPr>
          <p:cNvPr id="11" name="Text 7"/>
          <p:cNvSpPr/>
          <p:nvPr/>
        </p:nvSpPr>
        <p:spPr>
          <a:xfrm>
            <a:off x="571500" y="2819400"/>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逻辑体现</a:t>
            </a:r>
            <a:endParaRPr lang="en-US" sz="1200" dirty="0"/>
          </a:p>
        </p:txBody>
      </p:sp>
      <p:sp>
        <p:nvSpPr>
          <p:cNvPr id="12" name="Text 8"/>
          <p:cNvSpPr/>
          <p:nvPr/>
        </p:nvSpPr>
        <p:spPr>
          <a:xfrm>
            <a:off x="571500" y="3067050"/>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通过状态间的转换逻辑，清晰展现对象在不同条件下的行为走向和状态流转</a:t>
            </a:r>
            <a:endParaRPr lang="en-US" sz="1050" dirty="0"/>
          </a:p>
        </p:txBody>
      </p:sp>
      <p:sp>
        <p:nvSpPr>
          <p:cNvPr id="13" name="Text 9"/>
          <p:cNvSpPr/>
          <p:nvPr/>
        </p:nvSpPr>
        <p:spPr>
          <a:xfrm>
            <a:off x="2833688" y="2819400"/>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绘制重点</a:t>
            </a:r>
            <a:endParaRPr lang="en-US" sz="1200" dirty="0"/>
          </a:p>
        </p:txBody>
      </p:sp>
      <p:sp>
        <p:nvSpPr>
          <p:cNvPr id="14" name="Text 10"/>
          <p:cNvSpPr/>
          <p:nvPr/>
        </p:nvSpPr>
        <p:spPr>
          <a:xfrm>
            <a:off x="2833688" y="3067050"/>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从对象角度出发，梳理完整状态变化路径，简洁准确，避免逻辑混乱</a:t>
            </a:r>
            <a:endParaRPr lang="en-US" sz="1050" dirty="0"/>
          </a:p>
        </p:txBody>
      </p:sp>
      <p:pic>
        <p:nvPicPr>
          <p:cNvPr id="114" name="图片 113"/>
          <p:cNvPicPr/>
          <p:nvPr/>
        </p:nvPicPr>
        <p:blipFill>
          <a:blip r:embed="rId2"/>
          <a:stretch>
            <a:fillRect/>
          </a:stretch>
        </p:blipFill>
        <p:spPr>
          <a:xfrm>
            <a:off x="4916170" y="285750"/>
            <a:ext cx="3952240" cy="417893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5" name="Text 1"/>
          <p:cNvSpPr/>
          <p:nvPr/>
        </p:nvSpPr>
        <p:spPr>
          <a:xfrm>
            <a:off x="4429125" y="285750"/>
            <a:ext cx="40386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UML活动图</a:t>
            </a:r>
            <a:endParaRPr lang="en-US" sz="2250" dirty="0"/>
          </a:p>
        </p:txBody>
      </p:sp>
      <p:sp>
        <p:nvSpPr>
          <p:cNvPr id="6" name="Text 2"/>
          <p:cNvSpPr/>
          <p:nvPr/>
        </p:nvSpPr>
        <p:spPr>
          <a:xfrm>
            <a:off x="4429125" y="742950"/>
            <a:ext cx="4038600" cy="419100"/>
          </a:xfrm>
          <a:prstGeom prst="rect">
            <a:avLst/>
          </a:prstGeom>
          <a:noFill/>
        </p:spPr>
        <p:txBody>
          <a:bodyPr vert="horz" wrap="square" lIns="0" tIns="0" rIns="0" bIns="0" rtlCol="0" anchor="ctr"/>
          <a:lstStyle/>
          <a:p>
            <a:pPr marL="0" indent="0" algn="l">
              <a:lnSpc>
                <a:spcPts val="1650"/>
              </a:lnSpc>
              <a:buNone/>
            </a:pPr>
            <a:r>
              <a:rPr 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UML 活动图是 UML 的动态模型的一种图形，一般用来描述相关用例图</a:t>
            </a:r>
            <a:endParaRPr lang="en-US" sz="1200" dirty="0"/>
          </a:p>
        </p:txBody>
      </p:sp>
      <p:sp>
        <p:nvSpPr>
          <p:cNvPr id="7" name="Text 3"/>
          <p:cNvSpPr/>
          <p:nvPr/>
        </p:nvSpPr>
        <p:spPr>
          <a:xfrm>
            <a:off x="4429125" y="1543050"/>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主要用途</a:t>
            </a:r>
            <a:endParaRPr lang="en-US" sz="1200" dirty="0"/>
          </a:p>
        </p:txBody>
      </p:sp>
      <p:sp>
        <p:nvSpPr>
          <p:cNvPr id="8" name="Text 4"/>
          <p:cNvSpPr/>
          <p:nvPr/>
        </p:nvSpPr>
        <p:spPr>
          <a:xfrm>
            <a:off x="4429125" y="1790700"/>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描述系统中各种活动的执行顺序与流程，常用于分析业务流程和工作流</a:t>
            </a:r>
            <a:endParaRPr lang="en-US" sz="1050" dirty="0"/>
          </a:p>
        </p:txBody>
      </p:sp>
      <p:sp>
        <p:nvSpPr>
          <p:cNvPr id="9" name="Text 5"/>
          <p:cNvSpPr/>
          <p:nvPr/>
        </p:nvSpPr>
        <p:spPr>
          <a:xfrm>
            <a:off x="6691313" y="1543050"/>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基本元素</a:t>
            </a:r>
            <a:endParaRPr lang="en-US" sz="1200" dirty="0"/>
          </a:p>
        </p:txBody>
      </p:sp>
      <p:sp>
        <p:nvSpPr>
          <p:cNvPr id="10" name="Text 6"/>
          <p:cNvSpPr/>
          <p:nvPr/>
        </p:nvSpPr>
        <p:spPr>
          <a:xfrm>
            <a:off x="6691313" y="1790700"/>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包含活动节点、控制流、分支、合并等，用于表示活动及活动间的关系</a:t>
            </a:r>
            <a:endParaRPr lang="en-US" sz="1050" dirty="0"/>
          </a:p>
        </p:txBody>
      </p:sp>
      <p:sp>
        <p:nvSpPr>
          <p:cNvPr id="11" name="Text 7"/>
          <p:cNvSpPr/>
          <p:nvPr/>
        </p:nvSpPr>
        <p:spPr>
          <a:xfrm>
            <a:off x="4429125" y="2609850"/>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特性优势</a:t>
            </a:r>
            <a:endParaRPr lang="en-US" sz="1200" dirty="0"/>
          </a:p>
        </p:txBody>
      </p:sp>
      <p:sp>
        <p:nvSpPr>
          <p:cNvPr id="12" name="Text 8"/>
          <p:cNvSpPr/>
          <p:nvPr/>
        </p:nvSpPr>
        <p:spPr>
          <a:xfrm>
            <a:off x="4429125" y="2857500"/>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能清晰展示并发活动，直观呈现不同活动路径及条件判断，助于理解复杂流程</a:t>
            </a:r>
            <a:endParaRPr lang="en-US" sz="1050" dirty="0"/>
          </a:p>
        </p:txBody>
      </p:sp>
      <p:sp>
        <p:nvSpPr>
          <p:cNvPr id="13" name="Text 9"/>
          <p:cNvSpPr/>
          <p:nvPr/>
        </p:nvSpPr>
        <p:spPr>
          <a:xfrm>
            <a:off x="6691313" y="2609850"/>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绘制注意</a:t>
            </a:r>
            <a:endParaRPr lang="en-US" sz="1200" dirty="0"/>
          </a:p>
        </p:txBody>
      </p:sp>
      <p:sp>
        <p:nvSpPr>
          <p:cNvPr id="14" name="Text 10"/>
          <p:cNvSpPr/>
          <p:nvPr/>
        </p:nvSpPr>
        <p:spPr>
          <a:xfrm>
            <a:off x="6691313" y="2857500"/>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合理划分活动步骤，确保控制流逻辑正确，避免过多嵌套使图形过于复杂</a:t>
            </a:r>
            <a:endParaRPr lang="en-US" sz="1050" dirty="0"/>
          </a:p>
        </p:txBody>
      </p:sp>
      <p:pic>
        <p:nvPicPr>
          <p:cNvPr id="115" name="图片 114"/>
          <p:cNvPicPr/>
          <p:nvPr/>
        </p:nvPicPr>
        <p:blipFill>
          <a:blip r:embed="rId2"/>
          <a:stretch>
            <a:fillRect/>
          </a:stretch>
        </p:blipFill>
        <p:spPr>
          <a:xfrm>
            <a:off x="0" y="895350"/>
            <a:ext cx="4417060" cy="335280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UML 建模实践</a:t>
            </a:r>
            <a:endParaRPr lang="en-US" sz="3750" dirty="0"/>
          </a:p>
        </p:txBody>
      </p:sp>
      <p:sp>
        <p:nvSpPr>
          <p:cNvPr id="4" name="Shape 1"/>
          <p:cNvSpPr/>
          <p:nvPr/>
        </p:nvSpPr>
        <p:spPr>
          <a:xfrm>
            <a:off x="571500" y="4157662"/>
            <a:ext cx="4762500" cy="14288"/>
          </a:xfrm>
          <a:prstGeom prst="rect">
            <a:avLst/>
          </a:prstGeom>
          <a:solidFill>
            <a:srgbClr val="333333">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00773D">
                    <a:alpha val="50000"/>
                  </a:srgbClr>
                </a:solidFill>
                <a:latin typeface="微软雅黑" panose="020B0503020204020204" pitchFamily="34" charset="-122"/>
                <a:ea typeface="微软雅黑" panose="020B0503020204020204" pitchFamily="34" charset="-122"/>
                <a:cs typeface="微软雅黑" panose="020B0503020204020204" pitchFamily="34" charset="-120"/>
              </a:rPr>
              <a:t>04</a:t>
            </a:r>
            <a:endParaRPr lang="en-US" sz="225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pic>
        <p:nvPicPr>
          <p:cNvPr id="4" name="Image 1" descr="preencoded.png"/>
          <p:cNvPicPr>
            <a:picLocks noChangeAspect="1"/>
          </p:cNvPicPr>
          <p:nvPr/>
        </p:nvPicPr>
        <p:blipFill>
          <a:blip r:embed="rId2"/>
          <a:srcRect l="12500" r="12500"/>
          <a:stretch>
            <a:fillRect/>
          </a:stretch>
        </p:blipFill>
        <p:spPr>
          <a:xfrm>
            <a:off x="5286375" y="0"/>
            <a:ext cx="3857625" cy="5143500"/>
          </a:xfrm>
          <a:prstGeom prst="rect">
            <a:avLst/>
          </a:prstGeom>
        </p:spPr>
      </p:pic>
      <p:sp>
        <p:nvSpPr>
          <p:cNvPr id="5" name="Text 1"/>
          <p:cNvSpPr/>
          <p:nvPr/>
        </p:nvSpPr>
        <p:spPr>
          <a:xfrm>
            <a:off x="571500" y="285750"/>
            <a:ext cx="40386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建模步骤与案例分析</a:t>
            </a:r>
            <a:endParaRPr lang="en-US" sz="2250" dirty="0"/>
          </a:p>
        </p:txBody>
      </p:sp>
      <p:sp>
        <p:nvSpPr>
          <p:cNvPr id="6" name="Text 2"/>
          <p:cNvSpPr/>
          <p:nvPr/>
        </p:nvSpPr>
        <p:spPr>
          <a:xfrm>
            <a:off x="571500" y="742950"/>
            <a:ext cx="40386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7" name="Text 3"/>
          <p:cNvSpPr/>
          <p:nvPr/>
        </p:nvSpPr>
        <p:spPr>
          <a:xfrm>
            <a:off x="571500" y="1333500"/>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需求分析</a:t>
            </a:r>
            <a:endParaRPr lang="en-US" sz="1200" dirty="0"/>
          </a:p>
        </p:txBody>
      </p:sp>
      <p:sp>
        <p:nvSpPr>
          <p:cNvPr id="8" name="Text 4"/>
          <p:cNvSpPr/>
          <p:nvPr/>
        </p:nvSpPr>
        <p:spPr>
          <a:xfrm>
            <a:off x="571500" y="1581150"/>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从用户视角出发，识别系统功能与参与者，绘制用例图，明确系统边界与外部交互。</a:t>
            </a:r>
            <a:endParaRPr lang="en-US" sz="1050" dirty="0"/>
          </a:p>
        </p:txBody>
      </p:sp>
      <p:sp>
        <p:nvSpPr>
          <p:cNvPr id="9" name="Text 5"/>
          <p:cNvSpPr/>
          <p:nvPr/>
        </p:nvSpPr>
        <p:spPr>
          <a:xfrm>
            <a:off x="2833688" y="1333500"/>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结构设计</a:t>
            </a:r>
            <a:endParaRPr lang="en-US" sz="1200" dirty="0"/>
          </a:p>
        </p:txBody>
      </p:sp>
      <p:sp>
        <p:nvSpPr>
          <p:cNvPr id="10" name="Text 6"/>
          <p:cNvSpPr/>
          <p:nvPr/>
        </p:nvSpPr>
        <p:spPr>
          <a:xfrm>
            <a:off x="2833688" y="1581150"/>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构建类图，定义类、属性与方法，展现系统静态结构，细化组件图与部署图，规划物理架构。</a:t>
            </a:r>
            <a:endParaRPr lang="en-US" sz="1050" dirty="0"/>
          </a:p>
        </p:txBody>
      </p:sp>
      <p:sp>
        <p:nvSpPr>
          <p:cNvPr id="11" name="Text 7"/>
          <p:cNvSpPr/>
          <p:nvPr/>
        </p:nvSpPr>
        <p:spPr>
          <a:xfrm>
            <a:off x="571500" y="2400300"/>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动态行为</a:t>
            </a:r>
            <a:endParaRPr lang="en-US" sz="1200" dirty="0"/>
          </a:p>
        </p:txBody>
      </p:sp>
      <p:sp>
        <p:nvSpPr>
          <p:cNvPr id="12" name="Text 8"/>
          <p:cNvSpPr/>
          <p:nvPr/>
        </p:nvSpPr>
        <p:spPr>
          <a:xfrm>
            <a:off x="571500" y="2647950"/>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运用序列图与协作图，描述对象间交互，活动图揭示流程控制，确保系统逻辑清晰连贯。</a:t>
            </a:r>
            <a:endParaRPr lang="en-US" sz="105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应用场景与行业实践</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2"/>
          <a:srcRect/>
          <a:stretch>
            <a:fillRect/>
          </a:stretch>
        </p:blipFill>
        <p:spPr>
          <a:xfrm>
            <a:off x="1539875" y="2000250"/>
            <a:ext cx="476250" cy="476250"/>
          </a:xfrm>
          <a:prstGeom prst="rect">
            <a:avLst/>
          </a:prstGeom>
        </p:spPr>
      </p:pic>
      <p:sp>
        <p:nvSpPr>
          <p:cNvPr id="7" name="Text 3"/>
          <p:cNvSpPr/>
          <p:nvPr/>
        </p:nvSpPr>
        <p:spPr>
          <a:xfrm>
            <a:off x="571500" y="2590800"/>
            <a:ext cx="2413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软件开发全周期</a:t>
            </a:r>
            <a:endParaRPr lang="en-US" sz="1200" dirty="0"/>
          </a:p>
        </p:txBody>
      </p:sp>
      <p:sp>
        <p:nvSpPr>
          <p:cNvPr id="8" name="Text 4"/>
          <p:cNvSpPr/>
          <p:nvPr/>
        </p:nvSpPr>
        <p:spPr>
          <a:xfrm>
            <a:off x="571500" y="2838450"/>
            <a:ext cx="2413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UML贯穿需求分析、设计、编码、测试直至维护，促进团队协作与项目管理，确保软件质量与进度。</a:t>
            </a:r>
            <a:endParaRPr lang="en-US" sz="1050" dirty="0"/>
          </a:p>
        </p:txBody>
      </p:sp>
      <p:pic>
        <p:nvPicPr>
          <p:cNvPr id="9" name="Image 2" descr="preencoded.png"/>
          <p:cNvPicPr>
            <a:picLocks noChangeAspect="1"/>
          </p:cNvPicPr>
          <p:nvPr/>
        </p:nvPicPr>
        <p:blipFill>
          <a:blip r:embed="rId3"/>
          <a:srcRect/>
          <a:stretch>
            <a:fillRect/>
          </a:stretch>
        </p:blipFill>
        <p:spPr>
          <a:xfrm>
            <a:off x="4333875" y="2000250"/>
            <a:ext cx="476250" cy="476250"/>
          </a:xfrm>
          <a:prstGeom prst="rect">
            <a:avLst/>
          </a:prstGeom>
        </p:spPr>
      </p:pic>
      <p:sp>
        <p:nvSpPr>
          <p:cNvPr id="10" name="Text 5"/>
          <p:cNvSpPr/>
          <p:nvPr/>
        </p:nvSpPr>
        <p:spPr>
          <a:xfrm>
            <a:off x="3365500" y="2590800"/>
            <a:ext cx="2413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业务流程优化</a:t>
            </a:r>
            <a:endParaRPr lang="en-US" sz="1200" dirty="0"/>
          </a:p>
        </p:txBody>
      </p:sp>
      <p:sp>
        <p:nvSpPr>
          <p:cNvPr id="11" name="Text 6"/>
          <p:cNvSpPr/>
          <p:nvPr/>
        </p:nvSpPr>
        <p:spPr>
          <a:xfrm>
            <a:off x="3365500" y="2838450"/>
            <a:ext cx="2413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利用活动图与用例图，清晰描绘业务流程，识别瓶颈，推动流程改进与自动化，提高运营效率。</a:t>
            </a:r>
            <a:endParaRPr lang="en-US" sz="1050" dirty="0"/>
          </a:p>
        </p:txBody>
      </p:sp>
      <p:pic>
        <p:nvPicPr>
          <p:cNvPr id="12" name="Image 3" descr="preencoded.png"/>
          <p:cNvPicPr>
            <a:picLocks noChangeAspect="1"/>
          </p:cNvPicPr>
          <p:nvPr/>
        </p:nvPicPr>
        <p:blipFill>
          <a:blip r:embed="rId4"/>
          <a:srcRect/>
          <a:stretch>
            <a:fillRect/>
          </a:stretch>
        </p:blipFill>
        <p:spPr>
          <a:xfrm>
            <a:off x="7127875" y="2000250"/>
            <a:ext cx="476250" cy="476250"/>
          </a:xfrm>
          <a:prstGeom prst="rect">
            <a:avLst/>
          </a:prstGeom>
        </p:spPr>
      </p:pic>
      <p:sp>
        <p:nvSpPr>
          <p:cNvPr id="13" name="Text 7"/>
          <p:cNvSpPr/>
          <p:nvPr/>
        </p:nvSpPr>
        <p:spPr>
          <a:xfrm>
            <a:off x="6159500" y="2590800"/>
            <a:ext cx="24130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系统架构规划</a:t>
            </a:r>
            <a:endParaRPr lang="en-US" sz="1200" dirty="0"/>
          </a:p>
        </p:txBody>
      </p:sp>
      <p:sp>
        <p:nvSpPr>
          <p:cNvPr id="14" name="Text 8"/>
          <p:cNvSpPr/>
          <p:nvPr/>
        </p:nvSpPr>
        <p:spPr>
          <a:xfrm>
            <a:off x="6159500" y="2838450"/>
            <a:ext cx="24130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部署图与组件图助力架构师设计稳健的系统架构，合理分配资源，增强系统可扩展性与可靠性。</a:t>
            </a:r>
            <a:endParaRPr lang="en-US" sz="105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2647950"/>
            <a:ext cx="4762500" cy="1333500"/>
          </a:xfrm>
          <a:prstGeom prst="rect">
            <a:avLst/>
          </a:prstGeom>
          <a:noFill/>
        </p:spPr>
        <p:txBody>
          <a:bodyPr vert="horz" wrap="square" lIns="0" tIns="0" rIns="0" bIns="0" rtlCol="0" anchor="ctr"/>
          <a:lstStyle/>
          <a:p>
            <a:pPr marL="0" indent="0" algn="l">
              <a:lnSpc>
                <a:spcPts val="5250"/>
              </a:lnSpc>
              <a:buNone/>
            </a:pPr>
            <a:r>
              <a:rPr lang="en-US" sz="37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UML 在软件开发生命周期中的角色</a:t>
            </a:r>
            <a:endParaRPr lang="en-US" sz="3750" dirty="0"/>
          </a:p>
        </p:txBody>
      </p:sp>
      <p:sp>
        <p:nvSpPr>
          <p:cNvPr id="4" name="Shape 1"/>
          <p:cNvSpPr/>
          <p:nvPr/>
        </p:nvSpPr>
        <p:spPr>
          <a:xfrm>
            <a:off x="571500" y="4157662"/>
            <a:ext cx="4762500" cy="14288"/>
          </a:xfrm>
          <a:prstGeom prst="rect">
            <a:avLst/>
          </a:prstGeom>
          <a:solidFill>
            <a:srgbClr val="333333">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00773D">
                    <a:alpha val="50000"/>
                  </a:srgbClr>
                </a:solidFill>
                <a:latin typeface="微软雅黑" panose="020B0503020204020204" pitchFamily="34" charset="-122"/>
                <a:ea typeface="微软雅黑" panose="020B0503020204020204" pitchFamily="34" charset="-122"/>
                <a:cs typeface="微软雅黑" panose="020B0503020204020204" pitchFamily="34" charset="-120"/>
              </a:rPr>
              <a:t>05</a:t>
            </a:r>
            <a:endParaRPr lang="en-US" sz="225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t="3571" b="3571"/>
          <a:stretch>
            <a:fillRect/>
          </a:stretch>
        </p:blipFill>
        <p:spPr>
          <a:xfrm>
            <a:off x="0" y="0"/>
            <a:ext cx="9144000" cy="1238250"/>
          </a:xfrm>
          <a:prstGeom prst="rect">
            <a:avLst/>
          </a:prstGeom>
        </p:spPr>
      </p:pic>
      <p:sp>
        <p:nvSpPr>
          <p:cNvPr id="3" name="Text 0"/>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需求分析到测试的全流程支持</a:t>
            </a:r>
            <a:endParaRPr lang="en-US" sz="2250" dirty="0"/>
          </a:p>
        </p:txBody>
      </p:sp>
      <p:sp>
        <p:nvSpPr>
          <p:cNvPr id="4" name="Text 1"/>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5" name="Image 1" descr="preencoded.png"/>
          <p:cNvPicPr>
            <a:picLocks noChangeAspect="1"/>
          </p:cNvPicPr>
          <p:nvPr/>
        </p:nvPicPr>
        <p:blipFill>
          <a:blip r:embed="rId2"/>
          <a:srcRect/>
          <a:stretch>
            <a:fillRect/>
          </a:stretch>
        </p:blipFill>
        <p:spPr>
          <a:xfrm>
            <a:off x="419100" y="861695"/>
            <a:ext cx="8382000" cy="4324350"/>
          </a:xfrm>
          <a:prstGeom prst="rect">
            <a:avLst/>
          </a:prstGeom>
        </p:spPr>
      </p:pic>
      <p:sp>
        <p:nvSpPr>
          <p:cNvPr id="6" name="Text 2"/>
          <p:cNvSpPr/>
          <p:nvPr/>
        </p:nvSpPr>
        <p:spPr>
          <a:xfrm>
            <a:off x="3857625" y="2933383"/>
            <a:ext cx="1504950" cy="609600"/>
          </a:xfrm>
          <a:prstGeom prst="rect">
            <a:avLst/>
          </a:prstGeom>
          <a:noFill/>
        </p:spPr>
        <p:txBody>
          <a:bodyPr vert="horz" wrap="square" lIns="0" tIns="0" rIns="0" bIns="0" rtlCol="0" anchor="ctr"/>
          <a:lstStyle/>
          <a:p>
            <a:pPr marL="0" indent="0" algn="ctr">
              <a:lnSpc>
                <a:spcPts val="1650"/>
              </a:lnSpc>
              <a:buNone/>
            </a:pPr>
            <a:r>
              <a:rPr lang="en-US" sz="1650" b="1" dirty="0">
                <a:solidFill>
                  <a:srgbClr val="31AB78"/>
                </a:solidFill>
                <a:latin typeface="微软雅黑" panose="020B0503020204020204" pitchFamily="34" charset="-122"/>
                <a:ea typeface="微软雅黑" panose="020B0503020204020204" pitchFamily="34" charset="-122"/>
                <a:cs typeface="微软雅黑" panose="020B0503020204020204" pitchFamily="34" charset="-120"/>
              </a:rPr>
              <a:t>UML图在软件工程</a:t>
            </a:r>
            <a:endParaRPr lang="en-US" sz="1650" dirty="0"/>
          </a:p>
        </p:txBody>
      </p:sp>
      <p:sp>
        <p:nvSpPr>
          <p:cNvPr id="7" name="Text 3"/>
          <p:cNvSpPr/>
          <p:nvPr/>
        </p:nvSpPr>
        <p:spPr>
          <a:xfrm>
            <a:off x="1747838" y="1128395"/>
            <a:ext cx="1371600" cy="323850"/>
          </a:xfrm>
          <a:prstGeom prst="rect">
            <a:avLst/>
          </a:prstGeom>
          <a:noFill/>
        </p:spPr>
        <p:txBody>
          <a:bodyPr vert="horz" wrap="square" lIns="0" tIns="0" rIns="0" bIns="0" rtlCol="0" anchor="ctr"/>
          <a:lstStyle/>
          <a:p>
            <a:pPr marL="0" indent="0">
              <a:lnSpc>
                <a:spcPts val="2250"/>
              </a:lnSpc>
              <a:buNone/>
            </a:pPr>
            <a:r>
              <a:rPr lang="en-US" sz="1500" b="1" dirty="0">
                <a:solidFill>
                  <a:srgbClr val="6CC215"/>
                </a:solidFill>
                <a:latin typeface="微软雅黑" panose="020B0503020204020204" pitchFamily="34" charset="-122"/>
                <a:ea typeface="微软雅黑" panose="020B0503020204020204" pitchFamily="34" charset="-122"/>
                <a:cs typeface="微软雅黑" panose="020B0503020204020204" pitchFamily="34" charset="-120"/>
              </a:rPr>
              <a:t>用例图捕捉需求</a:t>
            </a:r>
            <a:endParaRPr lang="en-US" sz="1500" dirty="0"/>
          </a:p>
        </p:txBody>
      </p:sp>
      <p:sp>
        <p:nvSpPr>
          <p:cNvPr id="8" name="Text 4"/>
          <p:cNvSpPr/>
          <p:nvPr/>
        </p:nvSpPr>
        <p:spPr>
          <a:xfrm>
            <a:off x="457200" y="1690370"/>
            <a:ext cx="2286000" cy="247650"/>
          </a:xfrm>
          <a:prstGeom prst="rect">
            <a:avLst/>
          </a:prstGeom>
          <a:noFill/>
        </p:spPr>
        <p:txBody>
          <a:bodyPr vert="horz" wrap="square" lIns="0" tIns="0" rIns="0" bIns="0" rtlCol="0" anchor="ctr"/>
          <a:lstStyle/>
          <a:p>
            <a:pPr marL="0" indent="0" algn="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定义系统功能，明确用户需求</a:t>
            </a:r>
            <a:endParaRPr lang="en-US" sz="1050" dirty="0"/>
          </a:p>
        </p:txBody>
      </p:sp>
      <p:sp>
        <p:nvSpPr>
          <p:cNvPr id="9" name="Text 5"/>
          <p:cNvSpPr/>
          <p:nvPr/>
        </p:nvSpPr>
        <p:spPr>
          <a:xfrm>
            <a:off x="457200" y="1976120"/>
            <a:ext cx="2286000" cy="457200"/>
          </a:xfrm>
          <a:prstGeom prst="rect">
            <a:avLst/>
          </a:prstGeom>
          <a:noFill/>
        </p:spPr>
        <p:txBody>
          <a:bodyPr vert="horz" wrap="square" lIns="0" tIns="0" rIns="0" bIns="0" rtlCol="0" anchor="ctr"/>
          <a:lstStyle/>
          <a:p>
            <a:pPr marL="0" indent="0" algn="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为设计奠定基础，确保系统满足用户期望</a:t>
            </a:r>
            <a:endParaRPr lang="en-US" sz="1050" dirty="0"/>
          </a:p>
        </p:txBody>
      </p:sp>
      <p:sp>
        <p:nvSpPr>
          <p:cNvPr id="10" name="Text 6"/>
          <p:cNvSpPr/>
          <p:nvPr/>
        </p:nvSpPr>
        <p:spPr>
          <a:xfrm>
            <a:off x="1938338" y="2642870"/>
            <a:ext cx="1181100" cy="323850"/>
          </a:xfrm>
          <a:prstGeom prst="rect">
            <a:avLst/>
          </a:prstGeom>
          <a:noFill/>
        </p:spPr>
        <p:txBody>
          <a:bodyPr vert="horz" wrap="square" lIns="0" tIns="0" rIns="0" bIns="0" rtlCol="0" anchor="ctr"/>
          <a:lstStyle/>
          <a:p>
            <a:pPr marL="0" indent="0">
              <a:lnSpc>
                <a:spcPts val="2250"/>
              </a:lnSpc>
              <a:buNone/>
            </a:pPr>
            <a:r>
              <a:rPr lang="en-US" sz="1500" b="1" dirty="0">
                <a:solidFill>
                  <a:srgbClr val="31AB78"/>
                </a:solidFill>
                <a:latin typeface="微软雅黑" panose="020B0503020204020204" pitchFamily="34" charset="-122"/>
                <a:ea typeface="微软雅黑" panose="020B0503020204020204" pitchFamily="34" charset="-122"/>
                <a:cs typeface="微软雅黑" panose="020B0503020204020204" pitchFamily="34" charset="-120"/>
              </a:rPr>
              <a:t>类图与组件图</a:t>
            </a:r>
            <a:endParaRPr lang="en-US" sz="1500" dirty="0"/>
          </a:p>
        </p:txBody>
      </p:sp>
      <p:sp>
        <p:nvSpPr>
          <p:cNvPr id="11" name="Text 7"/>
          <p:cNvSpPr/>
          <p:nvPr/>
        </p:nvSpPr>
        <p:spPr>
          <a:xfrm>
            <a:off x="457200" y="3204845"/>
            <a:ext cx="2286000" cy="247650"/>
          </a:xfrm>
          <a:prstGeom prst="rect">
            <a:avLst/>
          </a:prstGeom>
          <a:noFill/>
        </p:spPr>
        <p:txBody>
          <a:bodyPr vert="horz" wrap="square" lIns="0" tIns="0" rIns="0" bIns="0" rtlCol="0" anchor="ctr"/>
          <a:lstStyle/>
          <a:p>
            <a:pPr marL="0" indent="0" algn="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细化系统结构，展示类与接口的关系</a:t>
            </a:r>
            <a:endParaRPr lang="en-US" sz="1050" dirty="0"/>
          </a:p>
        </p:txBody>
      </p:sp>
      <p:sp>
        <p:nvSpPr>
          <p:cNvPr id="12" name="Text 8"/>
          <p:cNvSpPr/>
          <p:nvPr/>
        </p:nvSpPr>
        <p:spPr>
          <a:xfrm>
            <a:off x="457200" y="3490595"/>
            <a:ext cx="2286000" cy="247650"/>
          </a:xfrm>
          <a:prstGeom prst="rect">
            <a:avLst/>
          </a:prstGeom>
          <a:noFill/>
        </p:spPr>
        <p:txBody>
          <a:bodyPr vert="horz" wrap="square" lIns="0" tIns="0" rIns="0" bIns="0" rtlCol="0" anchor="ctr"/>
          <a:lstStyle/>
          <a:p>
            <a:pPr marL="0" indent="0" algn="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支持模块化设计，提高代码复用性</a:t>
            </a:r>
            <a:endParaRPr lang="en-US" sz="1050" dirty="0"/>
          </a:p>
        </p:txBody>
      </p:sp>
      <p:sp>
        <p:nvSpPr>
          <p:cNvPr id="13" name="Text 9"/>
          <p:cNvSpPr/>
          <p:nvPr/>
        </p:nvSpPr>
        <p:spPr>
          <a:xfrm>
            <a:off x="1747838" y="3947795"/>
            <a:ext cx="1371600" cy="323850"/>
          </a:xfrm>
          <a:prstGeom prst="rect">
            <a:avLst/>
          </a:prstGeom>
          <a:noFill/>
        </p:spPr>
        <p:txBody>
          <a:bodyPr vert="horz" wrap="square" lIns="0" tIns="0" rIns="0" bIns="0" rtlCol="0" anchor="ctr"/>
          <a:lstStyle/>
          <a:p>
            <a:pPr marL="0" indent="0">
              <a:lnSpc>
                <a:spcPts val="2250"/>
              </a:lnSpc>
              <a:buNone/>
            </a:pPr>
            <a:r>
              <a:rPr lang="en-US" sz="1500" b="1" dirty="0">
                <a:solidFill>
                  <a:srgbClr val="6CC215"/>
                </a:solidFill>
                <a:latin typeface="微软雅黑" panose="020B0503020204020204" pitchFamily="34" charset="-122"/>
                <a:ea typeface="微软雅黑" panose="020B0503020204020204" pitchFamily="34" charset="-122"/>
                <a:cs typeface="微软雅黑" panose="020B0503020204020204" pitchFamily="34" charset="-120"/>
              </a:rPr>
              <a:t>协作图展现交互</a:t>
            </a:r>
            <a:endParaRPr lang="en-US" sz="1500" dirty="0"/>
          </a:p>
        </p:txBody>
      </p:sp>
      <p:sp>
        <p:nvSpPr>
          <p:cNvPr id="14" name="Text 10"/>
          <p:cNvSpPr/>
          <p:nvPr/>
        </p:nvSpPr>
        <p:spPr>
          <a:xfrm>
            <a:off x="457200" y="4509770"/>
            <a:ext cx="2286000" cy="247650"/>
          </a:xfrm>
          <a:prstGeom prst="rect">
            <a:avLst/>
          </a:prstGeom>
          <a:noFill/>
        </p:spPr>
        <p:txBody>
          <a:bodyPr vert="horz" wrap="square" lIns="0" tIns="0" rIns="0" bIns="0" rtlCol="0" anchor="ctr"/>
          <a:lstStyle/>
          <a:p>
            <a:pPr marL="0" indent="0" algn="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展示对象之间的消息传递过程</a:t>
            </a:r>
            <a:endParaRPr lang="en-US" sz="1050" dirty="0"/>
          </a:p>
        </p:txBody>
      </p:sp>
      <p:sp>
        <p:nvSpPr>
          <p:cNvPr id="15" name="Text 11"/>
          <p:cNvSpPr/>
          <p:nvPr/>
        </p:nvSpPr>
        <p:spPr>
          <a:xfrm>
            <a:off x="457200" y="4795520"/>
            <a:ext cx="2286000" cy="247650"/>
          </a:xfrm>
          <a:prstGeom prst="rect">
            <a:avLst/>
          </a:prstGeom>
          <a:noFill/>
        </p:spPr>
        <p:txBody>
          <a:bodyPr vert="horz" wrap="square" lIns="0" tIns="0" rIns="0" bIns="0" rtlCol="0" anchor="ctr"/>
          <a:lstStyle/>
          <a:p>
            <a:pPr marL="0" indent="0" algn="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帮助理解系统内部的工作机制</a:t>
            </a:r>
            <a:endParaRPr lang="en-US" sz="1050" dirty="0"/>
          </a:p>
        </p:txBody>
      </p:sp>
      <p:sp>
        <p:nvSpPr>
          <p:cNvPr id="16" name="Text 12"/>
          <p:cNvSpPr/>
          <p:nvPr/>
        </p:nvSpPr>
        <p:spPr>
          <a:xfrm>
            <a:off x="6481763" y="1023620"/>
            <a:ext cx="1371600" cy="323850"/>
          </a:xfrm>
          <a:prstGeom prst="rect">
            <a:avLst/>
          </a:prstGeom>
          <a:noFill/>
        </p:spPr>
        <p:txBody>
          <a:bodyPr vert="horz" wrap="square" lIns="0" tIns="0" rIns="0" bIns="0" rtlCol="0" anchor="ctr"/>
          <a:lstStyle/>
          <a:p>
            <a:pPr marL="0" indent="0">
              <a:lnSpc>
                <a:spcPts val="2250"/>
              </a:lnSpc>
              <a:buNone/>
            </a:pPr>
            <a:r>
              <a:rPr lang="en-US" sz="1500" b="1" dirty="0">
                <a:solidFill>
                  <a:srgbClr val="31AB78"/>
                </a:solidFill>
                <a:latin typeface="微软雅黑" panose="020B0503020204020204" pitchFamily="34" charset="-122"/>
                <a:ea typeface="微软雅黑" panose="020B0503020204020204" pitchFamily="34" charset="-122"/>
                <a:cs typeface="微软雅黑" panose="020B0503020204020204" pitchFamily="34" charset="-120"/>
              </a:rPr>
              <a:t>类图映射至代码</a:t>
            </a:r>
            <a:endParaRPr lang="en-US" sz="1500" dirty="0"/>
          </a:p>
        </p:txBody>
      </p:sp>
      <p:sp>
        <p:nvSpPr>
          <p:cNvPr id="17" name="Text 13"/>
          <p:cNvSpPr/>
          <p:nvPr/>
        </p:nvSpPr>
        <p:spPr>
          <a:xfrm>
            <a:off x="6477000" y="1585595"/>
            <a:ext cx="2286000" cy="247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加速开发进程，减少编码错误</a:t>
            </a:r>
            <a:endParaRPr lang="en-US" sz="1050" dirty="0"/>
          </a:p>
        </p:txBody>
      </p:sp>
      <p:sp>
        <p:nvSpPr>
          <p:cNvPr id="18" name="Text 14"/>
          <p:cNvSpPr/>
          <p:nvPr/>
        </p:nvSpPr>
        <p:spPr>
          <a:xfrm>
            <a:off x="6477000" y="1871345"/>
            <a:ext cx="2286000" cy="247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确保设计与实现的一致性</a:t>
            </a:r>
            <a:endParaRPr lang="en-US" sz="1050" dirty="0"/>
          </a:p>
        </p:txBody>
      </p:sp>
      <p:sp>
        <p:nvSpPr>
          <p:cNvPr id="19" name="Text 15"/>
          <p:cNvSpPr/>
          <p:nvPr/>
        </p:nvSpPr>
        <p:spPr>
          <a:xfrm>
            <a:off x="6481763" y="2328545"/>
            <a:ext cx="1371600" cy="323850"/>
          </a:xfrm>
          <a:prstGeom prst="rect">
            <a:avLst/>
          </a:prstGeom>
          <a:noFill/>
        </p:spPr>
        <p:txBody>
          <a:bodyPr vert="horz" wrap="square" lIns="0" tIns="0" rIns="0" bIns="0" rtlCol="0" anchor="ctr"/>
          <a:lstStyle/>
          <a:p>
            <a:pPr marL="0" indent="0">
              <a:lnSpc>
                <a:spcPts val="2250"/>
              </a:lnSpc>
              <a:buNone/>
            </a:pPr>
            <a:r>
              <a:rPr lang="en-US" sz="1500" b="1" dirty="0">
                <a:solidFill>
                  <a:srgbClr val="6CC215"/>
                </a:solidFill>
                <a:latin typeface="微软雅黑" panose="020B0503020204020204" pitchFamily="34" charset="-122"/>
                <a:ea typeface="微软雅黑" panose="020B0503020204020204" pitchFamily="34" charset="-122"/>
                <a:cs typeface="微软雅黑" panose="020B0503020204020204" pitchFamily="34" charset="-120"/>
              </a:rPr>
              <a:t>活动图与序列图</a:t>
            </a:r>
            <a:endParaRPr lang="en-US" sz="1500" dirty="0"/>
          </a:p>
        </p:txBody>
      </p:sp>
      <p:sp>
        <p:nvSpPr>
          <p:cNvPr id="20" name="Text 16"/>
          <p:cNvSpPr/>
          <p:nvPr/>
        </p:nvSpPr>
        <p:spPr>
          <a:xfrm>
            <a:off x="6477000" y="2890520"/>
            <a:ext cx="2286000" cy="4572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辅助测试用例设计，确保系统功能正确</a:t>
            </a:r>
            <a:endParaRPr lang="en-US" sz="1050" dirty="0"/>
          </a:p>
        </p:txBody>
      </p:sp>
      <p:sp>
        <p:nvSpPr>
          <p:cNvPr id="21" name="Text 17"/>
          <p:cNvSpPr/>
          <p:nvPr/>
        </p:nvSpPr>
        <p:spPr>
          <a:xfrm>
            <a:off x="6477000" y="3385820"/>
            <a:ext cx="2286000" cy="247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验证系统流程，确保符合预期</a:t>
            </a:r>
            <a:endParaRPr lang="en-US" sz="1050" dirty="0"/>
          </a:p>
        </p:txBody>
      </p:sp>
      <p:sp>
        <p:nvSpPr>
          <p:cNvPr id="22" name="Text 18"/>
          <p:cNvSpPr/>
          <p:nvPr/>
        </p:nvSpPr>
        <p:spPr>
          <a:xfrm>
            <a:off x="6481763" y="3843020"/>
            <a:ext cx="1381125" cy="323850"/>
          </a:xfrm>
          <a:prstGeom prst="rect">
            <a:avLst/>
          </a:prstGeom>
          <a:noFill/>
        </p:spPr>
        <p:txBody>
          <a:bodyPr vert="horz" wrap="square" lIns="0" tIns="0" rIns="0" bIns="0" rtlCol="0" anchor="ctr"/>
          <a:lstStyle/>
          <a:p>
            <a:pPr marL="0" indent="0">
              <a:lnSpc>
                <a:spcPts val="2250"/>
              </a:lnSpc>
              <a:buNone/>
            </a:pPr>
            <a:r>
              <a:rPr lang="en-US" sz="1500" b="1" dirty="0">
                <a:solidFill>
                  <a:srgbClr val="31AB78"/>
                </a:solidFill>
                <a:latin typeface="微软雅黑" panose="020B0503020204020204" pitchFamily="34" charset="-122"/>
                <a:ea typeface="微软雅黑" panose="020B0503020204020204" pitchFamily="34" charset="-122"/>
                <a:cs typeface="微软雅黑" panose="020B0503020204020204" pitchFamily="34" charset="-120"/>
              </a:rPr>
              <a:t>UML图的重要性</a:t>
            </a:r>
            <a:endParaRPr lang="en-US" sz="1500" dirty="0"/>
          </a:p>
        </p:txBody>
      </p:sp>
      <p:sp>
        <p:nvSpPr>
          <p:cNvPr id="23" name="Text 19"/>
          <p:cNvSpPr/>
          <p:nvPr/>
        </p:nvSpPr>
        <p:spPr>
          <a:xfrm>
            <a:off x="6477000" y="4404995"/>
            <a:ext cx="2286000" cy="247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提供清晰的设计蓝图，便于团队沟通</a:t>
            </a:r>
            <a:endParaRPr lang="en-US" sz="1050" dirty="0"/>
          </a:p>
        </p:txBody>
      </p:sp>
      <p:sp>
        <p:nvSpPr>
          <p:cNvPr id="24" name="Text 20"/>
          <p:cNvSpPr/>
          <p:nvPr/>
        </p:nvSpPr>
        <p:spPr>
          <a:xfrm>
            <a:off x="6477000" y="4690745"/>
            <a:ext cx="2286000" cy="4572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支持系统的维护与扩展，提高软件质量</a:t>
            </a:r>
            <a:endParaRPr lang="en-US" sz="105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业务流程与系统架构规划</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2"/>
          <a:srcRect/>
          <a:stretch>
            <a:fillRect/>
          </a:stretch>
        </p:blipFill>
        <p:spPr>
          <a:xfrm>
            <a:off x="400050" y="1447800"/>
            <a:ext cx="4171950" cy="1409700"/>
          </a:xfrm>
          <a:prstGeom prst="rect">
            <a:avLst/>
          </a:prstGeom>
        </p:spPr>
      </p:pic>
      <p:sp>
        <p:nvSpPr>
          <p:cNvPr id="7" name="Text 3"/>
          <p:cNvSpPr/>
          <p:nvPr/>
        </p:nvSpPr>
        <p:spPr>
          <a:xfrm>
            <a:off x="600075" y="1654969"/>
            <a:ext cx="2571750" cy="252413"/>
          </a:xfrm>
          <a:prstGeom prst="rect">
            <a:avLst/>
          </a:prstGeom>
          <a:noFill/>
        </p:spPr>
        <p:txBody>
          <a:bodyPr vert="horz" wrap="square" lIns="0" tIns="0" rIns="0" bIns="0" rtlCol="0" anchor="ctr"/>
          <a:lstStyle/>
          <a:p>
            <a:pPr marL="0" indent="0" algn="r">
              <a:lnSpc>
                <a:spcPts val="169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业务流程建模</a:t>
            </a:r>
            <a:endParaRPr lang="en-US" sz="1200" dirty="0"/>
          </a:p>
        </p:txBody>
      </p:sp>
      <p:sp>
        <p:nvSpPr>
          <p:cNvPr id="8" name="Text 4"/>
          <p:cNvSpPr/>
          <p:nvPr/>
        </p:nvSpPr>
        <p:spPr>
          <a:xfrm>
            <a:off x="600075" y="1945481"/>
            <a:ext cx="2571750" cy="666750"/>
          </a:xfrm>
          <a:prstGeom prst="rect">
            <a:avLst/>
          </a:prstGeom>
          <a:noFill/>
        </p:spPr>
        <p:txBody>
          <a:bodyPr vert="horz" wrap="square" lIns="0" tIns="0" rIns="0" bIns="0" rtlCol="0" anchor="ctr"/>
          <a:lstStyle/>
          <a:p>
            <a:pPr marL="0" indent="0" algn="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UML活动图和用例图捕捉业务流程，定义系统边界和功能，确保需求清晰，促进跨部门沟通。</a:t>
            </a:r>
            <a:endParaRPr lang="en-US" sz="1050" dirty="0"/>
          </a:p>
        </p:txBody>
      </p:sp>
      <p:pic>
        <p:nvPicPr>
          <p:cNvPr id="9" name="Image 2" descr="preencoded.png"/>
          <p:cNvPicPr>
            <a:picLocks noChangeAspect="1"/>
          </p:cNvPicPr>
          <p:nvPr/>
        </p:nvPicPr>
        <p:blipFill>
          <a:blip r:embed="rId3"/>
          <a:srcRect/>
          <a:stretch>
            <a:fillRect/>
          </a:stretch>
        </p:blipFill>
        <p:spPr>
          <a:xfrm>
            <a:off x="4572000" y="1447800"/>
            <a:ext cx="4171950" cy="1409700"/>
          </a:xfrm>
          <a:prstGeom prst="rect">
            <a:avLst/>
          </a:prstGeom>
        </p:spPr>
      </p:pic>
      <p:sp>
        <p:nvSpPr>
          <p:cNvPr id="10" name="Text 5"/>
          <p:cNvSpPr/>
          <p:nvPr/>
        </p:nvSpPr>
        <p:spPr>
          <a:xfrm>
            <a:off x="5972175" y="1654969"/>
            <a:ext cx="2571750" cy="252413"/>
          </a:xfrm>
          <a:prstGeom prst="rect">
            <a:avLst/>
          </a:prstGeom>
          <a:noFill/>
        </p:spPr>
        <p:txBody>
          <a:bodyPr vert="horz" wrap="square" lIns="0" tIns="0" rIns="0" bIns="0" rtlCol="0" anchor="ctr"/>
          <a:lstStyle/>
          <a:p>
            <a:pPr marL="0" indent="0">
              <a:lnSpc>
                <a:spcPts val="169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系统架构设计</a:t>
            </a:r>
            <a:endParaRPr lang="en-US" sz="1200" dirty="0"/>
          </a:p>
        </p:txBody>
      </p:sp>
      <p:sp>
        <p:nvSpPr>
          <p:cNvPr id="11" name="Text 6"/>
          <p:cNvSpPr/>
          <p:nvPr/>
        </p:nvSpPr>
        <p:spPr>
          <a:xfrm>
            <a:off x="5972175" y="1945481"/>
            <a:ext cx="2571750" cy="6667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组件图和部署图描绘系统架构，明确模块划分和硬件布局，支撑系统可扩展性和维护性。</a:t>
            </a:r>
            <a:endParaRPr lang="en-US" sz="1050" dirty="0"/>
          </a:p>
        </p:txBody>
      </p:sp>
      <p:pic>
        <p:nvPicPr>
          <p:cNvPr id="12" name="Image 3" descr="preencoded.png"/>
          <p:cNvPicPr>
            <a:picLocks noChangeAspect="1"/>
          </p:cNvPicPr>
          <p:nvPr/>
        </p:nvPicPr>
        <p:blipFill>
          <a:blip r:embed="rId4"/>
          <a:srcRect/>
          <a:stretch>
            <a:fillRect/>
          </a:stretch>
        </p:blipFill>
        <p:spPr>
          <a:xfrm>
            <a:off x="400050" y="2857500"/>
            <a:ext cx="4171950" cy="1409700"/>
          </a:xfrm>
          <a:prstGeom prst="rect">
            <a:avLst/>
          </a:prstGeom>
        </p:spPr>
      </p:pic>
      <p:sp>
        <p:nvSpPr>
          <p:cNvPr id="13" name="Text 7"/>
          <p:cNvSpPr/>
          <p:nvPr/>
        </p:nvSpPr>
        <p:spPr>
          <a:xfrm>
            <a:off x="600075" y="3064669"/>
            <a:ext cx="2571750" cy="252413"/>
          </a:xfrm>
          <a:prstGeom prst="rect">
            <a:avLst/>
          </a:prstGeom>
          <a:noFill/>
        </p:spPr>
        <p:txBody>
          <a:bodyPr vert="horz" wrap="square" lIns="0" tIns="0" rIns="0" bIns="0" rtlCol="0" anchor="ctr"/>
          <a:lstStyle/>
          <a:p>
            <a:pPr marL="0" indent="0" algn="r">
              <a:lnSpc>
                <a:spcPts val="169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迭代优化</a:t>
            </a:r>
            <a:endParaRPr lang="en-US" sz="1200" dirty="0"/>
          </a:p>
        </p:txBody>
      </p:sp>
      <p:sp>
        <p:nvSpPr>
          <p:cNvPr id="14" name="Text 8"/>
          <p:cNvSpPr/>
          <p:nvPr/>
        </p:nvSpPr>
        <p:spPr>
          <a:xfrm>
            <a:off x="600075" y="3355181"/>
            <a:ext cx="2571750" cy="666750"/>
          </a:xfrm>
          <a:prstGeom prst="rect">
            <a:avLst/>
          </a:prstGeom>
          <a:noFill/>
        </p:spPr>
        <p:txBody>
          <a:bodyPr vert="horz" wrap="square" lIns="0" tIns="0" rIns="0" bIns="0" rtlCol="0" anchor="ctr"/>
          <a:lstStyle/>
          <a:p>
            <a:pPr marL="0" indent="0" algn="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UML支持持续改进，通过反馈循环调整模型，确保系统架构与业务目标一致，提高开发效率。</a:t>
            </a:r>
            <a:endParaRPr lang="en-US" sz="1050" dirty="0"/>
          </a:p>
        </p:txBody>
      </p:sp>
      <p:pic>
        <p:nvPicPr>
          <p:cNvPr id="15" name="Image 4" descr="preencoded.png"/>
          <p:cNvPicPr>
            <a:picLocks noChangeAspect="1"/>
          </p:cNvPicPr>
          <p:nvPr/>
        </p:nvPicPr>
        <p:blipFill>
          <a:blip r:embed="rId5"/>
          <a:srcRect/>
          <a:stretch>
            <a:fillRect/>
          </a:stretch>
        </p:blipFill>
        <p:spPr>
          <a:xfrm>
            <a:off x="4572000" y="2857500"/>
            <a:ext cx="4171950" cy="1409700"/>
          </a:xfrm>
          <a:prstGeom prst="rect">
            <a:avLst/>
          </a:prstGeom>
        </p:spPr>
      </p:pic>
      <p:sp>
        <p:nvSpPr>
          <p:cNvPr id="16" name="Text 9"/>
          <p:cNvSpPr/>
          <p:nvPr/>
        </p:nvSpPr>
        <p:spPr>
          <a:xfrm>
            <a:off x="5972175" y="3064669"/>
            <a:ext cx="2571750" cy="252413"/>
          </a:xfrm>
          <a:prstGeom prst="rect">
            <a:avLst/>
          </a:prstGeom>
          <a:noFill/>
        </p:spPr>
        <p:txBody>
          <a:bodyPr vert="horz" wrap="square" lIns="0" tIns="0" rIns="0" bIns="0" rtlCol="0" anchor="ctr"/>
          <a:lstStyle/>
          <a:p>
            <a:pPr marL="0" indent="0">
              <a:lnSpc>
                <a:spcPts val="169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决策支持</a:t>
            </a:r>
            <a:endParaRPr lang="en-US" sz="1200" dirty="0"/>
          </a:p>
        </p:txBody>
      </p:sp>
      <p:sp>
        <p:nvSpPr>
          <p:cNvPr id="17" name="Text 10"/>
          <p:cNvSpPr/>
          <p:nvPr/>
        </p:nvSpPr>
        <p:spPr>
          <a:xfrm>
            <a:off x="5972175" y="3355181"/>
            <a:ext cx="2571750" cy="6667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UML模型提供决策依据，辅助项目经理和技术团队评估方案可行性，优化资源配置，减少风险。</a:t>
            </a:r>
            <a:endParaRPr lang="en-US" sz="105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2647950"/>
            <a:ext cx="4762500" cy="1333500"/>
          </a:xfrm>
          <a:prstGeom prst="rect">
            <a:avLst/>
          </a:prstGeom>
          <a:noFill/>
        </p:spPr>
        <p:txBody>
          <a:bodyPr vert="horz" wrap="square" lIns="0" tIns="0" rIns="0" bIns="0" rtlCol="0" anchor="ctr"/>
          <a:lstStyle/>
          <a:p>
            <a:pPr marL="0" indent="0" algn="l">
              <a:lnSpc>
                <a:spcPts val="5250"/>
              </a:lnSpc>
              <a:buNone/>
            </a:pPr>
            <a:r>
              <a:rPr lang="en-US" sz="37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UML 的核心价值与未来趋势</a:t>
            </a:r>
            <a:endParaRPr lang="en-US" sz="3750" dirty="0"/>
          </a:p>
        </p:txBody>
      </p:sp>
      <p:sp>
        <p:nvSpPr>
          <p:cNvPr id="4" name="Shape 1"/>
          <p:cNvSpPr/>
          <p:nvPr/>
        </p:nvSpPr>
        <p:spPr>
          <a:xfrm>
            <a:off x="571500" y="4157662"/>
            <a:ext cx="4762500" cy="14288"/>
          </a:xfrm>
          <a:prstGeom prst="rect">
            <a:avLst/>
          </a:prstGeom>
          <a:solidFill>
            <a:srgbClr val="333333">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00773D">
                    <a:alpha val="50000"/>
                  </a:srgbClr>
                </a:solidFill>
                <a:latin typeface="微软雅黑" panose="020B0503020204020204" pitchFamily="34" charset="-122"/>
                <a:ea typeface="微软雅黑" panose="020B0503020204020204" pitchFamily="34" charset="-122"/>
                <a:cs typeface="微软雅黑" panose="020B0503020204020204" pitchFamily="34" charset="-120"/>
              </a:rPr>
              <a:t>06</a:t>
            </a:r>
            <a:endParaRPr lang="en-US" sz="22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UML 简介与核心概念</a:t>
            </a:r>
            <a:endParaRPr lang="en-US" sz="3750" dirty="0"/>
          </a:p>
        </p:txBody>
      </p:sp>
      <p:sp>
        <p:nvSpPr>
          <p:cNvPr id="4" name="Shape 1"/>
          <p:cNvSpPr/>
          <p:nvPr/>
        </p:nvSpPr>
        <p:spPr>
          <a:xfrm>
            <a:off x="571500" y="4157662"/>
            <a:ext cx="4762500" cy="14288"/>
          </a:xfrm>
          <a:prstGeom prst="rect">
            <a:avLst/>
          </a:prstGeom>
          <a:solidFill>
            <a:srgbClr val="333333">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00773D">
                    <a:alpha val="50000"/>
                  </a:srgbClr>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225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提升沟通效率与系统理解</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2"/>
          <a:srcRect/>
          <a:stretch>
            <a:fillRect/>
          </a:stretch>
        </p:blipFill>
        <p:spPr>
          <a:xfrm>
            <a:off x="400050" y="1447800"/>
            <a:ext cx="4171950" cy="1414463"/>
          </a:xfrm>
          <a:prstGeom prst="rect">
            <a:avLst/>
          </a:prstGeom>
        </p:spPr>
      </p:pic>
      <p:sp>
        <p:nvSpPr>
          <p:cNvPr id="7" name="Text 3"/>
          <p:cNvSpPr/>
          <p:nvPr/>
        </p:nvSpPr>
        <p:spPr>
          <a:xfrm>
            <a:off x="600075" y="1552575"/>
            <a:ext cx="2571750" cy="252413"/>
          </a:xfrm>
          <a:prstGeom prst="rect">
            <a:avLst/>
          </a:prstGeom>
          <a:noFill/>
        </p:spPr>
        <p:txBody>
          <a:bodyPr vert="horz" wrap="square" lIns="0" tIns="0" rIns="0" bIns="0" rtlCol="0" anchor="ctr"/>
          <a:lstStyle/>
          <a:p>
            <a:pPr marL="0" indent="0" algn="r">
              <a:lnSpc>
                <a:spcPts val="169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标准化沟通桥梁</a:t>
            </a:r>
            <a:endParaRPr lang="en-US" sz="1200" dirty="0"/>
          </a:p>
        </p:txBody>
      </p:sp>
      <p:sp>
        <p:nvSpPr>
          <p:cNvPr id="8" name="Text 4"/>
          <p:cNvSpPr/>
          <p:nvPr/>
        </p:nvSpPr>
        <p:spPr>
          <a:xfrm>
            <a:off x="600075" y="1843088"/>
            <a:ext cx="2571750" cy="876300"/>
          </a:xfrm>
          <a:prstGeom prst="rect">
            <a:avLst/>
          </a:prstGeom>
          <a:noFill/>
        </p:spPr>
        <p:txBody>
          <a:bodyPr vert="horz" wrap="square" lIns="0" tIns="0" rIns="0" bIns="0" rtlCol="0" anchor="ctr"/>
          <a:lstStyle/>
          <a:p>
            <a:pPr marL="0" indent="0" algn="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UML作为标准化建模语言，提供了一致的符号体系，确保团队成员、利益相关者之间能无障碍地交流系统设计，减少了误解和沟通成本。</a:t>
            </a:r>
            <a:endParaRPr lang="en-US" sz="1050" dirty="0"/>
          </a:p>
        </p:txBody>
      </p:sp>
      <p:pic>
        <p:nvPicPr>
          <p:cNvPr id="9" name="Image 2" descr="preencoded.png"/>
          <p:cNvPicPr>
            <a:picLocks noChangeAspect="1"/>
          </p:cNvPicPr>
          <p:nvPr/>
        </p:nvPicPr>
        <p:blipFill>
          <a:blip r:embed="rId3"/>
          <a:srcRect/>
          <a:stretch>
            <a:fillRect/>
          </a:stretch>
        </p:blipFill>
        <p:spPr>
          <a:xfrm>
            <a:off x="4572000" y="1447800"/>
            <a:ext cx="4171950" cy="1414463"/>
          </a:xfrm>
          <a:prstGeom prst="rect">
            <a:avLst/>
          </a:prstGeom>
        </p:spPr>
      </p:pic>
      <p:sp>
        <p:nvSpPr>
          <p:cNvPr id="10" name="Text 5"/>
          <p:cNvSpPr/>
          <p:nvPr/>
        </p:nvSpPr>
        <p:spPr>
          <a:xfrm>
            <a:off x="5972175" y="1552575"/>
            <a:ext cx="2571750" cy="252413"/>
          </a:xfrm>
          <a:prstGeom prst="rect">
            <a:avLst/>
          </a:prstGeom>
          <a:noFill/>
        </p:spPr>
        <p:txBody>
          <a:bodyPr vert="horz" wrap="square" lIns="0" tIns="0" rIns="0" bIns="0" rtlCol="0" anchor="ctr"/>
          <a:lstStyle/>
          <a:p>
            <a:pPr marL="0" indent="0">
              <a:lnSpc>
                <a:spcPts val="169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系统复杂度降低</a:t>
            </a:r>
            <a:endParaRPr lang="en-US" sz="1200" dirty="0"/>
          </a:p>
        </p:txBody>
      </p:sp>
      <p:sp>
        <p:nvSpPr>
          <p:cNvPr id="11" name="Text 6"/>
          <p:cNvSpPr/>
          <p:nvPr/>
        </p:nvSpPr>
        <p:spPr>
          <a:xfrm>
            <a:off x="5972175" y="1843088"/>
            <a:ext cx="2571750" cy="8763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通过UML的结构和行为模型，复杂系统被分解为可管理的组件，帮助开发者和管理者快速理解系统架构和动态流程，降低了认知负担。</a:t>
            </a:r>
            <a:endParaRPr lang="en-US" sz="1050" dirty="0"/>
          </a:p>
        </p:txBody>
      </p:sp>
      <p:pic>
        <p:nvPicPr>
          <p:cNvPr id="12" name="Image 3" descr="preencoded.png"/>
          <p:cNvPicPr>
            <a:picLocks noChangeAspect="1"/>
          </p:cNvPicPr>
          <p:nvPr/>
        </p:nvPicPr>
        <p:blipFill>
          <a:blip r:embed="rId4"/>
          <a:srcRect/>
          <a:stretch>
            <a:fillRect/>
          </a:stretch>
        </p:blipFill>
        <p:spPr>
          <a:xfrm>
            <a:off x="400050" y="2862263"/>
            <a:ext cx="4171950" cy="1414463"/>
          </a:xfrm>
          <a:prstGeom prst="rect">
            <a:avLst/>
          </a:prstGeom>
        </p:spPr>
      </p:pic>
      <p:sp>
        <p:nvSpPr>
          <p:cNvPr id="13" name="Text 7"/>
          <p:cNvSpPr/>
          <p:nvPr/>
        </p:nvSpPr>
        <p:spPr>
          <a:xfrm>
            <a:off x="600075" y="3069431"/>
            <a:ext cx="2571750" cy="252413"/>
          </a:xfrm>
          <a:prstGeom prst="rect">
            <a:avLst/>
          </a:prstGeom>
          <a:noFill/>
        </p:spPr>
        <p:txBody>
          <a:bodyPr vert="horz" wrap="square" lIns="0" tIns="0" rIns="0" bIns="0" rtlCol="0" anchor="ctr"/>
          <a:lstStyle/>
          <a:p>
            <a:pPr marL="0" indent="0" algn="r">
              <a:lnSpc>
                <a:spcPts val="169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迭代优化加速</a:t>
            </a:r>
            <a:endParaRPr lang="en-US" sz="1200" dirty="0"/>
          </a:p>
        </p:txBody>
      </p:sp>
      <p:sp>
        <p:nvSpPr>
          <p:cNvPr id="14" name="Text 8"/>
          <p:cNvSpPr/>
          <p:nvPr/>
        </p:nvSpPr>
        <p:spPr>
          <a:xfrm>
            <a:off x="600075" y="3359944"/>
            <a:ext cx="2571750" cy="666750"/>
          </a:xfrm>
          <a:prstGeom prst="rect">
            <a:avLst/>
          </a:prstGeom>
          <a:noFill/>
        </p:spPr>
        <p:txBody>
          <a:bodyPr vert="horz" wrap="square" lIns="0" tIns="0" rIns="0" bIns="0" rtlCol="0" anchor="ctr"/>
          <a:lstStyle/>
          <a:p>
            <a:pPr marL="0" indent="0" algn="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UML支持从需求分析到测试的全流程建模，便于在项目早期发现潜在问题，促进持续改进和敏捷开发，加快了产品迭代速度。</a:t>
            </a:r>
            <a:endParaRPr lang="en-US" sz="1050" dirty="0"/>
          </a:p>
        </p:txBody>
      </p:sp>
      <p:pic>
        <p:nvPicPr>
          <p:cNvPr id="15" name="Image 4" descr="preencoded.png"/>
          <p:cNvPicPr>
            <a:picLocks noChangeAspect="1"/>
          </p:cNvPicPr>
          <p:nvPr/>
        </p:nvPicPr>
        <p:blipFill>
          <a:blip r:embed="rId5"/>
          <a:srcRect/>
          <a:stretch>
            <a:fillRect/>
          </a:stretch>
        </p:blipFill>
        <p:spPr>
          <a:xfrm>
            <a:off x="4572000" y="2862263"/>
            <a:ext cx="4171950" cy="1414463"/>
          </a:xfrm>
          <a:prstGeom prst="rect">
            <a:avLst/>
          </a:prstGeom>
        </p:spPr>
      </p:pic>
      <p:sp>
        <p:nvSpPr>
          <p:cNvPr id="16" name="Text 9"/>
          <p:cNvSpPr/>
          <p:nvPr/>
        </p:nvSpPr>
        <p:spPr>
          <a:xfrm>
            <a:off x="5972175" y="2967038"/>
            <a:ext cx="2571750" cy="252413"/>
          </a:xfrm>
          <a:prstGeom prst="rect">
            <a:avLst/>
          </a:prstGeom>
          <a:noFill/>
        </p:spPr>
        <p:txBody>
          <a:bodyPr vert="horz" wrap="square" lIns="0" tIns="0" rIns="0" bIns="0" rtlCol="0" anchor="ctr"/>
          <a:lstStyle/>
          <a:p>
            <a:pPr marL="0" indent="0">
              <a:lnSpc>
                <a:spcPts val="169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知识传承与复用</a:t>
            </a:r>
            <a:endParaRPr lang="en-US" sz="1200" dirty="0"/>
          </a:p>
        </p:txBody>
      </p:sp>
      <p:sp>
        <p:nvSpPr>
          <p:cNvPr id="17" name="Text 10"/>
          <p:cNvSpPr/>
          <p:nvPr/>
        </p:nvSpPr>
        <p:spPr>
          <a:xfrm>
            <a:off x="5972175" y="3257550"/>
            <a:ext cx="2571750" cy="8763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UML模型文档化了系统设计，便于新成员快速上手，同时模型的可重用性促进了最佳实践的积累和传播，提升了团队的整体效能。</a:t>
            </a:r>
            <a:endParaRPr lang="en-US" sz="105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1"/>
          <a:srcRect/>
          <a:stretch>
            <a:fillRect/>
          </a:stretch>
        </p:blipFill>
        <p:spPr>
          <a:xfrm>
            <a:off x="381000" y="499745"/>
            <a:ext cx="8382000" cy="4643438"/>
          </a:xfrm>
          <a:prstGeom prst="rect">
            <a:avLst/>
          </a:prstGeom>
        </p:spPr>
      </p:pic>
      <p:grpSp>
        <p:nvGrpSpPr>
          <p:cNvPr id="20" name="组合 19"/>
          <p:cNvGrpSpPr/>
          <p:nvPr/>
        </p:nvGrpSpPr>
        <p:grpSpPr>
          <a:xfrm>
            <a:off x="571500" y="742950"/>
            <a:ext cx="1333500" cy="4148455"/>
            <a:chOff x="865" y="2640"/>
            <a:chExt cx="2100" cy="6533"/>
          </a:xfrm>
        </p:grpSpPr>
        <p:sp>
          <p:nvSpPr>
            <p:cNvPr id="7" name="Text 3"/>
            <p:cNvSpPr/>
            <p:nvPr/>
          </p:nvSpPr>
          <p:spPr>
            <a:xfrm>
              <a:off x="865" y="7005"/>
              <a:ext cx="2100" cy="398"/>
            </a:xfrm>
            <a:prstGeom prst="rect">
              <a:avLst/>
            </a:prstGeom>
            <a:noFill/>
          </p:spPr>
          <p:txBody>
            <a:bodyPr vert="horz" wrap="square" lIns="0" tIns="0" rIns="0" bIns="0" rtlCol="0" anchor="ctr"/>
            <a:lstStyle/>
            <a:p>
              <a:pPr marL="0" indent="0" algn="r">
                <a:lnSpc>
                  <a:spcPts val="169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正向工程定义</a:t>
              </a:r>
              <a:endParaRPr lang="en-US" sz="1200" dirty="0"/>
            </a:p>
          </p:txBody>
        </p:sp>
        <p:sp>
          <p:nvSpPr>
            <p:cNvPr id="8" name="Text 4"/>
            <p:cNvSpPr/>
            <p:nvPr/>
          </p:nvSpPr>
          <p:spPr>
            <a:xfrm>
              <a:off x="865" y="7463"/>
              <a:ext cx="2100" cy="1710"/>
            </a:xfrm>
            <a:prstGeom prst="rect">
              <a:avLst/>
            </a:prstGeom>
            <a:noFill/>
          </p:spPr>
          <p:txBody>
            <a:bodyPr vert="horz" wrap="square" lIns="0" tIns="0" rIns="0" bIns="0" rtlCol="0" anchor="ctr"/>
            <a:lstStyle/>
            <a:p>
              <a:pPr marL="0" indent="0" algn="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正向工程是通过UML将设计蓝图直接映射到代码，加速模型到实现的转化过程，提高开发效率。</a:t>
              </a:r>
              <a:endParaRPr lang="en-US" sz="1050" dirty="0"/>
            </a:p>
          </p:txBody>
        </p:sp>
        <p:sp>
          <p:nvSpPr>
            <p:cNvPr id="9" name="Text 5"/>
            <p:cNvSpPr/>
            <p:nvPr/>
          </p:nvSpPr>
          <p:spPr>
            <a:xfrm>
              <a:off x="865" y="4658"/>
              <a:ext cx="2100" cy="398"/>
            </a:xfrm>
            <a:prstGeom prst="rect">
              <a:avLst/>
            </a:prstGeom>
            <a:noFill/>
          </p:spPr>
          <p:txBody>
            <a:bodyPr vert="horz" wrap="square" lIns="0" tIns="0" rIns="0" bIns="0" rtlCol="0" anchor="ctr"/>
            <a:lstStyle/>
            <a:p>
              <a:pPr marL="0" indent="0" algn="r">
                <a:lnSpc>
                  <a:spcPts val="169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逆向工程作用</a:t>
              </a:r>
              <a:endParaRPr lang="en-US" sz="1200" dirty="0"/>
            </a:p>
          </p:txBody>
        </p:sp>
        <p:sp>
          <p:nvSpPr>
            <p:cNvPr id="10" name="Text 6"/>
            <p:cNvSpPr/>
            <p:nvPr/>
          </p:nvSpPr>
          <p:spPr>
            <a:xfrm>
              <a:off x="865" y="5115"/>
              <a:ext cx="2100" cy="1710"/>
            </a:xfrm>
            <a:prstGeom prst="rect">
              <a:avLst/>
            </a:prstGeom>
            <a:noFill/>
          </p:spPr>
          <p:txBody>
            <a:bodyPr vert="horz" wrap="square" lIns="0" tIns="0" rIns="0" bIns="0" rtlCol="0" anchor="ctr"/>
            <a:lstStyle/>
            <a:p>
              <a:pPr marL="0" indent="0" algn="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逆向工程通过解析现有系统，帮助开发者快速理解复杂架构，辅助进行系统的重构与维护工作。</a:t>
              </a:r>
              <a:endParaRPr lang="en-US" sz="1050" dirty="0"/>
            </a:p>
          </p:txBody>
        </p:sp>
        <p:sp>
          <p:nvSpPr>
            <p:cNvPr id="11" name="Text 7"/>
            <p:cNvSpPr/>
            <p:nvPr/>
          </p:nvSpPr>
          <p:spPr>
            <a:xfrm>
              <a:off x="865" y="2640"/>
              <a:ext cx="2100" cy="398"/>
            </a:xfrm>
            <a:prstGeom prst="rect">
              <a:avLst/>
            </a:prstGeom>
            <a:noFill/>
          </p:spPr>
          <p:txBody>
            <a:bodyPr vert="horz" wrap="square" lIns="0" tIns="0" rIns="0" bIns="0" rtlCol="0" anchor="ctr"/>
            <a:lstStyle/>
            <a:p>
              <a:pPr marL="0" indent="0" algn="r">
                <a:lnSpc>
                  <a:spcPts val="169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减少技术债务</a:t>
              </a:r>
              <a:endParaRPr lang="en-US" sz="1200" dirty="0"/>
            </a:p>
          </p:txBody>
        </p:sp>
        <p:sp>
          <p:nvSpPr>
            <p:cNvPr id="12" name="Text 8"/>
            <p:cNvSpPr/>
            <p:nvPr/>
          </p:nvSpPr>
          <p:spPr>
            <a:xfrm>
              <a:off x="865" y="3098"/>
              <a:ext cx="2100" cy="1380"/>
            </a:xfrm>
            <a:prstGeom prst="rect">
              <a:avLst/>
            </a:prstGeom>
            <a:noFill/>
          </p:spPr>
          <p:txBody>
            <a:bodyPr vert="horz" wrap="square" lIns="0" tIns="0" rIns="0" bIns="0" rtlCol="0" anchor="ctr"/>
            <a:lstStyle/>
            <a:p>
              <a:pPr marL="0" indent="0" algn="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逆向工程有助于减少技术债务，使系统更加健壮，降低长期维护成本。</a:t>
              </a:r>
              <a:endParaRPr lang="en-US" sz="1050" dirty="0"/>
            </a:p>
          </p:txBody>
        </p:sp>
      </p:grpSp>
      <p:grpSp>
        <p:nvGrpSpPr>
          <p:cNvPr id="21" name="组合 20"/>
          <p:cNvGrpSpPr/>
          <p:nvPr/>
        </p:nvGrpSpPr>
        <p:grpSpPr>
          <a:xfrm>
            <a:off x="7239000" y="499745"/>
            <a:ext cx="1333500" cy="4566920"/>
            <a:chOff x="11435" y="2310"/>
            <a:chExt cx="2100" cy="7192"/>
          </a:xfrm>
        </p:grpSpPr>
        <p:sp>
          <p:nvSpPr>
            <p:cNvPr id="13" name="Text 9"/>
            <p:cNvSpPr/>
            <p:nvPr/>
          </p:nvSpPr>
          <p:spPr>
            <a:xfrm>
              <a:off x="11435" y="7335"/>
              <a:ext cx="2100" cy="398"/>
            </a:xfrm>
            <a:prstGeom prst="rect">
              <a:avLst/>
            </a:prstGeom>
            <a:noFill/>
          </p:spPr>
          <p:txBody>
            <a:bodyPr vert="horz" wrap="square" lIns="0" tIns="0" rIns="0" bIns="0" rtlCol="0" anchor="ctr"/>
            <a:lstStyle/>
            <a:p>
              <a:pPr marL="0" indent="0" algn="l">
                <a:lnSpc>
                  <a:spcPts val="169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促进持续集成</a:t>
              </a:r>
              <a:endParaRPr lang="en-US" sz="1200" dirty="0"/>
            </a:p>
          </p:txBody>
        </p:sp>
        <p:sp>
          <p:nvSpPr>
            <p:cNvPr id="14" name="Text 10"/>
            <p:cNvSpPr/>
            <p:nvPr/>
          </p:nvSpPr>
          <p:spPr>
            <a:xfrm>
              <a:off x="11435" y="7792"/>
              <a:ext cx="2100" cy="171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正向与逆向工程的结合促进了持续集成与交付流程，保证了模型与代码的一致性和同步演化。</a:t>
              </a:r>
              <a:endParaRPr lang="en-US" sz="1050" dirty="0"/>
            </a:p>
          </p:txBody>
        </p:sp>
        <p:sp>
          <p:nvSpPr>
            <p:cNvPr id="15" name="Text 11"/>
            <p:cNvSpPr/>
            <p:nvPr/>
          </p:nvSpPr>
          <p:spPr>
            <a:xfrm>
              <a:off x="11435" y="4988"/>
              <a:ext cx="2100" cy="398"/>
            </a:xfrm>
            <a:prstGeom prst="rect">
              <a:avLst/>
            </a:prstGeom>
            <a:noFill/>
          </p:spPr>
          <p:txBody>
            <a:bodyPr vert="horz" wrap="square" lIns="0" tIns="0" rIns="0" bIns="0" rtlCol="0" anchor="ctr"/>
            <a:lstStyle/>
            <a:p>
              <a:pPr marL="0" indent="0" algn="l">
                <a:lnSpc>
                  <a:spcPts val="169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增强系统适应性</a:t>
              </a:r>
              <a:endParaRPr lang="en-US" sz="1200" dirty="0"/>
            </a:p>
          </p:txBody>
        </p:sp>
        <p:sp>
          <p:nvSpPr>
            <p:cNvPr id="16" name="Text 12"/>
            <p:cNvSpPr/>
            <p:nvPr/>
          </p:nvSpPr>
          <p:spPr>
            <a:xfrm>
              <a:off x="11435" y="5445"/>
              <a:ext cx="2100" cy="171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通过正逆向工程的结合使用，可以增强系统的适应性，使其能够更好地应对变化的需求和技术环境。</a:t>
              </a:r>
              <a:endParaRPr lang="en-US" sz="1050" dirty="0"/>
            </a:p>
          </p:txBody>
        </p:sp>
        <p:sp>
          <p:nvSpPr>
            <p:cNvPr id="17" name="Text 13"/>
            <p:cNvSpPr/>
            <p:nvPr/>
          </p:nvSpPr>
          <p:spPr>
            <a:xfrm>
              <a:off x="11435" y="2310"/>
              <a:ext cx="2100" cy="398"/>
            </a:xfrm>
            <a:prstGeom prst="rect">
              <a:avLst/>
            </a:prstGeom>
            <a:noFill/>
          </p:spPr>
          <p:txBody>
            <a:bodyPr vert="horz" wrap="square" lIns="0" tIns="0" rIns="0" bIns="0" rtlCol="0" anchor="ctr"/>
            <a:lstStyle/>
            <a:p>
              <a:pPr marL="0" indent="0" algn="l">
                <a:lnSpc>
                  <a:spcPts val="169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智能化趋势</a:t>
              </a:r>
              <a:endParaRPr lang="en-US" sz="1200" dirty="0"/>
            </a:p>
          </p:txBody>
        </p:sp>
        <p:sp>
          <p:nvSpPr>
            <p:cNvPr id="18" name="Text 14"/>
            <p:cNvSpPr/>
            <p:nvPr/>
          </p:nvSpPr>
          <p:spPr>
            <a:xfrm>
              <a:off x="11435" y="2767"/>
              <a:ext cx="2100" cy="204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未来，UML的发展将支持AI驱动的自动化建模、智能分析与优化功能，推动软件工程向智能化方向发展。</a:t>
              </a:r>
              <a:endParaRPr lang="en-US" sz="1050" dirty="0"/>
            </a:p>
          </p:txBody>
        </p:sp>
      </p:grpSp>
      <p:sp>
        <p:nvSpPr>
          <p:cNvPr id="4" name="Text 1"/>
          <p:cNvSpPr/>
          <p:nvPr/>
        </p:nvSpPr>
        <p:spPr>
          <a:xfrm>
            <a:off x="549275" y="2476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正向与逆向工程的加速器</a:t>
            </a:r>
            <a:endParaRPr lang="en-US" sz="225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2014538"/>
            <a:ext cx="8001000" cy="666750"/>
          </a:xfrm>
          <a:prstGeom prst="rect">
            <a:avLst/>
          </a:prstGeom>
          <a:noFill/>
        </p:spPr>
        <p:txBody>
          <a:bodyPr vert="horz" wrap="square" lIns="0" tIns="0" rIns="0" bIns="0" rtlCol="0" anchor="ctr"/>
          <a:lstStyle/>
          <a:p>
            <a:pPr marL="0" indent="0" algn="ctr">
              <a:lnSpc>
                <a:spcPts val="5250"/>
              </a:lnSpc>
              <a:buNone/>
            </a:pPr>
            <a:r>
              <a:rPr lang="en-US" sz="3750" b="1" dirty="0">
                <a:solidFill>
                  <a:srgbClr val="00773D"/>
                </a:solidFill>
                <a:latin typeface="微软雅黑" panose="020B0503020204020204" pitchFamily="34" charset="-122"/>
                <a:ea typeface="微软雅黑" panose="020B0503020204020204" pitchFamily="34" charset="-122"/>
                <a:cs typeface="微软雅黑" panose="020B0503020204020204" pitchFamily="34" charset="-120"/>
              </a:rPr>
              <a:t>THANKS</a:t>
            </a:r>
            <a:endParaRPr lang="en-US" sz="3750" dirty="0"/>
          </a:p>
        </p:txBody>
      </p:sp>
      <p:sp>
        <p:nvSpPr>
          <p:cNvPr id="4" name="Shape 1"/>
          <p:cNvSpPr/>
          <p:nvPr/>
        </p:nvSpPr>
        <p:spPr>
          <a:xfrm>
            <a:off x="4269581" y="3014663"/>
            <a:ext cx="604838" cy="114300"/>
          </a:xfrm>
          <a:prstGeom prst="rect">
            <a:avLst/>
          </a:prstGeom>
          <a:solidFill>
            <a:srgbClr val="00773D"/>
          </a:solidFill>
        </p:spPr>
      </p:sp>
      <p:sp>
        <p:nvSpPr>
          <p:cNvPr id="5" name="Text 2"/>
          <p:cNvSpPr/>
          <p:nvPr/>
        </p:nvSpPr>
        <p:spPr>
          <a:xfrm>
            <a:off x="571500" y="3462337"/>
            <a:ext cx="8001000" cy="190500"/>
          </a:xfrm>
          <a:prstGeom prst="rect">
            <a:avLst/>
          </a:prstGeom>
          <a:noFill/>
        </p:spPr>
        <p:txBody>
          <a:bodyPr vert="horz" wrap="square" lIns="0" tIns="0" rIns="0" bIns="0" rtlCol="0" anchor="ctr"/>
          <a:lstStyle/>
          <a:p>
            <a:pPr marL="0" indent="0" algn="ctr">
              <a:lnSpc>
                <a:spcPts val="1500"/>
              </a:lnSpc>
              <a:buNone/>
            </a:pP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UML 的定义与历史背景</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grpSp>
        <p:nvGrpSpPr>
          <p:cNvPr id="27" name="组合 26"/>
          <p:cNvGrpSpPr/>
          <p:nvPr/>
        </p:nvGrpSpPr>
        <p:grpSpPr>
          <a:xfrm>
            <a:off x="381000" y="742950"/>
            <a:ext cx="8382000" cy="4095750"/>
            <a:chOff x="600" y="2250"/>
            <a:chExt cx="13200" cy="6450"/>
          </a:xfrm>
        </p:grpSpPr>
        <p:pic>
          <p:nvPicPr>
            <p:cNvPr id="6" name="Image 1" descr="preencoded.png"/>
            <p:cNvPicPr>
              <a:picLocks noChangeAspect="1"/>
            </p:cNvPicPr>
            <p:nvPr/>
          </p:nvPicPr>
          <p:blipFill>
            <a:blip r:embed="rId1"/>
            <a:srcRect/>
            <a:stretch>
              <a:fillRect/>
            </a:stretch>
          </p:blipFill>
          <p:spPr>
            <a:xfrm>
              <a:off x="600" y="2250"/>
              <a:ext cx="13200" cy="6450"/>
            </a:xfrm>
            <a:prstGeom prst="rect">
              <a:avLst/>
            </a:prstGeom>
          </p:spPr>
        </p:pic>
        <p:sp>
          <p:nvSpPr>
            <p:cNvPr id="7" name="Text 3"/>
            <p:cNvSpPr/>
            <p:nvPr/>
          </p:nvSpPr>
          <p:spPr>
            <a:xfrm>
              <a:off x="5850" y="3180"/>
              <a:ext cx="2700" cy="510"/>
            </a:xfrm>
            <a:prstGeom prst="rect">
              <a:avLst/>
            </a:prstGeom>
            <a:noFill/>
          </p:spPr>
          <p:txBody>
            <a:bodyPr vert="horz" wrap="square" lIns="0" tIns="0" rIns="0" bIns="0" rtlCol="0" anchor="ctr"/>
            <a:lstStyle/>
            <a:p>
              <a:pPr marL="0" indent="0" algn="ctr">
                <a:lnSpc>
                  <a:spcPts val="1650"/>
                </a:lnSpc>
                <a:buNone/>
              </a:pPr>
              <a:r>
                <a:rPr lang="en-US" sz="1650" b="1" dirty="0">
                  <a:solidFill>
                    <a:srgbClr val="31AB78"/>
                  </a:solidFill>
                  <a:latin typeface="微软雅黑" panose="020B0503020204020204" pitchFamily="34" charset="-122"/>
                  <a:ea typeface="微软雅黑" panose="020B0503020204020204" pitchFamily="34" charset="-122"/>
                  <a:cs typeface="微软雅黑" panose="020B0503020204020204" pitchFamily="34" charset="-120"/>
                </a:rPr>
                <a:t>UML统一建模语言</a:t>
              </a:r>
              <a:endParaRPr lang="en-US" sz="1650" dirty="0"/>
            </a:p>
          </p:txBody>
        </p:sp>
        <p:sp>
          <p:nvSpPr>
            <p:cNvPr id="8" name="Text 4"/>
            <p:cNvSpPr/>
            <p:nvPr/>
          </p:nvSpPr>
          <p:spPr>
            <a:xfrm>
              <a:off x="1133" y="5370"/>
              <a:ext cx="1605" cy="480"/>
            </a:xfrm>
            <a:prstGeom prst="rect">
              <a:avLst/>
            </a:prstGeom>
            <a:noFill/>
          </p:spPr>
          <p:txBody>
            <a:bodyPr vert="horz" wrap="square" lIns="0" tIns="0" rIns="0" bIns="0" rtlCol="0" anchor="ctr"/>
            <a:lstStyle/>
            <a:p>
              <a:pPr marL="0" indent="0" algn="ctr">
                <a:lnSpc>
                  <a:spcPts val="1500"/>
                </a:lnSpc>
                <a:buNone/>
              </a:pPr>
              <a:r>
                <a:rPr lang="en-US" sz="1500" b="1" dirty="0">
                  <a:solidFill>
                    <a:srgbClr val="6CC215"/>
                  </a:solidFill>
                  <a:latin typeface="微软雅黑" panose="020B0503020204020204" pitchFamily="34" charset="-122"/>
                  <a:ea typeface="微软雅黑" panose="020B0503020204020204" pitchFamily="34" charset="-122"/>
                  <a:cs typeface="微软雅黑" panose="020B0503020204020204" pitchFamily="34" charset="-120"/>
                </a:rPr>
                <a:t>标准化组织</a:t>
              </a:r>
              <a:endParaRPr lang="en-US" sz="1500" dirty="0"/>
            </a:p>
          </p:txBody>
        </p:sp>
        <p:sp>
          <p:nvSpPr>
            <p:cNvPr id="9" name="Text 5"/>
            <p:cNvSpPr/>
            <p:nvPr/>
          </p:nvSpPr>
          <p:spPr>
            <a:xfrm>
              <a:off x="1380" y="6360"/>
              <a:ext cx="1590" cy="72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OMG于1997年将其标准化</a:t>
              </a:r>
              <a:endParaRPr lang="en-US" sz="1050" dirty="0"/>
            </a:p>
          </p:txBody>
        </p:sp>
        <p:sp>
          <p:nvSpPr>
            <p:cNvPr id="10" name="Text 6"/>
            <p:cNvSpPr/>
            <p:nvPr/>
          </p:nvSpPr>
          <p:spPr>
            <a:xfrm>
              <a:off x="1380" y="7140"/>
              <a:ext cx="1590" cy="10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融合了Booch、Rumbaugh与Jacobson的方法</a:t>
              </a:r>
              <a:endParaRPr lang="en-US" sz="1050" dirty="0"/>
            </a:p>
          </p:txBody>
        </p:sp>
        <p:sp>
          <p:nvSpPr>
            <p:cNvPr id="11" name="Text 7"/>
            <p:cNvSpPr/>
            <p:nvPr/>
          </p:nvSpPr>
          <p:spPr>
            <a:xfrm>
              <a:off x="3233" y="5370"/>
              <a:ext cx="1605" cy="480"/>
            </a:xfrm>
            <a:prstGeom prst="rect">
              <a:avLst/>
            </a:prstGeom>
            <a:noFill/>
          </p:spPr>
          <p:txBody>
            <a:bodyPr vert="horz" wrap="square" lIns="0" tIns="0" rIns="0" bIns="0" rtlCol="0" anchor="ctr"/>
            <a:lstStyle/>
            <a:p>
              <a:pPr marL="0" indent="0" algn="ctr">
                <a:lnSpc>
                  <a:spcPts val="1500"/>
                </a:lnSpc>
                <a:buNone/>
              </a:pPr>
              <a:r>
                <a:rPr lang="en-US" sz="1500" b="1" dirty="0">
                  <a:solidFill>
                    <a:srgbClr val="31AB78"/>
                  </a:solidFill>
                  <a:latin typeface="微软雅黑" panose="020B0503020204020204" pitchFamily="34" charset="-122"/>
                  <a:ea typeface="微软雅黑" panose="020B0503020204020204" pitchFamily="34" charset="-122"/>
                  <a:cs typeface="微软雅黑" panose="020B0503020204020204" pitchFamily="34" charset="-120"/>
                </a:rPr>
                <a:t>应用范围</a:t>
              </a:r>
              <a:endParaRPr lang="en-US" sz="1500" dirty="0"/>
            </a:p>
          </p:txBody>
        </p:sp>
        <p:sp>
          <p:nvSpPr>
            <p:cNvPr id="12" name="Text 8"/>
            <p:cNvSpPr/>
            <p:nvPr/>
          </p:nvSpPr>
          <p:spPr>
            <a:xfrm>
              <a:off x="3480" y="6360"/>
              <a:ext cx="1590" cy="10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不仅用于软件系统，也适用于非软件系统</a:t>
              </a:r>
              <a:endParaRPr lang="en-US" sz="1050" dirty="0"/>
            </a:p>
          </p:txBody>
        </p:sp>
        <p:sp>
          <p:nvSpPr>
            <p:cNvPr id="13" name="Text 9"/>
            <p:cNvSpPr/>
            <p:nvPr/>
          </p:nvSpPr>
          <p:spPr>
            <a:xfrm>
              <a:off x="3480" y="7470"/>
              <a:ext cx="1590" cy="10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支持跨平台代码生成，适应多种开发环境</a:t>
              </a:r>
              <a:endParaRPr lang="en-US" sz="1050" dirty="0"/>
            </a:p>
          </p:txBody>
        </p:sp>
        <p:sp>
          <p:nvSpPr>
            <p:cNvPr id="14" name="Text 10"/>
            <p:cNvSpPr/>
            <p:nvPr/>
          </p:nvSpPr>
          <p:spPr>
            <a:xfrm>
              <a:off x="5333" y="5370"/>
              <a:ext cx="1605" cy="480"/>
            </a:xfrm>
            <a:prstGeom prst="rect">
              <a:avLst/>
            </a:prstGeom>
            <a:noFill/>
          </p:spPr>
          <p:txBody>
            <a:bodyPr vert="horz" wrap="square" lIns="0" tIns="0" rIns="0" bIns="0" rtlCol="0" anchor="ctr"/>
            <a:lstStyle/>
            <a:p>
              <a:pPr marL="0" indent="0" algn="ctr">
                <a:lnSpc>
                  <a:spcPts val="1500"/>
                </a:lnSpc>
                <a:buNone/>
              </a:pPr>
              <a:r>
                <a:rPr lang="en-US" sz="1500" b="1" dirty="0">
                  <a:solidFill>
                    <a:srgbClr val="6CC215"/>
                  </a:solidFill>
                  <a:latin typeface="微软雅黑" panose="020B0503020204020204" pitchFamily="34" charset="-122"/>
                  <a:ea typeface="微软雅黑" panose="020B0503020204020204" pitchFamily="34" charset="-122"/>
                  <a:cs typeface="微软雅黑" panose="020B0503020204020204" pitchFamily="34" charset="-120"/>
                </a:rPr>
                <a:t>核心目标</a:t>
              </a:r>
              <a:endParaRPr lang="en-US" sz="1500" dirty="0"/>
            </a:p>
          </p:txBody>
        </p:sp>
        <p:sp>
          <p:nvSpPr>
            <p:cNvPr id="15" name="Text 11"/>
            <p:cNvSpPr/>
            <p:nvPr/>
          </p:nvSpPr>
          <p:spPr>
            <a:xfrm>
              <a:off x="5580" y="6360"/>
              <a:ext cx="1590" cy="72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简化复杂系统的建模过程</a:t>
              </a:r>
              <a:endParaRPr lang="en-US" sz="1050" dirty="0"/>
            </a:p>
          </p:txBody>
        </p:sp>
        <p:sp>
          <p:nvSpPr>
            <p:cNvPr id="16" name="Text 12"/>
            <p:cNvSpPr/>
            <p:nvPr/>
          </p:nvSpPr>
          <p:spPr>
            <a:xfrm>
              <a:off x="5580" y="7140"/>
              <a:ext cx="1590" cy="72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促进不同角色之间的协作</a:t>
              </a:r>
              <a:endParaRPr lang="en-US" sz="1050" dirty="0"/>
            </a:p>
          </p:txBody>
        </p:sp>
        <p:sp>
          <p:nvSpPr>
            <p:cNvPr id="17" name="Text 13"/>
            <p:cNvSpPr/>
            <p:nvPr/>
          </p:nvSpPr>
          <p:spPr>
            <a:xfrm>
              <a:off x="5580" y="7920"/>
              <a:ext cx="1590" cy="72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提供一套标准化的符号体系</a:t>
              </a:r>
              <a:endParaRPr lang="en-US" sz="1050" dirty="0"/>
            </a:p>
          </p:txBody>
        </p:sp>
        <p:sp>
          <p:nvSpPr>
            <p:cNvPr id="18" name="Text 14"/>
            <p:cNvSpPr/>
            <p:nvPr/>
          </p:nvSpPr>
          <p:spPr>
            <a:xfrm>
              <a:off x="7433" y="5370"/>
              <a:ext cx="1605" cy="480"/>
            </a:xfrm>
            <a:prstGeom prst="rect">
              <a:avLst/>
            </a:prstGeom>
            <a:noFill/>
          </p:spPr>
          <p:txBody>
            <a:bodyPr vert="horz" wrap="square" lIns="0" tIns="0" rIns="0" bIns="0" rtlCol="0" anchor="ctr"/>
            <a:lstStyle/>
            <a:p>
              <a:pPr marL="0" indent="0" algn="ctr">
                <a:lnSpc>
                  <a:spcPts val="1500"/>
                </a:lnSpc>
                <a:buNone/>
              </a:pPr>
              <a:r>
                <a:rPr lang="en-US" sz="1500" b="1" dirty="0">
                  <a:solidFill>
                    <a:srgbClr val="31AB78"/>
                  </a:solidFill>
                  <a:latin typeface="微软雅黑" panose="020B0503020204020204" pitchFamily="34" charset="-122"/>
                  <a:ea typeface="微软雅黑" panose="020B0503020204020204" pitchFamily="34" charset="-122"/>
                  <a:cs typeface="微软雅黑" panose="020B0503020204020204" pitchFamily="34" charset="-120"/>
                </a:rPr>
                <a:t>功能特点</a:t>
              </a:r>
              <a:endParaRPr lang="en-US" sz="1500" dirty="0"/>
            </a:p>
          </p:txBody>
        </p:sp>
        <p:sp>
          <p:nvSpPr>
            <p:cNvPr id="19" name="Text 15"/>
            <p:cNvSpPr/>
            <p:nvPr/>
          </p:nvSpPr>
          <p:spPr>
            <a:xfrm>
              <a:off x="7680" y="6360"/>
              <a:ext cx="1590" cy="10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为系统提供可视化、文档化和编制标准</a:t>
              </a:r>
              <a:endParaRPr lang="en-US" sz="1050" dirty="0"/>
            </a:p>
          </p:txBody>
        </p:sp>
        <p:sp>
          <p:nvSpPr>
            <p:cNvPr id="20" name="Text 16"/>
            <p:cNvSpPr/>
            <p:nvPr/>
          </p:nvSpPr>
          <p:spPr>
            <a:xfrm>
              <a:off x="7680" y="7470"/>
              <a:ext cx="1590" cy="72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支持系统全生命周期的开发活动</a:t>
              </a:r>
              <a:endParaRPr lang="en-US" sz="1050" dirty="0"/>
            </a:p>
          </p:txBody>
        </p:sp>
        <p:sp>
          <p:nvSpPr>
            <p:cNvPr id="21" name="Text 17"/>
            <p:cNvSpPr/>
            <p:nvPr/>
          </p:nvSpPr>
          <p:spPr>
            <a:xfrm>
              <a:off x="9533" y="5370"/>
              <a:ext cx="1605" cy="480"/>
            </a:xfrm>
            <a:prstGeom prst="rect">
              <a:avLst/>
            </a:prstGeom>
            <a:noFill/>
          </p:spPr>
          <p:txBody>
            <a:bodyPr vert="horz" wrap="square" lIns="0" tIns="0" rIns="0" bIns="0" rtlCol="0" anchor="ctr"/>
            <a:lstStyle/>
            <a:p>
              <a:pPr marL="0" indent="0" algn="ctr">
                <a:lnSpc>
                  <a:spcPts val="1500"/>
                </a:lnSpc>
                <a:buNone/>
              </a:pPr>
              <a:r>
                <a:rPr lang="en-US" sz="1500" b="1" dirty="0">
                  <a:solidFill>
                    <a:srgbClr val="6CC215"/>
                  </a:solidFill>
                  <a:latin typeface="微软雅黑" panose="020B0503020204020204" pitchFamily="34" charset="-122"/>
                  <a:ea typeface="微软雅黑" panose="020B0503020204020204" pitchFamily="34" charset="-122"/>
                  <a:cs typeface="微软雅黑" panose="020B0503020204020204" pitchFamily="34" charset="-120"/>
                </a:rPr>
                <a:t>适用领域</a:t>
              </a:r>
              <a:endParaRPr lang="en-US" sz="1500" dirty="0"/>
            </a:p>
          </p:txBody>
        </p:sp>
        <p:sp>
          <p:nvSpPr>
            <p:cNvPr id="22" name="Text 18"/>
            <p:cNvSpPr/>
            <p:nvPr/>
          </p:nvSpPr>
          <p:spPr>
            <a:xfrm>
              <a:off x="9780" y="6360"/>
              <a:ext cx="1590" cy="72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广泛应用于软件工程领域</a:t>
              </a:r>
              <a:endParaRPr lang="en-US" sz="1050" dirty="0"/>
            </a:p>
          </p:txBody>
        </p:sp>
        <p:sp>
          <p:nvSpPr>
            <p:cNvPr id="23" name="Text 19"/>
            <p:cNvSpPr/>
            <p:nvPr/>
          </p:nvSpPr>
          <p:spPr>
            <a:xfrm>
              <a:off x="9780" y="7140"/>
              <a:ext cx="1590" cy="72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支持多种编程语言的开发工作</a:t>
              </a:r>
              <a:endParaRPr lang="en-US" sz="1050" dirty="0"/>
            </a:p>
          </p:txBody>
        </p:sp>
        <p:sp>
          <p:nvSpPr>
            <p:cNvPr id="24" name="Text 20"/>
            <p:cNvSpPr/>
            <p:nvPr/>
          </p:nvSpPr>
          <p:spPr>
            <a:xfrm>
              <a:off x="11633" y="5370"/>
              <a:ext cx="1605" cy="480"/>
            </a:xfrm>
            <a:prstGeom prst="rect">
              <a:avLst/>
            </a:prstGeom>
            <a:noFill/>
          </p:spPr>
          <p:txBody>
            <a:bodyPr vert="horz" wrap="square" lIns="0" tIns="0" rIns="0" bIns="0" rtlCol="0" anchor="ctr"/>
            <a:lstStyle/>
            <a:p>
              <a:pPr marL="0" indent="0" algn="ctr">
                <a:lnSpc>
                  <a:spcPts val="1500"/>
                </a:lnSpc>
                <a:buNone/>
              </a:pPr>
              <a:r>
                <a:rPr lang="en-US" sz="1500" b="1" dirty="0">
                  <a:solidFill>
                    <a:srgbClr val="31AB78"/>
                  </a:solidFill>
                  <a:latin typeface="微软雅黑" panose="020B0503020204020204" pitchFamily="34" charset="-122"/>
                  <a:ea typeface="微软雅黑" panose="020B0503020204020204" pitchFamily="34" charset="-122"/>
                  <a:cs typeface="微软雅黑" panose="020B0503020204020204" pitchFamily="34" charset="-120"/>
                </a:rPr>
                <a:t>发展意义</a:t>
              </a:r>
              <a:endParaRPr lang="en-US" sz="1500" dirty="0"/>
            </a:p>
          </p:txBody>
        </p:sp>
        <p:sp>
          <p:nvSpPr>
            <p:cNvPr id="25" name="Text 21"/>
            <p:cNvSpPr/>
            <p:nvPr/>
          </p:nvSpPr>
          <p:spPr>
            <a:xfrm>
              <a:off x="11880" y="6360"/>
              <a:ext cx="1590" cy="72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提高了软件开发的效率和质量</a:t>
              </a:r>
              <a:endParaRPr lang="en-US" sz="1050" dirty="0"/>
            </a:p>
          </p:txBody>
        </p:sp>
        <p:sp>
          <p:nvSpPr>
            <p:cNvPr id="26" name="Text 22"/>
            <p:cNvSpPr/>
            <p:nvPr/>
          </p:nvSpPr>
          <p:spPr>
            <a:xfrm>
              <a:off x="11880" y="7140"/>
              <a:ext cx="1590" cy="10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促进了软件工程领域的标准化进程</a:t>
              </a:r>
              <a:endParaRPr lang="en-US" sz="1050"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UML 的标准化与跨平台优势</a:t>
            </a:r>
            <a:endParaRPr lang="en-US" sz="2250" dirty="0"/>
          </a:p>
        </p:txBody>
      </p:sp>
      <p:sp>
        <p:nvSpPr>
          <p:cNvPr id="5" name="Text 2"/>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endParaRPr lang="en-US" sz="1200" dirty="0"/>
          </a:p>
        </p:txBody>
      </p:sp>
      <p:pic>
        <p:nvPicPr>
          <p:cNvPr id="6" name="Image 1" descr="preencoded.png"/>
          <p:cNvPicPr>
            <a:picLocks noChangeAspect="1"/>
          </p:cNvPicPr>
          <p:nvPr/>
        </p:nvPicPr>
        <p:blipFill>
          <a:blip r:embed="rId1"/>
          <a:srcRect/>
          <a:stretch>
            <a:fillRect/>
          </a:stretch>
        </p:blipFill>
        <p:spPr>
          <a:xfrm>
            <a:off x="381000" y="952500"/>
            <a:ext cx="8382000" cy="4019550"/>
          </a:xfrm>
          <a:prstGeom prst="rect">
            <a:avLst/>
          </a:prstGeom>
        </p:spPr>
      </p:pic>
      <p:sp>
        <p:nvSpPr>
          <p:cNvPr id="7" name="Text 3"/>
          <p:cNvSpPr/>
          <p:nvPr/>
        </p:nvSpPr>
        <p:spPr>
          <a:xfrm>
            <a:off x="549176" y="3767138"/>
            <a:ext cx="1333500" cy="252413"/>
          </a:xfrm>
          <a:prstGeom prst="rect">
            <a:avLst/>
          </a:prstGeom>
          <a:noFill/>
        </p:spPr>
        <p:txBody>
          <a:bodyPr vert="horz" wrap="square" lIns="0" tIns="0" rIns="0" bIns="0" rtlCol="0" anchor="ctr"/>
          <a:lstStyle/>
          <a:p>
            <a:pPr marL="0" indent="0" algn="r">
              <a:lnSpc>
                <a:spcPts val="169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确保模型统一</a:t>
            </a:r>
            <a:endParaRPr lang="en-US" sz="1200" dirty="0"/>
          </a:p>
        </p:txBody>
      </p:sp>
      <p:sp>
        <p:nvSpPr>
          <p:cNvPr id="8" name="Text 4"/>
          <p:cNvSpPr/>
          <p:nvPr/>
        </p:nvSpPr>
        <p:spPr>
          <a:xfrm>
            <a:off x="549176" y="4057650"/>
            <a:ext cx="1333500" cy="876300"/>
          </a:xfrm>
          <a:prstGeom prst="rect">
            <a:avLst/>
          </a:prstGeom>
          <a:noFill/>
        </p:spPr>
        <p:txBody>
          <a:bodyPr vert="horz" wrap="square" lIns="0" tIns="0" rIns="0" bIns="0" rtlCol="0" anchor="ctr"/>
          <a:lstStyle/>
          <a:p>
            <a:pPr marL="0" indent="0" algn="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UML作为标准建模语言，确保了模型的统一性和互操作性，促进团队间沟通。</a:t>
            </a:r>
            <a:endParaRPr lang="en-US" sz="1050" dirty="0"/>
          </a:p>
        </p:txBody>
      </p:sp>
      <p:sp>
        <p:nvSpPr>
          <p:cNvPr id="9" name="Text 5"/>
          <p:cNvSpPr/>
          <p:nvPr/>
        </p:nvSpPr>
        <p:spPr>
          <a:xfrm>
            <a:off x="549176" y="2271712"/>
            <a:ext cx="1333500" cy="466725"/>
          </a:xfrm>
          <a:prstGeom prst="rect">
            <a:avLst/>
          </a:prstGeom>
          <a:noFill/>
        </p:spPr>
        <p:txBody>
          <a:bodyPr vert="horz" wrap="square" lIns="0" tIns="0" rIns="0" bIns="0" rtlCol="0" anchor="ctr"/>
          <a:lstStyle/>
          <a:p>
            <a:pPr marL="0" indent="0" algn="r">
              <a:lnSpc>
                <a:spcPts val="169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支持多语言代码生成</a:t>
            </a:r>
            <a:endParaRPr lang="en-US" sz="1200" dirty="0"/>
          </a:p>
        </p:txBody>
      </p:sp>
      <p:sp>
        <p:nvSpPr>
          <p:cNvPr id="10" name="Text 6"/>
          <p:cNvSpPr/>
          <p:nvPr/>
        </p:nvSpPr>
        <p:spPr>
          <a:xfrm>
            <a:off x="549176" y="2776538"/>
            <a:ext cx="1333500" cy="876300"/>
          </a:xfrm>
          <a:prstGeom prst="rect">
            <a:avLst/>
          </a:prstGeom>
          <a:noFill/>
        </p:spPr>
        <p:txBody>
          <a:bodyPr vert="horz" wrap="square" lIns="0" tIns="0" rIns="0" bIns="0" rtlCol="0" anchor="ctr"/>
          <a:lstStyle/>
          <a:p>
            <a:pPr marL="0" indent="0" algn="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UML支持多种编程语言的代码生成，实现不同开发环境中的无缝转换。</a:t>
            </a:r>
            <a:endParaRPr lang="en-US" sz="1050" dirty="0"/>
          </a:p>
        </p:txBody>
      </p:sp>
      <p:sp>
        <p:nvSpPr>
          <p:cNvPr id="11" name="Text 7"/>
          <p:cNvSpPr/>
          <p:nvPr/>
        </p:nvSpPr>
        <p:spPr>
          <a:xfrm>
            <a:off x="549176" y="990600"/>
            <a:ext cx="1333500" cy="252413"/>
          </a:xfrm>
          <a:prstGeom prst="rect">
            <a:avLst/>
          </a:prstGeom>
          <a:noFill/>
        </p:spPr>
        <p:txBody>
          <a:bodyPr vert="horz" wrap="square" lIns="0" tIns="0" rIns="0" bIns="0" rtlCol="0" anchor="ctr"/>
          <a:lstStyle/>
          <a:p>
            <a:pPr marL="0" indent="0" algn="r">
              <a:lnSpc>
                <a:spcPts val="169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提高开发效率</a:t>
            </a:r>
            <a:endParaRPr lang="en-US" sz="1200" dirty="0"/>
          </a:p>
        </p:txBody>
      </p:sp>
      <p:sp>
        <p:nvSpPr>
          <p:cNvPr id="12" name="Text 8"/>
          <p:cNvSpPr/>
          <p:nvPr/>
        </p:nvSpPr>
        <p:spPr>
          <a:xfrm>
            <a:off x="549176" y="1281112"/>
            <a:ext cx="1333500" cy="876300"/>
          </a:xfrm>
          <a:prstGeom prst="rect">
            <a:avLst/>
          </a:prstGeom>
          <a:noFill/>
        </p:spPr>
        <p:txBody>
          <a:bodyPr vert="horz" wrap="square" lIns="0" tIns="0" rIns="0" bIns="0" rtlCol="0" anchor="ctr"/>
          <a:lstStyle/>
          <a:p>
            <a:pPr marL="0" indent="0" algn="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通过UML的使用，提高了开发效率和代码质量，加速了软件开发过程。</a:t>
            </a:r>
            <a:endParaRPr lang="en-US" sz="1050" dirty="0"/>
          </a:p>
        </p:txBody>
      </p:sp>
      <p:sp>
        <p:nvSpPr>
          <p:cNvPr id="13" name="Text 9"/>
          <p:cNvSpPr/>
          <p:nvPr/>
        </p:nvSpPr>
        <p:spPr>
          <a:xfrm>
            <a:off x="7261324" y="3675311"/>
            <a:ext cx="1333500" cy="252413"/>
          </a:xfrm>
          <a:prstGeom prst="rect">
            <a:avLst/>
          </a:prstGeom>
          <a:noFill/>
        </p:spPr>
        <p:txBody>
          <a:bodyPr vert="horz" wrap="square" lIns="0" tIns="0" rIns="0" bIns="0" rtlCol="0" anchor="ctr"/>
          <a:lstStyle/>
          <a:p>
            <a:pPr marL="0" indent="0" algn="l">
              <a:lnSpc>
                <a:spcPts val="169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适应多种开发方法</a:t>
            </a:r>
            <a:endParaRPr lang="en-US" sz="1200" dirty="0"/>
          </a:p>
        </p:txBody>
      </p:sp>
      <p:sp>
        <p:nvSpPr>
          <p:cNvPr id="14" name="Text 10"/>
          <p:cNvSpPr/>
          <p:nvPr/>
        </p:nvSpPr>
        <p:spPr>
          <a:xfrm>
            <a:off x="7261324" y="3965823"/>
            <a:ext cx="1333500" cy="8763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UML的灵活性使其能适应各种开发方法，包括敏捷开发和瀑布模型。</a:t>
            </a:r>
            <a:endParaRPr lang="en-US" sz="1050" dirty="0"/>
          </a:p>
        </p:txBody>
      </p:sp>
      <p:sp>
        <p:nvSpPr>
          <p:cNvPr id="15" name="Text 11"/>
          <p:cNvSpPr/>
          <p:nvPr/>
        </p:nvSpPr>
        <p:spPr>
          <a:xfrm>
            <a:off x="7261324" y="1082278"/>
            <a:ext cx="1333500" cy="252413"/>
          </a:xfrm>
          <a:prstGeom prst="rect">
            <a:avLst/>
          </a:prstGeom>
          <a:noFill/>
        </p:spPr>
        <p:txBody>
          <a:bodyPr vert="horz" wrap="square" lIns="0" tIns="0" rIns="0" bIns="0" rtlCol="0" anchor="ctr"/>
          <a:lstStyle/>
          <a:p>
            <a:pPr marL="0" indent="0" algn="l">
              <a:lnSpc>
                <a:spcPts val="169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促进项目协作</a:t>
            </a:r>
            <a:endParaRPr lang="en-US" sz="1200" dirty="0"/>
          </a:p>
        </p:txBody>
      </p:sp>
      <p:sp>
        <p:nvSpPr>
          <p:cNvPr id="16" name="Text 12"/>
          <p:cNvSpPr/>
          <p:nvPr/>
        </p:nvSpPr>
        <p:spPr>
          <a:xfrm>
            <a:off x="7261324" y="1372791"/>
            <a:ext cx="1333500" cy="8763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UML促进了不同团队和项目之间的有效沟通与协作，增强了项目的协同效应。</a:t>
            </a:r>
            <a:endParaRPr lang="en-US" sz="10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a:stretch>
            <a:fill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p:spPr>
        <p:txBody>
          <a:bodyPr vert="horz" wrap="square" lIns="0" tIns="0" rIns="0" bIns="0" rtlCol="0" anchor="ctr"/>
          <a:lstStyle/>
          <a:p>
            <a:pPr marL="0" indent="0" algn="l">
              <a:lnSpc>
                <a:spcPts val="5250"/>
              </a:lnSpc>
              <a:buNone/>
            </a:pPr>
            <a:r>
              <a:rPr lang="en-US" sz="37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UML构建模块</a:t>
            </a:r>
            <a:endParaRPr lang="en-US" sz="3750" dirty="0"/>
          </a:p>
        </p:txBody>
      </p:sp>
      <p:sp>
        <p:nvSpPr>
          <p:cNvPr id="4" name="Shape 1"/>
          <p:cNvSpPr/>
          <p:nvPr/>
        </p:nvSpPr>
        <p:spPr>
          <a:xfrm>
            <a:off x="571500" y="4157662"/>
            <a:ext cx="4762500" cy="14288"/>
          </a:xfrm>
          <a:prstGeom prst="rect">
            <a:avLst/>
          </a:prstGeom>
          <a:solidFill>
            <a:srgbClr val="333333">
              <a:alpha val="30000"/>
            </a:srgbClr>
          </a:solidFill>
        </p:spPr>
      </p:sp>
      <p:sp>
        <p:nvSpPr>
          <p:cNvPr id="5" name="Text 2"/>
          <p:cNvSpPr/>
          <p:nvPr/>
        </p:nvSpPr>
        <p:spPr>
          <a:xfrm>
            <a:off x="571500" y="4362450"/>
            <a:ext cx="4762500" cy="209550"/>
          </a:xfrm>
          <a:prstGeom prst="rect">
            <a:avLst/>
          </a:prstGeom>
          <a:noFill/>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p:spPr>
        <p:txBody>
          <a:bodyPr vert="horz" wrap="square" lIns="0" tIns="0" rIns="0" bIns="0" rtlCol="0" anchor="ctr"/>
          <a:lstStyle/>
          <a:p>
            <a:pPr marL="0" indent="0" algn="ctr">
              <a:lnSpc>
                <a:spcPts val="22500"/>
              </a:lnSpc>
              <a:buNone/>
            </a:pPr>
            <a:r>
              <a:rPr lang="en-US" sz="22500" b="1" dirty="0">
                <a:solidFill>
                  <a:srgbClr val="00773D">
                    <a:alpha val="50000"/>
                  </a:srgbClr>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22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p:spPr>
      </p:sp>
      <p:pic>
        <p:nvPicPr>
          <p:cNvPr id="3" name="Image 0" descr="preencoded.png"/>
          <p:cNvPicPr>
            <a:picLocks noChangeAspect="1"/>
          </p:cNvPicPr>
          <p:nvPr/>
        </p:nvPicPr>
        <p:blipFill>
          <a:blip r:embed="rId1"/>
          <a:srcRect/>
          <a:stretch>
            <a:fillRect/>
          </a:stretch>
        </p:blipFill>
        <p:spPr>
          <a:xfrm>
            <a:off x="0" y="0"/>
            <a:ext cx="9144000" cy="5143500"/>
          </a:xfrm>
          <a:prstGeom prst="rect">
            <a:avLst/>
          </a:prstGeom>
        </p:spPr>
      </p:pic>
      <p:pic>
        <p:nvPicPr>
          <p:cNvPr id="4" name="Image 1" descr="preencoded.png"/>
          <p:cNvPicPr>
            <a:picLocks noChangeAspect="1"/>
          </p:cNvPicPr>
          <p:nvPr/>
        </p:nvPicPr>
        <p:blipFill>
          <a:blip r:embed="rId2"/>
          <a:srcRect l="12500" r="12500"/>
          <a:stretch>
            <a:fillRect/>
          </a:stretch>
        </p:blipFill>
        <p:spPr>
          <a:xfrm>
            <a:off x="0" y="0"/>
            <a:ext cx="3857625" cy="5143500"/>
          </a:xfrm>
          <a:prstGeom prst="rect">
            <a:avLst/>
          </a:prstGeom>
        </p:spPr>
      </p:pic>
      <p:sp>
        <p:nvSpPr>
          <p:cNvPr id="5" name="Text 1"/>
          <p:cNvSpPr/>
          <p:nvPr/>
        </p:nvSpPr>
        <p:spPr>
          <a:xfrm>
            <a:off x="4429125" y="285750"/>
            <a:ext cx="40386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UML构建模块</a:t>
            </a:r>
            <a:endParaRPr lang="en-US" sz="2250" dirty="0"/>
          </a:p>
          <a:p>
            <a:pPr marL="0" indent="0" algn="l">
              <a:lnSpc>
                <a:spcPts val="3150"/>
              </a:lnSpc>
              <a:buNone/>
            </a:pPr>
            <a:endParaRPr lang="en-US" sz="2250" dirty="0"/>
          </a:p>
        </p:txBody>
      </p:sp>
      <p:sp>
        <p:nvSpPr>
          <p:cNvPr id="6" name="Text 2"/>
          <p:cNvSpPr/>
          <p:nvPr/>
        </p:nvSpPr>
        <p:spPr>
          <a:xfrm>
            <a:off x="4429125" y="742950"/>
            <a:ext cx="4038600" cy="209550"/>
          </a:xfrm>
          <a:prstGeom prst="rect">
            <a:avLst/>
          </a:prstGeom>
          <a:noFill/>
        </p:spPr>
        <p:txBody>
          <a:bodyPr vert="horz" wrap="square" lIns="0" tIns="0" rIns="0" bIns="0" rtlCol="0" anchor="ctr"/>
          <a:lstStyle/>
          <a:p>
            <a:pPr marL="0" indent="0" algn="l">
              <a:lnSpc>
                <a:spcPts val="1650"/>
              </a:lnSpc>
              <a:buNone/>
            </a:pPr>
            <a:endParaRPr lang="en-US" sz="1200" dirty="0"/>
          </a:p>
        </p:txBody>
      </p:sp>
      <p:sp>
        <p:nvSpPr>
          <p:cNvPr id="7" name="Text 3"/>
          <p:cNvSpPr/>
          <p:nvPr/>
        </p:nvSpPr>
        <p:spPr>
          <a:xfrm>
            <a:off x="4429125" y="1333500"/>
            <a:ext cx="1881187"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00773D"/>
                </a:solidFill>
                <a:latin typeface="微软雅黑" panose="020B0503020204020204" pitchFamily="34" charset="-122"/>
                <a:ea typeface="微软雅黑" panose="020B0503020204020204" pitchFamily="34" charset="-122"/>
                <a:cs typeface="微软雅黑" panose="020B0503020204020204" pitchFamily="34" charset="-120"/>
              </a:rPr>
              <a:t>01</a:t>
            </a:r>
            <a:endParaRPr lang="en-US" sz="1200" dirty="0"/>
          </a:p>
        </p:txBody>
      </p:sp>
      <p:sp>
        <p:nvSpPr>
          <p:cNvPr id="8" name="Text 4"/>
          <p:cNvSpPr/>
          <p:nvPr/>
        </p:nvSpPr>
        <p:spPr>
          <a:xfrm>
            <a:off x="4429125" y="1662112"/>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事务</a:t>
            </a:r>
            <a:endParaRPr lang="en-US" sz="1200" dirty="0"/>
          </a:p>
        </p:txBody>
      </p:sp>
      <p:sp>
        <p:nvSpPr>
          <p:cNvPr id="9" name="Text 5"/>
          <p:cNvSpPr/>
          <p:nvPr/>
        </p:nvSpPr>
        <p:spPr>
          <a:xfrm>
            <a:off x="4429125" y="1909762"/>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事物是实体抽象化的最终结果，是 UML 构建块最重要的组成部分</a:t>
            </a:r>
            <a:endParaRPr lang="en-US" sz="1050" dirty="0"/>
          </a:p>
        </p:txBody>
      </p:sp>
      <p:sp>
        <p:nvSpPr>
          <p:cNvPr id="10" name="Text 6"/>
          <p:cNvSpPr/>
          <p:nvPr/>
        </p:nvSpPr>
        <p:spPr>
          <a:xfrm>
            <a:off x="6691313" y="1333500"/>
            <a:ext cx="1881187"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00773D"/>
                </a:solidFill>
                <a:latin typeface="微软雅黑" panose="020B0503020204020204" pitchFamily="34" charset="-122"/>
                <a:ea typeface="微软雅黑" panose="020B0503020204020204" pitchFamily="34" charset="-122"/>
                <a:cs typeface="微软雅黑" panose="020B0503020204020204" pitchFamily="34" charset="-120"/>
              </a:rPr>
              <a:t>02</a:t>
            </a:r>
            <a:endParaRPr lang="en-US" sz="1200" dirty="0"/>
          </a:p>
        </p:txBody>
      </p:sp>
      <p:sp>
        <p:nvSpPr>
          <p:cNvPr id="11" name="Text 7"/>
          <p:cNvSpPr/>
          <p:nvPr/>
        </p:nvSpPr>
        <p:spPr>
          <a:xfrm>
            <a:off x="6691313" y="1662112"/>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关系</a:t>
            </a:r>
            <a:endParaRPr lang="en-US" sz="1200" dirty="0"/>
          </a:p>
        </p:txBody>
      </p:sp>
      <p:sp>
        <p:nvSpPr>
          <p:cNvPr id="12" name="Text 8"/>
          <p:cNvSpPr/>
          <p:nvPr/>
        </p:nvSpPr>
        <p:spPr>
          <a:xfrm>
            <a:off x="6691313" y="1909762"/>
            <a:ext cx="1881187" cy="83820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关系是另一个最重要的构建块UML，它显示元素是如何彼此相关联，此关联描述的一个应用程序的功能</a:t>
            </a:r>
            <a:endParaRPr lang="en-US" sz="1050" dirty="0"/>
          </a:p>
        </p:txBody>
      </p:sp>
      <p:sp>
        <p:nvSpPr>
          <p:cNvPr id="13" name="Text 9"/>
          <p:cNvSpPr/>
          <p:nvPr/>
        </p:nvSpPr>
        <p:spPr>
          <a:xfrm>
            <a:off x="4429125" y="2938463"/>
            <a:ext cx="1881187" cy="214312"/>
          </a:xfrm>
          <a:prstGeom prst="rect">
            <a:avLst/>
          </a:prstGeom>
          <a:noFill/>
        </p:spPr>
        <p:txBody>
          <a:bodyPr vert="horz" wrap="square" lIns="0" tIns="0" rIns="0" bIns="0" rtlCol="0" anchor="ctr"/>
          <a:lstStyle/>
          <a:p>
            <a:pPr marL="0" indent="0" algn="l">
              <a:lnSpc>
                <a:spcPts val="1650"/>
              </a:lnSpc>
              <a:buNone/>
            </a:pPr>
            <a:r>
              <a:rPr lang="en-US" sz="1200" b="1" dirty="0">
                <a:solidFill>
                  <a:srgbClr val="00773D"/>
                </a:solidFill>
                <a:latin typeface="微软雅黑" panose="020B0503020204020204" pitchFamily="34" charset="-122"/>
                <a:ea typeface="微软雅黑" panose="020B0503020204020204" pitchFamily="34" charset="-122"/>
                <a:cs typeface="微软雅黑" panose="020B0503020204020204" pitchFamily="34" charset="-120"/>
              </a:rPr>
              <a:t>03</a:t>
            </a:r>
            <a:endParaRPr lang="en-US" sz="1200" dirty="0"/>
          </a:p>
        </p:txBody>
      </p:sp>
      <p:sp>
        <p:nvSpPr>
          <p:cNvPr id="14" name="Text 10"/>
          <p:cNvSpPr/>
          <p:nvPr/>
        </p:nvSpPr>
        <p:spPr>
          <a:xfrm>
            <a:off x="4429125" y="3267075"/>
            <a:ext cx="1881187" cy="209550"/>
          </a:xfrm>
          <a:prstGeom prst="rect">
            <a:avLst/>
          </a:prstGeom>
          <a:noFill/>
        </p:spPr>
        <p:txBody>
          <a:bodyPr vert="horz" wrap="square" lIns="0" tIns="0" rIns="0" bIns="0" rtlCol="0" anchor="ctr"/>
          <a:lstStyle/>
          <a:p>
            <a:pPr marL="0" indent="0" algn="l">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UML图</a:t>
            </a:r>
            <a:endParaRPr lang="en-US" sz="1200" dirty="0"/>
          </a:p>
        </p:txBody>
      </p:sp>
      <p:sp>
        <p:nvSpPr>
          <p:cNvPr id="15" name="Text 11"/>
          <p:cNvSpPr/>
          <p:nvPr/>
        </p:nvSpPr>
        <p:spPr>
          <a:xfrm>
            <a:off x="4429125" y="3514725"/>
            <a:ext cx="1881187" cy="628650"/>
          </a:xfrm>
          <a:prstGeom prst="rect">
            <a:avLst/>
          </a:prstGeom>
          <a:noFill/>
        </p:spPr>
        <p:txBody>
          <a:bodyPr vert="horz" wrap="square" lIns="0" tIns="0" rIns="0" bIns="0" rtlCol="0" anchor="ctr"/>
          <a:lstStyle/>
          <a:p>
            <a:pPr marL="0" indent="0" algn="l">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UML 图的整个讨论的最终输出所有要素，关系用于使一个完整的UML图，图中表示的系统。</a:t>
            </a:r>
            <a:endParaRPr lang="en-US" sz="10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t="3571" b="3571"/>
          <a:stretch>
            <a:fillRect/>
          </a:stretch>
        </p:blipFill>
        <p:spPr>
          <a:xfrm>
            <a:off x="0" y="0"/>
            <a:ext cx="9144000" cy="1238250"/>
          </a:xfrm>
          <a:prstGeom prst="rect">
            <a:avLst/>
          </a:prstGeom>
        </p:spPr>
      </p:pic>
      <p:sp>
        <p:nvSpPr>
          <p:cNvPr id="3" name="Text 0"/>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事物</a:t>
            </a:r>
            <a:endParaRPr lang="en-US" sz="2250" dirty="0"/>
          </a:p>
        </p:txBody>
      </p:sp>
      <p:sp>
        <p:nvSpPr>
          <p:cNvPr id="4" name="Text 1"/>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r>
              <a:rPr 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结构事务</a:t>
            </a:r>
            <a:endParaRPr lang="en-US" sz="1200" dirty="0"/>
          </a:p>
        </p:txBody>
      </p:sp>
      <p:pic>
        <p:nvPicPr>
          <p:cNvPr id="5" name="Image 1" descr="preencoded.png"/>
          <p:cNvPicPr>
            <a:picLocks noChangeAspect="1"/>
          </p:cNvPicPr>
          <p:nvPr/>
        </p:nvPicPr>
        <p:blipFill>
          <a:blip r:embed="rId2"/>
          <a:srcRect l="2973" r="2973"/>
          <a:stretch>
            <a:fillRect/>
          </a:stretch>
        </p:blipFill>
        <p:spPr>
          <a:xfrm>
            <a:off x="1892300" y="209550"/>
            <a:ext cx="1714500" cy="1428750"/>
          </a:xfrm>
          <a:prstGeom prst="rect">
            <a:avLst/>
          </a:prstGeom>
        </p:spPr>
      </p:pic>
      <p:sp>
        <p:nvSpPr>
          <p:cNvPr id="6" name="Text 2"/>
          <p:cNvSpPr/>
          <p:nvPr/>
        </p:nvSpPr>
        <p:spPr>
          <a:xfrm>
            <a:off x="1892300" y="1476375"/>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类（class）</a:t>
            </a:r>
            <a:endParaRPr lang="en-US" sz="1200" dirty="0"/>
          </a:p>
        </p:txBody>
      </p:sp>
      <p:sp>
        <p:nvSpPr>
          <p:cNvPr id="7" name="Text 3"/>
          <p:cNvSpPr/>
          <p:nvPr/>
        </p:nvSpPr>
        <p:spPr>
          <a:xfrm>
            <a:off x="1892300" y="1724025"/>
            <a:ext cx="17145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类是指具有相同属性、方法、关系和语义的对象的集合；</a:t>
            </a:r>
            <a:endParaRPr lang="en-US" sz="1050" dirty="0"/>
          </a:p>
        </p:txBody>
      </p:sp>
      <p:sp>
        <p:nvSpPr>
          <p:cNvPr id="9" name="Text 4"/>
          <p:cNvSpPr/>
          <p:nvPr/>
        </p:nvSpPr>
        <p:spPr>
          <a:xfrm>
            <a:off x="3987800" y="1476375"/>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接口(interface)</a:t>
            </a:r>
            <a:endParaRPr lang="en-US" sz="1200" dirty="0"/>
          </a:p>
        </p:txBody>
      </p:sp>
      <p:sp>
        <p:nvSpPr>
          <p:cNvPr id="10" name="Text 5"/>
          <p:cNvSpPr/>
          <p:nvPr/>
        </p:nvSpPr>
        <p:spPr>
          <a:xfrm>
            <a:off x="3987800" y="1724025"/>
            <a:ext cx="17145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接口是指类或组件所提供的服务（操作），描述了类或组件对外可见的动作；</a:t>
            </a:r>
            <a:endParaRPr lang="en-US" sz="1050" dirty="0"/>
          </a:p>
        </p:txBody>
      </p:sp>
      <p:pic>
        <p:nvPicPr>
          <p:cNvPr id="11" name="Image 3" descr="preencoded.png"/>
          <p:cNvPicPr>
            <a:picLocks noChangeAspect="1"/>
          </p:cNvPicPr>
          <p:nvPr/>
        </p:nvPicPr>
        <p:blipFill>
          <a:blip r:embed="rId3"/>
          <a:srcRect l="8267" r="8267"/>
          <a:stretch>
            <a:fillRect/>
          </a:stretch>
        </p:blipFill>
        <p:spPr>
          <a:xfrm>
            <a:off x="6083300" y="209550"/>
            <a:ext cx="1714500" cy="1428750"/>
          </a:xfrm>
          <a:prstGeom prst="rect">
            <a:avLst/>
          </a:prstGeom>
        </p:spPr>
      </p:pic>
      <p:sp>
        <p:nvSpPr>
          <p:cNvPr id="12" name="Text 6"/>
          <p:cNvSpPr/>
          <p:nvPr/>
        </p:nvSpPr>
        <p:spPr>
          <a:xfrm>
            <a:off x="6083300" y="1476375"/>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协作(collaboration)</a:t>
            </a:r>
            <a:endParaRPr lang="en-US" sz="1200" dirty="0"/>
          </a:p>
        </p:txBody>
      </p:sp>
      <p:sp>
        <p:nvSpPr>
          <p:cNvPr id="13" name="Text 7"/>
          <p:cNvSpPr/>
          <p:nvPr/>
        </p:nvSpPr>
        <p:spPr>
          <a:xfrm>
            <a:off x="6083300" y="1724025"/>
            <a:ext cx="1714500" cy="4191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协作定义元素之间的相互作用；</a:t>
            </a:r>
            <a:endParaRPr lang="en-US" sz="1050" dirty="0"/>
          </a:p>
        </p:txBody>
      </p:sp>
      <p:pic>
        <p:nvPicPr>
          <p:cNvPr id="14" name="Image 4" descr="preencoded.png"/>
          <p:cNvPicPr>
            <a:picLocks noChangeAspect="1"/>
          </p:cNvPicPr>
          <p:nvPr/>
        </p:nvPicPr>
        <p:blipFill>
          <a:blip r:embed="rId4"/>
          <a:srcRect l="16441" r="16441"/>
          <a:stretch>
            <a:fillRect/>
          </a:stretch>
        </p:blipFill>
        <p:spPr>
          <a:xfrm>
            <a:off x="6083300" y="2381250"/>
            <a:ext cx="1714500" cy="1428750"/>
          </a:xfrm>
          <a:prstGeom prst="rect">
            <a:avLst/>
          </a:prstGeom>
        </p:spPr>
      </p:pic>
      <p:sp>
        <p:nvSpPr>
          <p:cNvPr id="15" name="Text 8"/>
          <p:cNvSpPr/>
          <p:nvPr/>
        </p:nvSpPr>
        <p:spPr>
          <a:xfrm>
            <a:off x="6083300" y="400050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用例(use case)</a:t>
            </a:r>
            <a:endParaRPr lang="en-US" sz="1200" dirty="0"/>
          </a:p>
        </p:txBody>
      </p:sp>
      <p:sp>
        <p:nvSpPr>
          <p:cNvPr id="16" name="Text 9"/>
          <p:cNvSpPr/>
          <p:nvPr/>
        </p:nvSpPr>
        <p:spPr>
          <a:xfrm>
            <a:off x="6083300" y="4248150"/>
            <a:ext cx="17145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用例定义了执行者（在系统外部和系统交互的人）和被考虑的系统之间的交互来实现的一个业务目标；</a:t>
            </a:r>
            <a:endParaRPr lang="en-US" sz="1050" dirty="0"/>
          </a:p>
        </p:txBody>
      </p:sp>
      <p:sp>
        <p:nvSpPr>
          <p:cNvPr id="18" name="Text 10"/>
          <p:cNvSpPr/>
          <p:nvPr/>
        </p:nvSpPr>
        <p:spPr>
          <a:xfrm>
            <a:off x="1892300" y="400050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组件(component)</a:t>
            </a:r>
            <a:endParaRPr lang="en-US" sz="1200" dirty="0"/>
          </a:p>
        </p:txBody>
      </p:sp>
      <p:sp>
        <p:nvSpPr>
          <p:cNvPr id="19" name="Text 11"/>
          <p:cNvSpPr/>
          <p:nvPr/>
        </p:nvSpPr>
        <p:spPr>
          <a:xfrm>
            <a:off x="1892300" y="4248150"/>
            <a:ext cx="1714500" cy="4191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组件描述物理系统的一部分；</a:t>
            </a:r>
            <a:endParaRPr lang="en-US" sz="1050" dirty="0"/>
          </a:p>
        </p:txBody>
      </p:sp>
      <p:pic>
        <p:nvPicPr>
          <p:cNvPr id="20" name="Image 6" descr="preencoded.png"/>
          <p:cNvPicPr>
            <a:picLocks noChangeAspect="1"/>
          </p:cNvPicPr>
          <p:nvPr/>
        </p:nvPicPr>
        <p:blipFill>
          <a:blip r:embed="rId5"/>
          <a:srcRect t="5065" b="5065"/>
          <a:stretch>
            <a:fillRect/>
          </a:stretch>
        </p:blipFill>
        <p:spPr>
          <a:xfrm>
            <a:off x="3987800" y="2381250"/>
            <a:ext cx="1714500" cy="1428750"/>
          </a:xfrm>
          <a:prstGeom prst="rect">
            <a:avLst/>
          </a:prstGeom>
        </p:spPr>
      </p:pic>
      <p:sp>
        <p:nvSpPr>
          <p:cNvPr id="21" name="Text 12"/>
          <p:cNvSpPr/>
          <p:nvPr/>
        </p:nvSpPr>
        <p:spPr>
          <a:xfrm>
            <a:off x="3987800" y="400050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节点(node)</a:t>
            </a:r>
            <a:endParaRPr lang="en-US" sz="1200" dirty="0"/>
          </a:p>
        </p:txBody>
      </p:sp>
      <p:sp>
        <p:nvSpPr>
          <p:cNvPr id="22" name="Text 13"/>
          <p:cNvSpPr/>
          <p:nvPr/>
        </p:nvSpPr>
        <p:spPr>
          <a:xfrm>
            <a:off x="3987800" y="4248150"/>
            <a:ext cx="1714500" cy="4191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一个节点可以被定义为在运行时存在的物理元素；</a:t>
            </a:r>
            <a:endParaRPr lang="en-US" sz="1050" dirty="0"/>
          </a:p>
        </p:txBody>
      </p:sp>
      <p:pic>
        <p:nvPicPr>
          <p:cNvPr id="100" name="图片 99"/>
          <p:cNvPicPr/>
          <p:nvPr/>
        </p:nvPicPr>
        <p:blipFill>
          <a:blip r:embed="rId6"/>
          <a:stretch>
            <a:fillRect/>
          </a:stretch>
        </p:blipFill>
        <p:spPr>
          <a:xfrm>
            <a:off x="1892300" y="2352675"/>
            <a:ext cx="1713865" cy="1360805"/>
          </a:xfrm>
          <a:prstGeom prst="rect">
            <a:avLst/>
          </a:prstGeom>
          <a:noFill/>
          <a:ln w="9525">
            <a:noFill/>
          </a:ln>
        </p:spPr>
      </p:pic>
      <p:pic>
        <p:nvPicPr>
          <p:cNvPr id="101" name="图片 100"/>
          <p:cNvPicPr/>
          <p:nvPr/>
        </p:nvPicPr>
        <p:blipFill>
          <a:blip r:embed="rId7"/>
          <a:srcRect l="20689" t="6957" r="18091" b="14348"/>
          <a:stretch>
            <a:fillRect/>
          </a:stretch>
        </p:blipFill>
        <p:spPr>
          <a:xfrm>
            <a:off x="4146550" y="209550"/>
            <a:ext cx="1397000" cy="103251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rcRect t="3571" b="3571"/>
          <a:stretch>
            <a:fillRect/>
          </a:stretch>
        </p:blipFill>
        <p:spPr>
          <a:xfrm>
            <a:off x="0" y="0"/>
            <a:ext cx="9144000" cy="1238250"/>
          </a:xfrm>
          <a:prstGeom prst="rect">
            <a:avLst/>
          </a:prstGeom>
        </p:spPr>
      </p:pic>
      <p:sp>
        <p:nvSpPr>
          <p:cNvPr id="3" name="Text 0"/>
          <p:cNvSpPr/>
          <p:nvPr/>
        </p:nvSpPr>
        <p:spPr>
          <a:xfrm>
            <a:off x="571500" y="285750"/>
            <a:ext cx="8001000" cy="400050"/>
          </a:xfrm>
          <a:prstGeom prst="rect">
            <a:avLst/>
          </a:prstGeom>
          <a:noFill/>
        </p:spPr>
        <p:txBody>
          <a:bodyPr vert="horz" wrap="square" lIns="0" tIns="0" rIns="0" bIns="0" rtlCol="0" anchor="ctr"/>
          <a:lstStyle/>
          <a:p>
            <a:pPr marL="0" indent="0" algn="l">
              <a:lnSpc>
                <a:spcPts val="3150"/>
              </a:lnSpc>
              <a:buNone/>
            </a:pPr>
            <a:r>
              <a:rPr lang="en-US" sz="225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事务</a:t>
            </a:r>
            <a:endParaRPr lang="en-US" sz="2250" dirty="0"/>
          </a:p>
        </p:txBody>
      </p:sp>
      <p:sp>
        <p:nvSpPr>
          <p:cNvPr id="4" name="Text 1"/>
          <p:cNvSpPr/>
          <p:nvPr/>
        </p:nvSpPr>
        <p:spPr>
          <a:xfrm>
            <a:off x="571500" y="742950"/>
            <a:ext cx="8001000" cy="209550"/>
          </a:xfrm>
          <a:prstGeom prst="rect">
            <a:avLst/>
          </a:prstGeom>
          <a:noFill/>
        </p:spPr>
        <p:txBody>
          <a:bodyPr vert="horz" wrap="square" lIns="0" tIns="0" rIns="0" bIns="0" rtlCol="0" anchor="ctr"/>
          <a:lstStyle/>
          <a:p>
            <a:pPr marL="0" indent="0" algn="l">
              <a:lnSpc>
                <a:spcPts val="1650"/>
              </a:lnSpc>
              <a:buNone/>
            </a:pPr>
            <a:r>
              <a:rPr lang="en-US" sz="120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其他事务</a:t>
            </a:r>
            <a:endParaRPr lang="en-US" sz="1200" dirty="0"/>
          </a:p>
        </p:txBody>
      </p:sp>
      <p:pic>
        <p:nvPicPr>
          <p:cNvPr id="5" name="Image 1" descr="preencoded.png"/>
          <p:cNvPicPr>
            <a:picLocks noChangeAspect="1"/>
          </p:cNvPicPr>
          <p:nvPr/>
        </p:nvPicPr>
        <p:blipFill>
          <a:blip r:embed="rId2"/>
          <a:srcRect l="13014" r="13014"/>
          <a:stretch>
            <a:fillRect/>
          </a:stretch>
        </p:blipFill>
        <p:spPr>
          <a:xfrm>
            <a:off x="571500" y="1428750"/>
            <a:ext cx="1714500" cy="1428750"/>
          </a:xfrm>
          <a:prstGeom prst="rect">
            <a:avLst/>
          </a:prstGeom>
        </p:spPr>
      </p:pic>
      <p:sp>
        <p:nvSpPr>
          <p:cNvPr id="6" name="Text 2"/>
          <p:cNvSpPr/>
          <p:nvPr/>
        </p:nvSpPr>
        <p:spPr>
          <a:xfrm>
            <a:off x="571500" y="304800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行为事务-交互</a:t>
            </a:r>
            <a:endParaRPr lang="en-US" sz="1200" dirty="0"/>
          </a:p>
        </p:txBody>
      </p:sp>
      <p:sp>
        <p:nvSpPr>
          <p:cNvPr id="7" name="Text 3"/>
          <p:cNvSpPr/>
          <p:nvPr/>
        </p:nvSpPr>
        <p:spPr>
          <a:xfrm>
            <a:off x="571500" y="3295650"/>
            <a:ext cx="1714500" cy="62865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交互被定义为一种行为，包括一组元素之间的消息交换来完成特定的任务</a:t>
            </a:r>
            <a:endParaRPr lang="en-US" sz="1050" dirty="0"/>
          </a:p>
        </p:txBody>
      </p:sp>
      <p:sp>
        <p:nvSpPr>
          <p:cNvPr id="9" name="Text 4"/>
          <p:cNvSpPr/>
          <p:nvPr/>
        </p:nvSpPr>
        <p:spPr>
          <a:xfrm>
            <a:off x="2667000" y="304800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行为事务-状态机</a:t>
            </a:r>
            <a:endParaRPr lang="en-US" sz="1200" dirty="0"/>
          </a:p>
        </p:txBody>
      </p:sp>
      <p:sp>
        <p:nvSpPr>
          <p:cNvPr id="10" name="Text 5"/>
          <p:cNvSpPr/>
          <p:nvPr/>
        </p:nvSpPr>
        <p:spPr>
          <a:xfrm>
            <a:off x="2667000" y="3295650"/>
            <a:ext cx="17145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状态机由一系列对象的状态组成，它是有用的，一个对象在其生命周期的状态是很重要的</a:t>
            </a:r>
            <a:endParaRPr lang="en-US" sz="1050" dirty="0"/>
          </a:p>
        </p:txBody>
      </p:sp>
      <p:sp>
        <p:nvSpPr>
          <p:cNvPr id="12" name="Text 6"/>
          <p:cNvSpPr/>
          <p:nvPr/>
        </p:nvSpPr>
        <p:spPr>
          <a:xfrm>
            <a:off x="4762500" y="304800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分组事务-包</a:t>
            </a:r>
            <a:endParaRPr lang="en-US" sz="1200" dirty="0"/>
          </a:p>
        </p:txBody>
      </p:sp>
      <p:sp>
        <p:nvSpPr>
          <p:cNvPr id="13" name="Text 7"/>
          <p:cNvSpPr/>
          <p:nvPr/>
        </p:nvSpPr>
        <p:spPr>
          <a:xfrm>
            <a:off x="4762500" y="3295650"/>
            <a:ext cx="1714500" cy="4191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封装是唯一一个分组事物可收集结构和行为的东西。</a:t>
            </a:r>
            <a:endParaRPr lang="en-US" sz="1050" dirty="0"/>
          </a:p>
        </p:txBody>
      </p:sp>
      <p:sp>
        <p:nvSpPr>
          <p:cNvPr id="15" name="Text 8"/>
          <p:cNvSpPr/>
          <p:nvPr/>
        </p:nvSpPr>
        <p:spPr>
          <a:xfrm>
            <a:off x="6858000" y="3048000"/>
            <a:ext cx="1714500" cy="209550"/>
          </a:xfrm>
          <a:prstGeom prst="rect">
            <a:avLst/>
          </a:prstGeom>
          <a:noFill/>
        </p:spPr>
        <p:txBody>
          <a:bodyPr vert="horz" wrap="square" lIns="0" tIns="0" rIns="0" bIns="0" rtlCol="0" anchor="ctr"/>
          <a:lstStyle/>
          <a:p>
            <a:pPr marL="0" indent="0" algn="ctr">
              <a:lnSpc>
                <a:spcPts val="1650"/>
              </a:lnSpc>
              <a:buNone/>
            </a:pPr>
            <a:r>
              <a:rPr lang="en-US" sz="1200" b="1" dirty="0">
                <a:solidFill>
                  <a:srgbClr val="333333"/>
                </a:solidFill>
                <a:latin typeface="微软雅黑" panose="020B0503020204020204" pitchFamily="34" charset="-122"/>
                <a:ea typeface="微软雅黑" panose="020B0503020204020204" pitchFamily="34" charset="-122"/>
                <a:cs typeface="微软雅黑" panose="020B0503020204020204" pitchFamily="34" charset="-120"/>
              </a:rPr>
              <a:t>注释事物-注释</a:t>
            </a:r>
            <a:endParaRPr lang="en-US" sz="1200" dirty="0"/>
          </a:p>
        </p:txBody>
      </p:sp>
      <p:sp>
        <p:nvSpPr>
          <p:cNvPr id="16" name="Text 9"/>
          <p:cNvSpPr/>
          <p:nvPr/>
        </p:nvSpPr>
        <p:spPr>
          <a:xfrm>
            <a:off x="6858000" y="3295650"/>
            <a:ext cx="1714500" cy="838200"/>
          </a:xfrm>
          <a:prstGeom prst="rect">
            <a:avLst/>
          </a:prstGeom>
          <a:noFill/>
        </p:spPr>
        <p:txBody>
          <a:bodyPr vert="horz" wrap="square" lIns="0" tIns="0" rIns="0" bIns="0" rtlCol="0" anchor="ctr"/>
          <a:lstStyle/>
          <a:p>
            <a:pPr marL="0" indent="0" algn="ctr">
              <a:lnSpc>
                <a:spcPts val="1650"/>
              </a:lnSpc>
              <a:buNone/>
            </a:pPr>
            <a:r>
              <a:rPr lang="en-US" sz="1050" dirty="0">
                <a:solidFill>
                  <a:srgbClr val="666666"/>
                </a:solidFill>
                <a:latin typeface="微软雅黑" panose="020B0503020204020204" pitchFamily="34" charset="-122"/>
                <a:ea typeface="微软雅黑" panose="020B0503020204020204" pitchFamily="34" charset="-122"/>
                <a:cs typeface="微软雅黑" panose="020B0503020204020204" pitchFamily="34" charset="-120"/>
              </a:rPr>
              <a:t>注释事物可以被定义为一种机制来捕捉UML模型元素的言论，说明和注释。注释是唯一一个注释事物</a:t>
            </a:r>
            <a:endParaRPr lang="en-US" sz="1050" dirty="0"/>
          </a:p>
        </p:txBody>
      </p:sp>
      <p:pic>
        <p:nvPicPr>
          <p:cNvPr id="102" name="图片 101"/>
          <p:cNvPicPr/>
          <p:nvPr/>
        </p:nvPicPr>
        <p:blipFill>
          <a:blip r:embed="rId3"/>
          <a:srcRect r="12671"/>
          <a:stretch>
            <a:fillRect/>
          </a:stretch>
        </p:blipFill>
        <p:spPr>
          <a:xfrm>
            <a:off x="2853055" y="1711960"/>
            <a:ext cx="1236345" cy="868680"/>
          </a:xfrm>
          <a:prstGeom prst="rect">
            <a:avLst/>
          </a:prstGeom>
          <a:noFill/>
          <a:ln w="9525">
            <a:noFill/>
          </a:ln>
        </p:spPr>
      </p:pic>
      <p:pic>
        <p:nvPicPr>
          <p:cNvPr id="103" name="图片 102"/>
          <p:cNvPicPr/>
          <p:nvPr/>
        </p:nvPicPr>
        <p:blipFill>
          <a:blip r:embed="rId4"/>
          <a:stretch>
            <a:fillRect/>
          </a:stretch>
        </p:blipFill>
        <p:spPr>
          <a:xfrm>
            <a:off x="5014595" y="1711960"/>
            <a:ext cx="1209675" cy="862330"/>
          </a:xfrm>
          <a:prstGeom prst="rect">
            <a:avLst/>
          </a:prstGeom>
          <a:noFill/>
          <a:ln w="9525">
            <a:noFill/>
          </a:ln>
        </p:spPr>
      </p:pic>
      <p:pic>
        <p:nvPicPr>
          <p:cNvPr id="104" name="图片 103"/>
          <p:cNvPicPr/>
          <p:nvPr/>
        </p:nvPicPr>
        <p:blipFill>
          <a:blip r:embed="rId5"/>
          <a:stretch>
            <a:fillRect/>
          </a:stretch>
        </p:blipFill>
        <p:spPr>
          <a:xfrm>
            <a:off x="7149465" y="1709420"/>
            <a:ext cx="1270000" cy="829310"/>
          </a:xfrm>
          <a:prstGeom prst="rect">
            <a:avLst/>
          </a:prstGeom>
          <a:noFill/>
          <a:ln w="9525">
            <a:noFill/>
          </a:ln>
        </p:spPr>
      </p:pic>
    </p:spTree>
  </p:cSld>
  <p:clrMapOvr>
    <a:masterClrMapping/>
  </p:clrMapOvr>
</p:sld>
</file>

<file path=ppt/tags/tag1.xml><?xml version="1.0" encoding="utf-8"?>
<p:tagLst xmlns:p="http://schemas.openxmlformats.org/presentationml/2006/main">
  <p:tag name="commondata" val="eyJoZGlkIjoiNGIwMGVhYjE4ZmUyZjkwZjNjYTA1ZmYzNGM1MTk0ODE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4508</Words>
  <Application>WPS 演示</Application>
  <PresentationFormat>On-screen Show (16:9)</PresentationFormat>
  <Paragraphs>557</Paragraphs>
  <Slides>32</Slides>
  <Notes>32</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32</vt:i4>
      </vt:variant>
    </vt:vector>
  </HeadingPairs>
  <TitlesOfParts>
    <vt:vector size="42" baseType="lpstr">
      <vt:lpstr>Arial</vt:lpstr>
      <vt:lpstr>宋体</vt:lpstr>
      <vt:lpstr>Wingdings</vt:lpstr>
      <vt:lpstr>微软雅黑</vt:lpstr>
      <vt:lpstr>微软雅黑</vt:lpstr>
      <vt:lpstr>Calibri</vt:lpstr>
      <vt:lpstr>Arial Unicode MS</vt:lpstr>
      <vt:lpstr>等线</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你好，陌路人</cp:lastModifiedBy>
  <cp:revision>2</cp:revision>
  <dcterms:created xsi:type="dcterms:W3CDTF">2025-03-10T08:35:00Z</dcterms:created>
  <dcterms:modified xsi:type="dcterms:W3CDTF">2025-03-10T10:57:24Z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CD319396263C4A02BC0D08E483D6108C_12</vt:lpwstr>
  </property>
  <property fmtid="{D5CDD505-2E9C-101B-9397-08002B2CF9AE}" pid="3" name="KSOProductBuildVer">
    <vt:lpwstr>2052-12.1.0.16120</vt:lpwstr>
  </property>
</Properties>
</file>