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60" r:id="rId5"/>
    <p:sldId id="266" r:id="rId7"/>
    <p:sldId id="267" r:id="rId8"/>
    <p:sldId id="268" r:id="rId9"/>
    <p:sldId id="269" r:id="rId10"/>
    <p:sldId id="270" r:id="rId11"/>
    <p:sldId id="271" r:id="rId12"/>
    <p:sldId id="272" r:id="rId13"/>
    <p:sldId id="273" r:id="rId14"/>
    <p:sldId id="274" r:id="rId15"/>
    <p:sldId id="275" r:id="rId16"/>
    <p:sldId id="276" r:id="rId17"/>
    <p:sldId id="26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9.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椭圆 7"/>
          <p:cNvSpPr>
            <a:spLocks noChangeAspect="1"/>
          </p:cNvSpPr>
          <p:nvPr userDrawn="1">
            <p:custDataLst>
              <p:tags r:id="rId3"/>
            </p:custDataLst>
          </p:nvPr>
        </p:nvSpPr>
        <p:spPr>
          <a:xfrm flipH="1">
            <a:off x="8610600" y="1253806"/>
            <a:ext cx="1763395" cy="1763395"/>
          </a:xfrm>
          <a:prstGeom prst="ellipse">
            <a:avLst/>
          </a:prstGeom>
          <a:gradFill>
            <a:gsLst>
              <a:gs pos="0">
                <a:schemeClr val="bg1">
                  <a:alpha val="0"/>
                </a:schemeClr>
              </a:gs>
              <a:gs pos="10000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1" name="矩形: 圆顶角 13"/>
          <p:cNvSpPr/>
          <p:nvPr userDrawn="1">
            <p:custDataLst>
              <p:tags r:id="rId4"/>
            </p:custDataLst>
          </p:nvPr>
        </p:nvSpPr>
        <p:spPr>
          <a:xfrm rot="8100000" flipH="1">
            <a:off x="1561337" y="2210865"/>
            <a:ext cx="2029437" cy="3830417"/>
          </a:xfrm>
          <a:prstGeom prst="round2SameRect">
            <a:avLst>
              <a:gd name="adj1" fmla="val 50000"/>
              <a:gd name="adj2" fmla="val 0"/>
            </a:avLst>
          </a:prstGeom>
          <a:gradFill flip="none" rotWithShape="1">
            <a:gsLst>
              <a:gs pos="87000">
                <a:srgbClr val="FFFFFF">
                  <a:alpha val="0"/>
                </a:srgbClr>
              </a:gs>
              <a:gs pos="0">
                <a:schemeClr val="accent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endParaRPr>
          </a:p>
        </p:txBody>
      </p:sp>
      <p:sp>
        <p:nvSpPr>
          <p:cNvPr id="12" name="副标题"/>
          <p:cNvSpPr txBox="1">
            <a:spLocks noGrp="1"/>
          </p:cNvSpPr>
          <p:nvPr>
            <p:ph type="body" idx="3" hasCustomPrompt="1"/>
            <p:custDataLst>
              <p:tags r:id="rId5"/>
            </p:custDataLst>
          </p:nvPr>
        </p:nvSpPr>
        <p:spPr>
          <a:xfrm>
            <a:off x="4518584" y="1886033"/>
            <a:ext cx="6724805" cy="876899"/>
          </a:xfrm>
          <a:prstGeom prst="rect">
            <a:avLst/>
          </a:prstGeom>
          <a:noFill/>
          <a:ln>
            <a:noFill/>
            <a:prstDash val="sysDash"/>
          </a:ln>
        </p:spPr>
        <p:txBody>
          <a:bodyPr vert="horz" wrap="square" lIns="0" tIns="0" rIns="0" bIns="0" rtlCol="0" anchor="b" anchorCtr="0">
            <a:normAutofit/>
          </a:bodyPr>
          <a:lstStyle>
            <a:lvl1pPr marL="0" marR="0" lvl="0" algn="r" defTabSz="914400" rtl="0" eaLnBrk="1" fontAlgn="auto" latinLnBrk="0" hangingPunct="1">
              <a:lnSpc>
                <a:spcPct val="100000"/>
              </a:lnSpc>
              <a:spcBef>
                <a:spcPts val="600"/>
              </a:spcBef>
              <a:buClrTx/>
              <a:buSzTx/>
              <a:buFontTx/>
              <a:buNone/>
              <a:defRPr kumimoji="0" lang="zh-CN" altLang="en-US" sz="2200" b="1" i="0" u="none" strike="noStrike" kern="1200" cap="none" spc="0" normalizeH="0" baseline="0" noProof="1" dirty="0" smtClean="0">
                <a:ln>
                  <a:noFill/>
                  <a:prstDash val="sysDot"/>
                </a:ln>
                <a:solidFill>
                  <a:schemeClr val="accent1"/>
                </a:solidFill>
                <a:latin typeface="+mj-ea"/>
                <a:ea typeface="+mj-ea"/>
                <a:cs typeface="MiSans" panose="00000500000000000000" charset="-122"/>
                <a:sym typeface="+mn-ea"/>
              </a:defRPr>
            </a:lvl1pPr>
          </a:lstStyle>
          <a:p>
            <a:pPr lvl="0"/>
            <a:r>
              <a:rPr dirty="0">
                <a:sym typeface="+mn-ea"/>
              </a:rPr>
              <a:t>单击此处编辑母版副标题样式</a:t>
            </a:r>
            <a:endParaRPr dirty="0">
              <a:sym typeface="+mn-ea"/>
            </a:endParaRPr>
          </a:p>
        </p:txBody>
      </p:sp>
      <p:sp>
        <p:nvSpPr>
          <p:cNvPr id="13" name="标题"/>
          <p:cNvSpPr txBox="1">
            <a:spLocks noGrp="1"/>
          </p:cNvSpPr>
          <p:nvPr>
            <p:ph type="title" idx="2" hasCustomPrompt="1"/>
            <p:custDataLst>
              <p:tags r:id="rId6"/>
            </p:custDataLst>
          </p:nvPr>
        </p:nvSpPr>
        <p:spPr>
          <a:xfrm>
            <a:off x="4200965" y="2887128"/>
            <a:ext cx="7100480" cy="1246841"/>
          </a:xfrm>
          <a:prstGeom prst="rect">
            <a:avLst/>
          </a:prstGeom>
          <a:noFill/>
        </p:spPr>
        <p:txBody>
          <a:bodyPr wrap="square" lIns="0" tIns="0" rIns="0" bIns="0" rtlCol="0" anchor="t" anchorCtr="0">
            <a:normAutofit/>
          </a:bodyPr>
          <a:lstStyle>
            <a:lvl1pPr marL="0" marR="0" algn="r" defTabSz="914400" rtl="0" eaLnBrk="1" fontAlgn="auto" latinLnBrk="0" hangingPunct="1">
              <a:lnSpc>
                <a:spcPct val="100000"/>
              </a:lnSpc>
              <a:buClrTx/>
              <a:buSzTx/>
              <a:buFontTx/>
              <a:buNone/>
              <a:defRPr kumimoji="0" lang="zh-CN" altLang="en-US" sz="7200" b="1" i="0" u="none" strike="noStrike" kern="1200" cap="none" spc="300" normalizeH="0" baseline="0" noProof="1" dirty="0">
                <a:solidFill>
                  <a:schemeClr val="accent1"/>
                </a:solidFill>
                <a:latin typeface="+mj-ea"/>
                <a:ea typeface="+mj-ea"/>
                <a:cs typeface="MiSans" panose="00000500000000000000" charset="-122"/>
              </a:defRPr>
            </a:lvl1pPr>
          </a:lstStyle>
          <a:p>
            <a:pPr lvl="0" algn="r"/>
            <a:r>
              <a:rPr dirty="0">
                <a:sym typeface="+mn-ea"/>
              </a:rPr>
              <a:t>此处编辑标题</a:t>
            </a:r>
            <a:endParaRPr dirty="0">
              <a:sym typeface="+mn-ea"/>
            </a:endParaRPr>
          </a:p>
        </p:txBody>
      </p:sp>
      <p:sp>
        <p:nvSpPr>
          <p:cNvPr id="15" name="日期占位符 3"/>
          <p:cNvSpPr>
            <a:spLocks noGrp="1"/>
          </p:cNvSpPr>
          <p:nvPr>
            <p:ph type="dt" sz="half" idx="10"/>
            <p:custDataLst>
              <p:tags r:id="rId7"/>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6"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17" name="灯片编号占位符 5"/>
          <p:cNvSpPr>
            <a:spLocks noGrp="1"/>
          </p:cNvSpPr>
          <p:nvPr>
            <p:ph type="sldNum" sz="quarter" idx="12"/>
            <p:custDataLst>
              <p:tags r:id="rId9"/>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9" name="署名占位符 10"/>
          <p:cNvSpPr>
            <a:spLocks noGrp="1"/>
          </p:cNvSpPr>
          <p:nvPr>
            <p:ph type="body" sz="quarter" idx="17" hasCustomPrompt="1"/>
            <p:custDataLst>
              <p:tags r:id="rId10"/>
            </p:custDataLst>
          </p:nvPr>
        </p:nvSpPr>
        <p:spPr>
          <a:xfrm>
            <a:off x="8583655" y="4607241"/>
            <a:ext cx="2670175" cy="574359"/>
          </a:xfrm>
          <a:prstGeom prst="roundRect">
            <a:avLst>
              <a:gd name="adj" fmla="val 50000"/>
            </a:avLst>
          </a:prstGeom>
          <a:solidFill>
            <a:schemeClr val="accent1"/>
          </a:solidFill>
        </p:spPr>
        <p:txBody>
          <a:bodyPr wrap="square" anchor="ctr" anchorCtr="0">
            <a:normAutofit/>
          </a:bodyPr>
          <a:lstStyle>
            <a:lvl1pPr marL="0" indent="0" algn="ctr">
              <a:lnSpc>
                <a:spcPct val="100000"/>
              </a:lnSpc>
              <a:buNone/>
              <a:defRPr sz="1600">
                <a:solidFill>
                  <a:srgbClr val="FFFFFF"/>
                </a:solidFill>
              </a:defRPr>
            </a:lvl1pPr>
          </a:lstStyle>
          <a:p>
            <a:pPr lvl="0"/>
            <a:r>
              <a:rPr lang="zh-CN" altLang="en-US" dirty="0"/>
              <a:t>署名</a:t>
            </a:r>
            <a:endParaRPr lang="zh-CN" altLang="en-US" dirty="0"/>
          </a:p>
        </p:txBody>
      </p:sp>
      <p:sp>
        <p:nvSpPr>
          <p:cNvPr id="9" name="矩形: 圆顶角 12"/>
          <p:cNvSpPr/>
          <p:nvPr userDrawn="1">
            <p:custDataLst>
              <p:tags r:id="rId11"/>
            </p:custDataLst>
          </p:nvPr>
        </p:nvSpPr>
        <p:spPr>
          <a:xfrm rot="18900000" flipH="1">
            <a:off x="1864646" y="998280"/>
            <a:ext cx="2029437" cy="3777696"/>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7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椭圆 7"/>
          <p:cNvSpPr>
            <a:spLocks noChangeAspect="1"/>
          </p:cNvSpPr>
          <p:nvPr userDrawn="1">
            <p:custDataLst>
              <p:tags r:id="rId3"/>
            </p:custDataLst>
          </p:nvPr>
        </p:nvSpPr>
        <p:spPr>
          <a:xfrm>
            <a:off x="2288565" y="1318468"/>
            <a:ext cx="1763395" cy="1763395"/>
          </a:xfrm>
          <a:prstGeom prst="ellipse">
            <a:avLst/>
          </a:prstGeom>
          <a:gradFill>
            <a:gsLst>
              <a:gs pos="0">
                <a:schemeClr val="bg1">
                  <a:alpha val="0"/>
                </a:schemeClr>
              </a:gs>
              <a:gs pos="10000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日期占位符 3"/>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1"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12" name="灯片编号占位符 5"/>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6" name="矩形: 圆顶角 12"/>
          <p:cNvSpPr/>
          <p:nvPr userDrawn="1">
            <p:custDataLst>
              <p:tags r:id="rId7"/>
            </p:custDataLst>
          </p:nvPr>
        </p:nvSpPr>
        <p:spPr>
          <a:xfrm rot="2700000" flipH="1" flipV="1">
            <a:off x="8203681" y="2169756"/>
            <a:ext cx="2033110" cy="3784533"/>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
        <p:nvSpPr>
          <p:cNvPr id="17" name="矩形: 圆顶角 13"/>
          <p:cNvSpPr/>
          <p:nvPr userDrawn="1">
            <p:custDataLst>
              <p:tags r:id="rId8"/>
            </p:custDataLst>
          </p:nvPr>
        </p:nvSpPr>
        <p:spPr>
          <a:xfrm rot="13500000" flipH="1" flipV="1">
            <a:off x="7899822" y="902160"/>
            <a:ext cx="2033110" cy="3837349"/>
          </a:xfrm>
          <a:prstGeom prst="round2SameRect">
            <a:avLst>
              <a:gd name="adj1" fmla="val 50000"/>
              <a:gd name="adj2" fmla="val 0"/>
            </a:avLst>
          </a:prstGeom>
          <a:gradFill flip="none" rotWithShape="1">
            <a:gsLst>
              <a:gs pos="87000">
                <a:srgbClr val="FFFFFF">
                  <a:alpha val="0"/>
                </a:srgbClr>
              </a:gs>
              <a:gs pos="0">
                <a:schemeClr val="accent1">
                  <a:lumMod val="5000"/>
                  <a:lumOff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sym typeface="+mn-ea"/>
            </a:endParaRPr>
          </a:p>
        </p:txBody>
      </p:sp>
      <p:sp>
        <p:nvSpPr>
          <p:cNvPr id="19" name="标题"/>
          <p:cNvSpPr txBox="1">
            <a:spLocks noGrp="1"/>
          </p:cNvSpPr>
          <p:nvPr>
            <p:ph type="title" idx="6" hasCustomPrompt="1"/>
            <p:custDataLst>
              <p:tags r:id="rId9"/>
            </p:custDataLst>
          </p:nvPr>
        </p:nvSpPr>
        <p:spPr>
          <a:xfrm>
            <a:off x="837565" y="2005330"/>
            <a:ext cx="5723255" cy="138366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60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lgn="l"/>
            <a:r>
              <a:rPr dirty="0">
                <a:sym typeface="+mn-ea"/>
              </a:rPr>
              <a:t>单击此处</a:t>
            </a:r>
            <a:br>
              <a:rPr dirty="0">
                <a:sym typeface="+mn-ea"/>
              </a:rPr>
            </a:br>
            <a:r>
              <a:rPr dirty="0">
                <a:sym typeface="+mn-ea"/>
              </a:rPr>
              <a:t>编辑标题样式</a:t>
            </a:r>
            <a:endParaRPr dirty="0">
              <a:sym typeface="+mn-ea"/>
            </a:endParaRPr>
          </a:p>
        </p:txBody>
      </p:sp>
      <p:sp>
        <p:nvSpPr>
          <p:cNvPr id="2" name="署名占位符 10"/>
          <p:cNvSpPr>
            <a:spLocks noGrp="1"/>
          </p:cNvSpPr>
          <p:nvPr>
            <p:ph type="body" sz="quarter" idx="17" hasCustomPrompt="1"/>
            <p:custDataLst>
              <p:tags r:id="rId10"/>
            </p:custDataLst>
          </p:nvPr>
        </p:nvSpPr>
        <p:spPr>
          <a:xfrm>
            <a:off x="837565" y="4244627"/>
            <a:ext cx="2670175" cy="574359"/>
          </a:xfrm>
          <a:prstGeom prst="roundRect">
            <a:avLst>
              <a:gd name="adj" fmla="val 50000"/>
            </a:avLst>
          </a:prstGeom>
          <a:solidFill>
            <a:schemeClr val="accent1"/>
          </a:solidFill>
        </p:spPr>
        <p:txBody>
          <a:bodyPr wrap="square" anchor="ctr" anchorCtr="0">
            <a:normAutofit/>
          </a:bodyPr>
          <a:lstStyle>
            <a:lvl1pPr marL="0" indent="0" algn="ctr">
              <a:lnSpc>
                <a:spcPct val="100000"/>
              </a:lnSpc>
              <a:buNone/>
              <a:defRPr sz="1600">
                <a:solidFill>
                  <a:srgbClr val="FFFFFF"/>
                </a:solidFill>
              </a:defRPr>
            </a:lvl1pPr>
          </a:lstStyle>
          <a:p>
            <a:pPr lvl="0"/>
            <a:r>
              <a:rPr lang="zh-CN" altLang="en-US" dirty="0"/>
              <a:t>署名</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标题"/>
          <p:cNvSpPr txBox="1">
            <a:spLocks noGrp="1"/>
          </p:cNvSpPr>
          <p:nvPr>
            <p:ph type="title" idx="1" hasCustomPrompt="1"/>
            <p:custDataLst>
              <p:tags r:id="rId3"/>
            </p:custDataLst>
          </p:nvPr>
        </p:nvSpPr>
        <p:spPr>
          <a:xfrm>
            <a:off x="4391953" y="2821599"/>
            <a:ext cx="779487" cy="1214803"/>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zh-CN" altLang="en-US" sz="54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标题</a:t>
            </a:r>
            <a:endParaRPr dirty="0">
              <a:sym typeface="+mn-ea"/>
            </a:endParaRPr>
          </a:p>
        </p:txBody>
      </p:sp>
      <p:sp>
        <p:nvSpPr>
          <p:cNvPr id="17" name="日期占位符 2"/>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8" name="页脚占位符 3"/>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19" name="灯片编号占位符 4"/>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9" name="任意多边形: 形状 8"/>
          <p:cNvSpPr/>
          <p:nvPr userDrawn="1">
            <p:custDataLst>
              <p:tags r:id="rId7"/>
            </p:custDataLst>
          </p:nvPr>
        </p:nvSpPr>
        <p:spPr>
          <a:xfrm>
            <a:off x="635" y="3260090"/>
            <a:ext cx="3695065" cy="3597910"/>
          </a:xfrm>
          <a:custGeom>
            <a:avLst/>
            <a:gdLst>
              <a:gd name="connsiteX0" fmla="*/ 736674 w 3699837"/>
              <a:gd name="connsiteY0" fmla="*/ 1 h 3598032"/>
              <a:gd name="connsiteX1" fmla="*/ 1521677 w 3699837"/>
              <a:gd name="connsiteY1" fmla="*/ 325103 h 3598032"/>
              <a:gd name="connsiteX2" fmla="*/ 3699837 w 3699837"/>
              <a:gd name="connsiteY2" fmla="*/ 2503264 h 3598032"/>
              <a:gd name="connsiteX3" fmla="*/ 2605068 w 3699837"/>
              <a:gd name="connsiteY3" fmla="*/ 3598032 h 3598032"/>
              <a:gd name="connsiteX4" fmla="*/ 1654210 w 3699837"/>
              <a:gd name="connsiteY4" fmla="*/ 3598032 h 3598032"/>
              <a:gd name="connsiteX5" fmla="*/ 0 w 3699837"/>
              <a:gd name="connsiteY5" fmla="*/ 1943822 h 3598032"/>
              <a:gd name="connsiteX6" fmla="*/ 144 w 3699837"/>
              <a:gd name="connsiteY6" fmla="*/ 281376 h 3598032"/>
              <a:gd name="connsiteX7" fmla="*/ 35939 w 3699837"/>
              <a:gd name="connsiteY7" fmla="*/ 249020 h 3598032"/>
              <a:gd name="connsiteX8" fmla="*/ 736674 w 3699837"/>
              <a:gd name="connsiteY8" fmla="*/ 1 h 359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837" h="3598032">
                <a:moveTo>
                  <a:pt x="736674" y="1"/>
                </a:moveTo>
                <a:cubicBezTo>
                  <a:pt x="1020799" y="-24"/>
                  <a:pt x="1304915" y="108342"/>
                  <a:pt x="1521677" y="325103"/>
                </a:cubicBezTo>
                <a:lnTo>
                  <a:pt x="3699837" y="2503264"/>
                </a:lnTo>
                <a:lnTo>
                  <a:pt x="2605068" y="3598032"/>
                </a:lnTo>
                <a:lnTo>
                  <a:pt x="1654210" y="3598032"/>
                </a:lnTo>
                <a:lnTo>
                  <a:pt x="0" y="1943822"/>
                </a:lnTo>
                <a:lnTo>
                  <a:pt x="144" y="281376"/>
                </a:lnTo>
                <a:lnTo>
                  <a:pt x="35939" y="249020"/>
                </a:lnTo>
                <a:cubicBezTo>
                  <a:pt x="239448" y="83031"/>
                  <a:pt x="488064" y="22"/>
                  <a:pt x="736674" y="1"/>
                </a:cubicBezTo>
                <a:close/>
              </a:path>
            </a:pathLst>
          </a:custGeom>
          <a:gradFill flip="none" rotWithShape="1">
            <a:gsLst>
              <a:gs pos="87000">
                <a:schemeClr val="accent1">
                  <a:alpha val="0"/>
                  <a:lumMod val="2000"/>
                  <a:lumOff val="98000"/>
                </a:schemeClr>
              </a:gs>
              <a:gs pos="0">
                <a:schemeClr val="accent1">
                  <a:lumMod val="3000"/>
                  <a:lumOff val="97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4" name="任意多边形: 形状 3"/>
          <p:cNvSpPr/>
          <p:nvPr userDrawn="1">
            <p:custDataLst>
              <p:tags r:id="rId8"/>
            </p:custDataLst>
          </p:nvPr>
        </p:nvSpPr>
        <p:spPr>
          <a:xfrm>
            <a:off x="0" y="4176395"/>
            <a:ext cx="2851785" cy="2681605"/>
          </a:xfrm>
          <a:custGeom>
            <a:avLst/>
            <a:gdLst>
              <a:gd name="connsiteX0" fmla="*/ 406010 w 2844974"/>
              <a:gd name="connsiteY0" fmla="*/ 0 h 2696845"/>
              <a:gd name="connsiteX1" fmla="*/ 2543439 w 2844974"/>
              <a:gd name="connsiteY1" fmla="*/ 2137429 h 2696845"/>
              <a:gd name="connsiteX2" fmla="*/ 2822872 w 2844974"/>
              <a:gd name="connsiteY2" fmla="*/ 2606335 h 2696845"/>
              <a:gd name="connsiteX3" fmla="*/ 2844974 w 2844974"/>
              <a:gd name="connsiteY3" fmla="*/ 2696845 h 2696845"/>
              <a:gd name="connsiteX4" fmla="*/ 78 w 2844974"/>
              <a:gd name="connsiteY4" fmla="*/ 2696747 h 2696845"/>
              <a:gd name="connsiteX5" fmla="*/ 0 w 2844974"/>
              <a:gd name="connsiteY5" fmla="*/ 406010 h 2696845"/>
              <a:gd name="connsiteX6" fmla="*/ 406010 w 2844974"/>
              <a:gd name="connsiteY6" fmla="*/ 0 h 269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4974" h="2696845">
                <a:moveTo>
                  <a:pt x="406010" y="0"/>
                </a:moveTo>
                <a:lnTo>
                  <a:pt x="2543439" y="2137429"/>
                </a:lnTo>
                <a:cubicBezTo>
                  <a:pt x="2678919" y="2272909"/>
                  <a:pt x="2772063" y="2434691"/>
                  <a:pt x="2822872" y="2606335"/>
                </a:cubicBezTo>
                <a:lnTo>
                  <a:pt x="2844974" y="2696845"/>
                </a:lnTo>
                <a:lnTo>
                  <a:pt x="78" y="2696747"/>
                </a:lnTo>
                <a:lnTo>
                  <a:pt x="0" y="406010"/>
                </a:lnTo>
                <a:lnTo>
                  <a:pt x="406010" y="0"/>
                </a:lnTo>
                <a:close/>
              </a:path>
            </a:pathLst>
          </a:custGeom>
          <a:gradFill flip="none" rotWithShape="1">
            <a:gsLst>
              <a:gs pos="0">
                <a:srgbClr val="FFFFFF">
                  <a:alpha val="0"/>
                </a:srgbClr>
              </a:gs>
              <a:gs pos="56000">
                <a:schemeClr val="accent1">
                  <a:alpha val="34000"/>
                </a:schemeClr>
              </a:gs>
              <a:gs pos="98000">
                <a:schemeClr val="accent1">
                  <a:alpha val="5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标题"/>
          <p:cNvSpPr txBox="1">
            <a:spLocks noGrp="1"/>
          </p:cNvSpPr>
          <p:nvPr>
            <p:ph type="title" idx="2" hasCustomPrompt="1"/>
            <p:custDataLst>
              <p:tags r:id="rId3"/>
            </p:custDataLst>
          </p:nvPr>
        </p:nvSpPr>
        <p:spPr>
          <a:xfrm>
            <a:off x="4176395" y="3316586"/>
            <a:ext cx="6257925" cy="1645285"/>
          </a:xfrm>
          <a:prstGeom prst="rect">
            <a:avLst/>
          </a:prstGeom>
          <a:noFill/>
          <a:ln>
            <a:noFill/>
            <a:prstDash val="sysDash"/>
          </a:ln>
        </p:spPr>
        <p:txBody>
          <a:bodyPr vert="horz" wrap="square" lIns="0" tIns="0" rIns="0" bIns="0" rtlCol="0" anchor="t" anchorCtr="0">
            <a:normAutofit/>
          </a:bodyPr>
          <a:lstStyle>
            <a:lvl1pPr marL="0" marR="0" lvl="0" algn="r" defTabSz="914400" rtl="0" eaLnBrk="1" fontAlgn="auto" latinLnBrk="0" hangingPunct="1">
              <a:lnSpc>
                <a:spcPct val="100000"/>
              </a:lnSpc>
              <a:buClrTx/>
              <a:buSzTx/>
              <a:buFontTx/>
              <a:buNone/>
              <a:defRPr kumimoji="0" lang="zh-CN" altLang="en-US" sz="60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单击编辑标题</a:t>
            </a:r>
            <a:endParaRPr dirty="0">
              <a:sym typeface="+mn-ea"/>
            </a:endParaRPr>
          </a:p>
        </p:txBody>
      </p:sp>
      <p:sp>
        <p:nvSpPr>
          <p:cNvPr id="10" name="节编号"/>
          <p:cNvSpPr txBox="1">
            <a:spLocks noGrp="1"/>
          </p:cNvSpPr>
          <p:nvPr>
            <p:ph type="body" idx="1" hasCustomPrompt="1"/>
            <p:custDataLst>
              <p:tags r:id="rId4"/>
            </p:custDataLst>
          </p:nvPr>
        </p:nvSpPr>
        <p:spPr>
          <a:xfrm>
            <a:off x="6399681" y="1979230"/>
            <a:ext cx="4034659" cy="1151890"/>
          </a:xfrm>
          <a:prstGeom prst="rect">
            <a:avLst/>
          </a:prstGeom>
          <a:noFill/>
          <a:ln>
            <a:noFill/>
            <a:prstDash val="sysDash"/>
          </a:ln>
        </p:spPr>
        <p:txBody>
          <a:bodyPr vert="horz" wrap="none" lIns="0" tIns="0" rIns="0" bIns="0" rtlCol="0" anchor="b" anchorCtr="0">
            <a:normAutofit/>
          </a:bodyPr>
          <a:lstStyle>
            <a:lvl1pPr marL="0" marR="0" lvl="0" algn="r" defTabSz="914400" rtl="0" eaLnBrk="1" fontAlgn="auto" latinLnBrk="0" hangingPunct="1">
              <a:lnSpc>
                <a:spcPct val="100000"/>
              </a:lnSpc>
              <a:buClrTx/>
              <a:buSzTx/>
              <a:buFontTx/>
              <a:buNone/>
              <a:defRPr kumimoji="0" lang="zh-CN" altLang="en-US" sz="44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编辑节编号</a:t>
            </a:r>
            <a:endParaRPr dirty="0">
              <a:sym typeface="+mn-ea"/>
            </a:endParaRPr>
          </a:p>
        </p:txBody>
      </p:sp>
      <p:sp>
        <p:nvSpPr>
          <p:cNvPr id="11" name="日期占位符 3"/>
          <p:cNvSpPr>
            <a:spLocks noGrp="1"/>
          </p:cNvSpPr>
          <p:nvPr>
            <p:ph type="dt" sz="half" idx="10"/>
            <p:custDataLst>
              <p:tags r:id="rId5"/>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2" name="页脚占位符 4"/>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7"/>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4" name="矩形: 圆顶角 12"/>
          <p:cNvSpPr/>
          <p:nvPr userDrawn="1">
            <p:custDataLst>
              <p:tags r:id="rId8"/>
            </p:custDataLst>
          </p:nvPr>
        </p:nvSpPr>
        <p:spPr>
          <a:xfrm rot="2160000" flipH="1">
            <a:off x="2314395" y="2028634"/>
            <a:ext cx="1498714" cy="2882836"/>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
        <p:nvSpPr>
          <p:cNvPr id="15" name="矩形: 圆顶角 13"/>
          <p:cNvSpPr/>
          <p:nvPr userDrawn="1">
            <p:custDataLst>
              <p:tags r:id="rId9"/>
            </p:custDataLst>
          </p:nvPr>
        </p:nvSpPr>
        <p:spPr>
          <a:xfrm rot="12960000" flipH="1">
            <a:off x="1374377" y="1923376"/>
            <a:ext cx="1498714" cy="2923057"/>
          </a:xfrm>
          <a:prstGeom prst="round2SameRect">
            <a:avLst>
              <a:gd name="adj1" fmla="val 50000"/>
              <a:gd name="adj2" fmla="val 0"/>
            </a:avLst>
          </a:prstGeom>
          <a:gradFill flip="none" rotWithShape="1">
            <a:gsLst>
              <a:gs pos="87000">
                <a:schemeClr val="accent1">
                  <a:alpha val="0"/>
                  <a:lumMod val="0"/>
                  <a:lumOff val="100000"/>
                </a:schemeClr>
              </a:gs>
              <a:gs pos="0">
                <a:schemeClr val="accent1">
                  <a:lumMod val="5000"/>
                  <a:lumOff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7.xml"/><Relationship Id="rId18" Type="http://schemas.openxmlformats.org/officeDocument/2006/relationships/tags" Target="../tags/tag76.xml"/><Relationship Id="rId17" Type="http://schemas.openxmlformats.org/officeDocument/2006/relationships/tags" Target="../tags/tag75.xml"/><Relationship Id="rId16" Type="http://schemas.openxmlformats.org/officeDocument/2006/relationships/tags" Target="../tags/tag74.xml"/><Relationship Id="rId15" Type="http://schemas.openxmlformats.org/officeDocument/2006/relationships/tags" Target="../tags/tag73.xml"/><Relationship Id="rId14" Type="http://schemas.openxmlformats.org/officeDocument/2006/relationships/tags" Target="../tags/tag72.xml"/><Relationship Id="rId13" Type="http://schemas.openxmlformats.org/officeDocument/2006/relationships/tags" Target="../tags/tag71.xml"/><Relationship Id="rId12" Type="http://schemas.openxmlformats.org/officeDocument/2006/relationships/tags" Target="../tags/tag7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1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任意多边形: 形状 8"/>
          <p:cNvSpPr/>
          <p:nvPr userDrawn="1">
            <p:custDataLst>
              <p:tags r:id="rId13"/>
            </p:custDataLst>
          </p:nvPr>
        </p:nvSpPr>
        <p:spPr>
          <a:xfrm flipH="1">
            <a:off x="10699478" y="0"/>
            <a:ext cx="1490346" cy="840741"/>
          </a:xfrm>
          <a:custGeom>
            <a:avLst/>
            <a:gdLst>
              <a:gd name="connsiteX0" fmla="*/ 1480712 w 1490346"/>
              <a:gd name="connsiteY0" fmla="*/ 0 h 840741"/>
              <a:gd name="connsiteX1" fmla="*/ 9634 w 1490346"/>
              <a:gd name="connsiteY1" fmla="*/ 0 h 840741"/>
              <a:gd name="connsiteX2" fmla="*/ 0 w 1490346"/>
              <a:gd name="connsiteY2" fmla="*/ 95568 h 840741"/>
              <a:gd name="connsiteX3" fmla="*/ 745173 w 1490346"/>
              <a:gd name="connsiteY3" fmla="*/ 840741 h 840741"/>
              <a:gd name="connsiteX4" fmla="*/ 1490346 w 1490346"/>
              <a:gd name="connsiteY4" fmla="*/ 95568 h 840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346" h="840741">
                <a:moveTo>
                  <a:pt x="1480712" y="0"/>
                </a:moveTo>
                <a:lnTo>
                  <a:pt x="9634" y="0"/>
                </a:lnTo>
                <a:lnTo>
                  <a:pt x="0" y="95568"/>
                </a:lnTo>
                <a:cubicBezTo>
                  <a:pt x="0" y="507116"/>
                  <a:pt x="333625" y="840741"/>
                  <a:pt x="745173" y="840741"/>
                </a:cubicBezTo>
                <a:cubicBezTo>
                  <a:pt x="1156721" y="840741"/>
                  <a:pt x="1490346" y="507116"/>
                  <a:pt x="1490346" y="95568"/>
                </a:cubicBezTo>
                <a:close/>
              </a:path>
            </a:pathLst>
          </a:custGeom>
          <a:gradFill>
            <a:gsLst>
              <a:gs pos="100000">
                <a:schemeClr val="bg1">
                  <a:alpha val="0"/>
                </a:schemeClr>
              </a:gs>
              <a:gs pos="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 name="标题占位符 1"/>
          <p:cNvSpPr>
            <a:spLocks noGrp="1"/>
          </p:cNvSpPr>
          <p:nvPr>
            <p:ph type="title"/>
            <p:custDataLst>
              <p:tags r:id="rId14"/>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6"/>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tags" Target="../tags/tag116.xml"/><Relationship Id="rId2" Type="http://schemas.openxmlformats.org/officeDocument/2006/relationships/image" Target="../media/image8.png"/><Relationship Id="rId1" Type="http://schemas.openxmlformats.org/officeDocument/2006/relationships/tags" Target="../tags/tag115.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tags" Target="../tags/tag119.xml"/><Relationship Id="rId2" Type="http://schemas.openxmlformats.org/officeDocument/2006/relationships/tags" Target="../tags/tag118.xml"/><Relationship Id="rId1" Type="http://schemas.openxmlformats.org/officeDocument/2006/relationships/tags" Target="../tags/tag117.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121.xml"/><Relationship Id="rId2" Type="http://schemas.openxmlformats.org/officeDocument/2006/relationships/image" Target="../media/image9.png"/><Relationship Id="rId1" Type="http://schemas.openxmlformats.org/officeDocument/2006/relationships/tags" Target="../tags/tag120.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126.xml"/><Relationship Id="rId2" Type="http://schemas.openxmlformats.org/officeDocument/2006/relationships/image" Target="../media/image10.png"/><Relationship Id="rId1" Type="http://schemas.openxmlformats.org/officeDocument/2006/relationships/tags" Target="../tags/tag12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2.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5" Type="http://schemas.openxmlformats.org/officeDocument/2006/relationships/slideLayout" Target="../slideLayouts/slideLayout3.xml"/><Relationship Id="rId14" Type="http://schemas.openxmlformats.org/officeDocument/2006/relationships/tags" Target="../tags/tag94.xml"/><Relationship Id="rId13" Type="http://schemas.openxmlformats.org/officeDocument/2006/relationships/tags" Target="../tags/tag93.xml"/><Relationship Id="rId12" Type="http://schemas.openxmlformats.org/officeDocument/2006/relationships/tags" Target="../tags/tag92.xml"/><Relationship Id="rId11" Type="http://schemas.openxmlformats.org/officeDocument/2006/relationships/tags" Target="../tags/tag91.xml"/><Relationship Id="rId10" Type="http://schemas.openxmlformats.org/officeDocument/2006/relationships/tags" Target="../tags/tag90.xml"/><Relationship Id="rId1" Type="http://schemas.openxmlformats.org/officeDocument/2006/relationships/tags" Target="../tags/tag81.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98.xml"/><Relationship Id="rId7" Type="http://schemas.openxmlformats.org/officeDocument/2006/relationships/image" Target="../media/image4.jpeg"/><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image" Target="../media/image1.jpeg"/><Relationship Id="rId3" Type="http://schemas.openxmlformats.org/officeDocument/2006/relationships/tags" Target="../tags/tag97.xml"/><Relationship Id="rId2" Type="http://schemas.openxmlformats.org/officeDocument/2006/relationships/tags" Target="../tags/tag96.xml"/><Relationship Id="rId10" Type="http://schemas.openxmlformats.org/officeDocument/2006/relationships/notesSlide" Target="../notesSlides/notesSlide1.xml"/><Relationship Id="rId1" Type="http://schemas.openxmlformats.org/officeDocument/2006/relationships/tags" Target="../tags/tag95.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tags" Target="../tags/tag100.xml"/><Relationship Id="rId2" Type="http://schemas.openxmlformats.org/officeDocument/2006/relationships/image" Target="../media/image5.png"/><Relationship Id="rId1" Type="http://schemas.openxmlformats.org/officeDocument/2006/relationships/tags" Target="../tags/tag99.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tags" Target="../tags/tag105.xml"/><Relationship Id="rId2" Type="http://schemas.openxmlformats.org/officeDocument/2006/relationships/image" Target="../media/image6.png"/><Relationship Id="rId1" Type="http://schemas.openxmlformats.org/officeDocument/2006/relationships/tags" Target="../tags/tag104.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tags" Target="../tags/tag111.xml"/><Relationship Id="rId2" Type="http://schemas.openxmlformats.org/officeDocument/2006/relationships/image" Target="../media/image7.png"/><Relationship Id="rId1" Type="http://schemas.openxmlformats.org/officeDocument/2006/relationships/tags" Target="../tags/tag110.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idx="2"/>
            <p:custDataLst>
              <p:tags r:id="rId1"/>
            </p:custDataLst>
          </p:nvPr>
        </p:nvSpPr>
        <p:spPr>
          <a:xfrm>
            <a:off x="3720465" y="2454275"/>
            <a:ext cx="8014970" cy="1599565"/>
          </a:xfrm>
        </p:spPr>
        <p:txBody>
          <a:bodyPr>
            <a:noAutofit/>
          </a:bodyPr>
          <a:lstStyle/>
          <a:p>
            <a:pPr algn="l"/>
            <a:r>
              <a:rPr lang="en-US" altLang="zh-CN" sz="4000"/>
              <a:t>UML</a:t>
            </a:r>
            <a:r>
              <a:rPr lang="zh-CN" altLang="en-US" sz="4000"/>
              <a:t>基础</a:t>
            </a:r>
            <a:r>
              <a:rPr lang="en-US" altLang="zh-CN" sz="4000"/>
              <a:t>Ⅰ</a:t>
            </a:r>
            <a:r>
              <a:rPr sz="4000"/>
              <a:t>：</a:t>
            </a:r>
            <a:r>
              <a:rPr lang="zh-CN" altLang="en-US" sz="4000"/>
              <a:t>用例图、类图、状态图、顺序图、协作图、部署图</a:t>
            </a:r>
            <a:endParaRPr lang="zh-CN" altLang="en-US" sz="4000"/>
          </a:p>
        </p:txBody>
      </p:sp>
      <p:sp>
        <p:nvSpPr>
          <p:cNvPr id="9" name="文本占位符 8"/>
          <p:cNvSpPr>
            <a:spLocks noGrp="1"/>
          </p:cNvSpPr>
          <p:nvPr>
            <p:ph type="body" sz="quarter" idx="17"/>
            <p:custDataLst>
              <p:tags r:id="rId2"/>
            </p:custDataLst>
          </p:nvPr>
        </p:nvSpPr>
        <p:spPr>
          <a:xfrm>
            <a:off x="8583930" y="4606925"/>
            <a:ext cx="2670175" cy="1489710"/>
          </a:xfrm>
        </p:spPr>
        <p:txBody>
          <a:bodyPr/>
          <a:lstStyle/>
          <a:p>
            <a:r>
              <a:rPr lang="zh-CN" altLang="en-US"/>
              <a:t>第七组：</a:t>
            </a:r>
            <a:endParaRPr lang="zh-CN" altLang="en-US"/>
          </a:p>
          <a:p>
            <a:r>
              <a:rPr lang="zh-CN" altLang="en-US"/>
              <a:t>郭伟近、阮精特、林锴、范品璋、</a:t>
            </a:r>
            <a:r>
              <a:rPr lang="zh-CN" altLang="en-US"/>
              <a:t>麻克强</a:t>
            </a:r>
            <a:endParaRPr lang="zh-CN" altLang="en-US"/>
          </a:p>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四、顺序图（时序图）</a:t>
            </a:r>
            <a:endParaRPr lang="zh-CN" altLang="en-US"/>
          </a:p>
        </p:txBody>
      </p:sp>
      <p:sp>
        <p:nvSpPr>
          <p:cNvPr id="5" name="文本框 4"/>
          <p:cNvSpPr txBox="1"/>
          <p:nvPr/>
        </p:nvSpPr>
        <p:spPr>
          <a:xfrm>
            <a:off x="567055" y="1080135"/>
            <a:ext cx="4836795" cy="521970"/>
          </a:xfrm>
          <a:prstGeom prst="rect">
            <a:avLst/>
          </a:prstGeom>
          <a:noFill/>
        </p:spPr>
        <p:txBody>
          <a:bodyPr wrap="square" rtlCol="0">
            <a:spAutoFit/>
          </a:bodyPr>
          <a:p>
            <a:r>
              <a:rPr lang="zh-CN" altLang="en-US" sz="2800"/>
              <a:t>用户提问</a:t>
            </a:r>
            <a:r>
              <a:rPr lang="en-US" altLang="zh-CN" sz="2800"/>
              <a:t> - </a:t>
            </a:r>
            <a:r>
              <a:rPr lang="zh-CN" altLang="en-US" sz="2800"/>
              <a:t>回答流程顺序图</a:t>
            </a:r>
            <a:endParaRPr lang="zh-CN" altLang="en-US" sz="2800"/>
          </a:p>
        </p:txBody>
      </p:sp>
      <p:sp>
        <p:nvSpPr>
          <p:cNvPr id="3" name="内容占位符 2"/>
          <p:cNvSpPr/>
          <p:nvPr>
            <p:ph idx="1"/>
          </p:nvPr>
        </p:nvSpPr>
        <p:spPr>
          <a:xfrm>
            <a:off x="471805" y="1602105"/>
            <a:ext cx="4432935" cy="5401945"/>
          </a:xfrm>
        </p:spPr>
        <p:txBody>
          <a:bodyPr>
            <a:normAutofit fontScale="60000"/>
          </a:bodyPr>
          <a:p>
            <a:pPr marL="0" indent="0">
              <a:buNone/>
            </a:pPr>
            <a:r>
              <a:rPr lang="en-US" altLang="zh-CN"/>
              <a:t>A)</a:t>
            </a:r>
            <a:r>
              <a:rPr lang="zh-CN" altLang="en-US"/>
              <a:t>用户登录</a:t>
            </a:r>
            <a:endParaRPr lang="zh-CN" altLang="en-US"/>
          </a:p>
          <a:p>
            <a:pPr marL="0" indent="457200">
              <a:buNone/>
            </a:pPr>
            <a:r>
              <a:rPr lang="zh-CN" altLang="en-US"/>
              <a:t>用户通过账号密码登录，系统验证后返回会话令牌，用于后续操作鉴权。</a:t>
            </a:r>
            <a:endParaRPr lang="zh-CN" altLang="en-US"/>
          </a:p>
          <a:p>
            <a:pPr marL="0" indent="0">
              <a:buNone/>
            </a:pPr>
            <a:r>
              <a:rPr lang="en-US" altLang="zh-CN"/>
              <a:t>B)</a:t>
            </a:r>
            <a:r>
              <a:rPr lang="zh-CN" altLang="en-US"/>
              <a:t>问题提交与解析</a:t>
            </a:r>
            <a:endParaRPr lang="zh-CN" altLang="en-US"/>
          </a:p>
          <a:p>
            <a:pPr marL="0" indent="457200">
              <a:buNone/>
            </a:pPr>
            <a:r>
              <a:rPr lang="zh-CN" altLang="en-US"/>
              <a:t>用户输入问题（文本或语音），系统通过自然语言处理（</a:t>
            </a:r>
            <a:r>
              <a:rPr lang="en-US" altLang="zh-CN"/>
              <a:t>NLP</a:t>
            </a:r>
            <a:r>
              <a:rPr lang="zh-CN" altLang="en-US"/>
              <a:t>）提取关键词（如</a:t>
            </a:r>
            <a:r>
              <a:rPr lang="en-US" altLang="zh-CN"/>
              <a:t> “</a:t>
            </a:r>
            <a:r>
              <a:rPr lang="zh-CN" altLang="en-US"/>
              <a:t>选课流程</a:t>
            </a:r>
            <a:r>
              <a:rPr lang="en-US" altLang="zh-CN"/>
              <a:t>”“</a:t>
            </a:r>
            <a:r>
              <a:rPr lang="zh-CN" altLang="en-US"/>
              <a:t>考试时间</a:t>
            </a:r>
            <a:r>
              <a:rPr lang="en-US" altLang="zh-CN"/>
              <a:t>”</a:t>
            </a:r>
            <a:r>
              <a:rPr lang="zh-CN" altLang="en-US"/>
              <a:t>）。</a:t>
            </a:r>
            <a:endParaRPr lang="zh-CN" altLang="en-US"/>
          </a:p>
          <a:p>
            <a:pPr marL="0" indent="0">
              <a:buNone/>
            </a:pPr>
            <a:r>
              <a:rPr lang="en-US" altLang="zh-CN"/>
              <a:t>C)</a:t>
            </a:r>
            <a:r>
              <a:rPr lang="zh-CN" altLang="en-US"/>
              <a:t>知识库优先匹配</a:t>
            </a:r>
            <a:endParaRPr lang="zh-CN" altLang="en-US"/>
          </a:p>
          <a:p>
            <a:pPr marL="0" indent="457200">
              <a:buNone/>
            </a:pPr>
            <a:r>
              <a:rPr lang="zh-CN" altLang="en-US"/>
              <a:t>系统先在本地知识库中查询是否有预定义的答案。若命中，直接整合答案；若未命中，调用外部</a:t>
            </a:r>
            <a:r>
              <a:rPr lang="en-US" altLang="zh-CN"/>
              <a:t> LLM </a:t>
            </a:r>
            <a:r>
              <a:rPr lang="zh-CN" altLang="en-US"/>
              <a:t>服务生成回答。</a:t>
            </a:r>
            <a:endParaRPr lang="zh-CN" altLang="en-US"/>
          </a:p>
          <a:p>
            <a:pPr marL="0" indent="0">
              <a:buNone/>
            </a:pPr>
            <a:r>
              <a:rPr lang="en-US" altLang="zh-CN"/>
              <a:t>D)</a:t>
            </a:r>
            <a:r>
              <a:rPr lang="zh-CN" altLang="en-US"/>
              <a:t>回答生成与反馈</a:t>
            </a:r>
            <a:endParaRPr lang="zh-CN" altLang="en-US"/>
          </a:p>
          <a:p>
            <a:pPr marL="0" indent="457200">
              <a:buNone/>
            </a:pPr>
            <a:r>
              <a:rPr lang="zh-CN" altLang="en-US"/>
              <a:t>无论是知识库还是</a:t>
            </a:r>
            <a:r>
              <a:rPr lang="en-US" altLang="zh-CN"/>
              <a:t> LLM </a:t>
            </a:r>
            <a:r>
              <a:rPr lang="zh-CN" altLang="en-US"/>
              <a:t>生成的回答，均由系统统一返回给用户。用户可对回答进行点赞、吐槽等互动，数据存入对应数据表。</a:t>
            </a:r>
            <a:endParaRPr lang="zh-CN" altLang="en-US"/>
          </a:p>
        </p:txBody>
      </p:sp>
      <p:pic>
        <p:nvPicPr>
          <p:cNvPr id="13" name="图片 13"/>
          <p:cNvPicPr>
            <a:picLocks noChangeAspect="1"/>
          </p:cNvPicPr>
          <p:nvPr/>
        </p:nvPicPr>
        <p:blipFill>
          <a:blip r:embed="rId2"/>
          <a:stretch>
            <a:fillRect/>
          </a:stretch>
        </p:blipFill>
        <p:spPr>
          <a:xfrm>
            <a:off x="5094605" y="318770"/>
            <a:ext cx="6967855" cy="6331585"/>
          </a:xfrm>
          <a:prstGeom prst="rect">
            <a:avLst/>
          </a:prstGeom>
          <a:noFill/>
          <a:ln>
            <a:noFill/>
          </a:ln>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五、协作图</a:t>
            </a:r>
            <a:endParaRPr lang="zh-CN" altLang="en-US"/>
          </a:p>
        </p:txBody>
      </p:sp>
      <p:sp>
        <p:nvSpPr>
          <p:cNvPr id="2" name="内容占位符 1"/>
          <p:cNvSpPr>
            <a:spLocks noGrp="1"/>
          </p:cNvSpPr>
          <p:nvPr>
            <p:ph idx="1"/>
            <p:custDataLst>
              <p:tags r:id="rId2"/>
            </p:custDataLst>
          </p:nvPr>
        </p:nvSpPr>
        <p:spPr>
          <a:xfrm>
            <a:off x="449580" y="1706245"/>
            <a:ext cx="11293475" cy="4766310"/>
          </a:xfrm>
        </p:spPr>
        <p:txBody>
          <a:bodyPr/>
          <a:lstStyle/>
          <a:p>
            <a:pPr marL="0" indent="457200">
              <a:buNone/>
            </a:pPr>
            <a:r>
              <a:rPr lang="zh-CN" altLang="en-US" sz="2000"/>
              <a:t>协作图显示某组对象，如何为了由一个用例描述的一个系统事件而与另一组对象进行协作的交互图。</a:t>
            </a:r>
            <a:endParaRPr lang="zh-CN" altLang="en-US" sz="2000"/>
          </a:p>
          <a:p>
            <a:pPr marL="0" indent="457200">
              <a:buNone/>
            </a:pPr>
            <a:r>
              <a:rPr lang="zh-CN" altLang="en-US" sz="2000"/>
              <a:t>协作图强调参与一个交互对象的组织，基本元素包括：活动者（</a:t>
            </a:r>
            <a:r>
              <a:rPr lang="en-US" altLang="zh-CN" sz="2000"/>
              <a:t>Actor</a:t>
            </a:r>
            <a:r>
              <a:rPr lang="zh-CN" altLang="en-US" sz="2000"/>
              <a:t>）、对象（</a:t>
            </a:r>
            <a:r>
              <a:rPr lang="en-US" altLang="zh-CN" sz="2000"/>
              <a:t>Object</a:t>
            </a:r>
            <a:r>
              <a:rPr lang="zh-CN" altLang="en-US" sz="2000"/>
              <a:t>）、连接（</a:t>
            </a:r>
            <a:r>
              <a:rPr lang="en-US" altLang="zh-CN" sz="2000"/>
              <a:t>Link</a:t>
            </a:r>
            <a:r>
              <a:rPr lang="zh-CN" altLang="en-US" sz="2000"/>
              <a:t>）和消息（</a:t>
            </a:r>
            <a:r>
              <a:rPr lang="en-US" altLang="zh-CN" sz="2000"/>
              <a:t>Message</a:t>
            </a:r>
            <a:r>
              <a:rPr lang="zh-CN" altLang="en-US" sz="2000"/>
              <a:t>）。</a:t>
            </a:r>
            <a:endParaRPr lang="en-US" altLang="zh-CN" sz="2000"/>
          </a:p>
          <a:p>
            <a:pPr marL="0" indent="0">
              <a:buNone/>
            </a:pPr>
            <a:r>
              <a:rPr lang="en-US" altLang="zh-CN" sz="2000"/>
              <a:t>          </a:t>
            </a:r>
            <a:r>
              <a:rPr lang="zh-CN" altLang="en-US" sz="2000"/>
              <a:t>对象：用长方形框表示对象。</a:t>
            </a:r>
            <a:endParaRPr lang="en-US" altLang="zh-CN" sz="2000"/>
          </a:p>
          <a:p>
            <a:pPr marL="0" indent="0">
              <a:buNone/>
            </a:pPr>
            <a:r>
              <a:rPr lang="en-US" altLang="zh-CN" sz="2000"/>
              <a:t>          </a:t>
            </a:r>
            <a:r>
              <a:rPr lang="zh-CN" altLang="en-US" sz="2000"/>
              <a:t>连接：使用实线标记两个对象之间的连接。</a:t>
            </a:r>
            <a:endParaRPr lang="zh-CN" altLang="en-US" sz="2000"/>
          </a:p>
          <a:p>
            <a:pPr marL="0" indent="0">
              <a:buNone/>
            </a:pPr>
            <a:r>
              <a:rPr lang="en-US" altLang="zh-CN" sz="2000"/>
              <a:t>          </a:t>
            </a:r>
            <a:r>
              <a:rPr lang="zh-CN" altLang="en-US" sz="2000"/>
              <a:t>消息：由标记在连接上方的带有标记的箭头表示。</a:t>
            </a:r>
            <a:endParaRPr lang="zh-CN" altLang="en-US" sz="2000"/>
          </a:p>
          <a:p>
            <a:pPr marL="0" indent="457200">
              <a:buNone/>
            </a:pPr>
            <a:r>
              <a:rPr lang="zh-CN" altLang="en-US" sz="2000"/>
              <a:t>使用协作图可以显示对象角色之间的关系，如为实现某个操作或达到某种结果而在对象间交换的一组消息，如果需要强调时间和序列，最好选择序列图，如果需要强调上下文相关，最好选择协作图。</a:t>
            </a:r>
            <a:endParaRPr lang="zh-CN" altLang="en-US" sz="2000"/>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简单介绍</a:t>
            </a:r>
            <a:endParaRPr lang="zh-CN" altLang="en-US" sz="2800"/>
          </a:p>
        </p:txBody>
      </p:sp>
      <p:sp>
        <p:nvSpPr>
          <p:cNvPr id="12" name="文本框 11"/>
          <p:cNvSpPr txBox="1"/>
          <p:nvPr/>
        </p:nvSpPr>
        <p:spPr>
          <a:xfrm>
            <a:off x="4878070" y="521970"/>
            <a:ext cx="7098665" cy="645160"/>
          </a:xfrm>
          <a:prstGeom prst="rect">
            <a:avLst/>
          </a:prstGeom>
          <a:solidFill>
            <a:schemeClr val="accent6">
              <a:lumMod val="60000"/>
              <a:lumOff val="40000"/>
            </a:schemeClr>
          </a:solidFill>
        </p:spPr>
        <p:txBody>
          <a:bodyPr wrap="square" rtlCol="0">
            <a:spAutoFit/>
          </a:bodyPr>
          <a:p>
            <a:r>
              <a:rPr lang="zh-CN" altLang="en-US">
                <a:sym typeface="+mn-ea"/>
              </a:rPr>
              <a:t>参考资料：</a:t>
            </a:r>
            <a:r>
              <a:rPr lang="en-US" altLang="zh-CN">
                <a:sym typeface="+mn-ea"/>
              </a:rPr>
              <a:t>https://blog.csdn.net/nangeali/article/details/50879385</a:t>
            </a:r>
            <a:endParaRPr lang="en-US" altLang="zh-CN">
              <a:sym typeface="+mn-ea"/>
            </a:endParaRPr>
          </a:p>
          <a:p>
            <a:r>
              <a:rPr lang="zh-CN" altLang="en-US">
                <a:sym typeface="+mn-ea"/>
              </a:rPr>
              <a:t>（</a:t>
            </a:r>
            <a:r>
              <a:rPr lang="en-US" altLang="zh-CN">
                <a:sym typeface="+mn-ea"/>
              </a:rPr>
              <a:t>UML</a:t>
            </a:r>
            <a:r>
              <a:rPr lang="zh-CN" altLang="en-US">
                <a:sym typeface="+mn-ea"/>
              </a:rPr>
              <a:t>协作图解析</a:t>
            </a:r>
            <a:r>
              <a:rPr lang="en-US" altLang="zh-CN">
                <a:sym typeface="+mn-ea"/>
              </a:rPr>
              <a:t>-CSDN</a:t>
            </a:r>
            <a:r>
              <a:rPr lang="zh-CN" altLang="en-US">
                <a:sym typeface="+mn-ea"/>
              </a:rPr>
              <a:t>博客</a:t>
            </a:r>
            <a:r>
              <a:rPr lang="zh-CN" altLang="en-US">
                <a:sym typeface="+mn-ea"/>
              </a:rPr>
              <a:t>）</a:t>
            </a:r>
            <a:endParaRPr lang="zh-CN" altLang="en-US">
              <a:sym typeface="+mn-ea"/>
            </a:endParaRPr>
          </a:p>
        </p:txBody>
      </p:sp>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五、协作图</a:t>
            </a:r>
            <a:endParaRPr lang="zh-CN" altLang="en-US"/>
          </a:p>
        </p:txBody>
      </p:sp>
      <p:sp>
        <p:nvSpPr>
          <p:cNvPr id="5" name="文本框 4"/>
          <p:cNvSpPr txBox="1"/>
          <p:nvPr/>
        </p:nvSpPr>
        <p:spPr>
          <a:xfrm>
            <a:off x="567055" y="1080135"/>
            <a:ext cx="4836795" cy="521970"/>
          </a:xfrm>
          <a:prstGeom prst="rect">
            <a:avLst/>
          </a:prstGeom>
          <a:noFill/>
        </p:spPr>
        <p:txBody>
          <a:bodyPr wrap="square" rtlCol="0">
            <a:spAutoFit/>
          </a:bodyPr>
          <a:p>
            <a:r>
              <a:rPr lang="zh-CN" altLang="en-US" sz="2800"/>
              <a:t>用户提问</a:t>
            </a:r>
            <a:r>
              <a:rPr lang="en-US" altLang="zh-CN" sz="2800"/>
              <a:t> - </a:t>
            </a:r>
            <a:r>
              <a:rPr lang="zh-CN" altLang="en-US" sz="2800"/>
              <a:t>回答协作图</a:t>
            </a:r>
            <a:endParaRPr lang="zh-CN" altLang="en-US" sz="2800"/>
          </a:p>
        </p:txBody>
      </p:sp>
      <p:sp>
        <p:nvSpPr>
          <p:cNvPr id="3" name="内容占位符 2"/>
          <p:cNvSpPr/>
          <p:nvPr>
            <p:ph idx="1"/>
          </p:nvPr>
        </p:nvSpPr>
        <p:spPr>
          <a:xfrm>
            <a:off x="254635" y="6033135"/>
            <a:ext cx="11405235" cy="544195"/>
          </a:xfrm>
        </p:spPr>
        <p:txBody>
          <a:bodyPr>
            <a:normAutofit fontScale="80000"/>
          </a:bodyPr>
          <a:p>
            <a:pPr marL="0" indent="0">
              <a:buNone/>
            </a:pPr>
            <a:r>
              <a:rPr lang="zh-CN" altLang="en-US"/>
              <a:t>用户流程：登录验证</a:t>
            </a:r>
            <a:r>
              <a:rPr lang="en-US" altLang="zh-CN"/>
              <a:t> </a:t>
            </a:r>
            <a:r>
              <a:rPr lang="en-US" altLang="en-US"/>
              <a:t>→</a:t>
            </a:r>
            <a:r>
              <a:rPr lang="en-US" altLang="zh-CN"/>
              <a:t> </a:t>
            </a:r>
            <a:r>
              <a:rPr lang="zh-CN" altLang="en-US"/>
              <a:t>提交问题</a:t>
            </a:r>
            <a:r>
              <a:rPr lang="en-US" altLang="zh-CN"/>
              <a:t>  </a:t>
            </a:r>
            <a:r>
              <a:rPr lang="en-US" altLang="en-US"/>
              <a:t>→</a:t>
            </a:r>
            <a:r>
              <a:rPr lang="en-US" altLang="zh-CN"/>
              <a:t> </a:t>
            </a:r>
            <a:r>
              <a:rPr lang="zh-CN" altLang="en-US"/>
              <a:t>知识库优先匹配</a:t>
            </a:r>
            <a:r>
              <a:rPr lang="en-US" altLang="zh-CN"/>
              <a:t> </a:t>
            </a:r>
            <a:r>
              <a:rPr lang="en-US" altLang="en-US"/>
              <a:t>→</a:t>
            </a:r>
            <a:r>
              <a:rPr lang="en-US" altLang="zh-CN"/>
              <a:t> </a:t>
            </a:r>
            <a:r>
              <a:rPr lang="zh-CN" altLang="en-US"/>
              <a:t>未命中则调用</a:t>
            </a:r>
            <a:r>
              <a:rPr lang="en-US" altLang="zh-CN"/>
              <a:t> LLM </a:t>
            </a:r>
            <a:r>
              <a:rPr lang="en-US" altLang="en-US"/>
              <a:t>→</a:t>
            </a:r>
            <a:r>
              <a:rPr lang="en-US" altLang="zh-CN"/>
              <a:t> </a:t>
            </a:r>
            <a:r>
              <a:rPr lang="zh-CN" altLang="en-US"/>
              <a:t>返回回答</a:t>
            </a:r>
            <a:r>
              <a:rPr lang="en-US" altLang="zh-CN"/>
              <a:t> </a:t>
            </a:r>
            <a:r>
              <a:rPr lang="en-US" altLang="en-US"/>
              <a:t>→</a:t>
            </a:r>
            <a:r>
              <a:rPr lang="en-US" altLang="zh-CN"/>
              <a:t> </a:t>
            </a:r>
            <a:r>
              <a:rPr lang="zh-CN" altLang="en-US"/>
              <a:t>记录互动数据。</a:t>
            </a:r>
            <a:endParaRPr lang="zh-CN" altLang="en-US"/>
          </a:p>
        </p:txBody>
      </p:sp>
      <p:pic>
        <p:nvPicPr>
          <p:cNvPr id="14" name="图片 14"/>
          <p:cNvPicPr>
            <a:picLocks noChangeAspect="1"/>
          </p:cNvPicPr>
          <p:nvPr/>
        </p:nvPicPr>
        <p:blipFill>
          <a:blip r:embed="rId2"/>
          <a:stretch>
            <a:fillRect/>
          </a:stretch>
        </p:blipFill>
        <p:spPr>
          <a:xfrm>
            <a:off x="1936115" y="1602105"/>
            <a:ext cx="8089900" cy="4322445"/>
          </a:xfrm>
          <a:prstGeom prst="rect">
            <a:avLst/>
          </a:prstGeom>
          <a:noFill/>
          <a:ln>
            <a:noFill/>
          </a:ln>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六、部署图</a:t>
            </a:r>
            <a:endParaRPr lang="zh-CN" altLang="en-US"/>
          </a:p>
        </p:txBody>
      </p:sp>
      <p:sp>
        <p:nvSpPr>
          <p:cNvPr id="2" name="内容占位符 1"/>
          <p:cNvSpPr>
            <a:spLocks noGrp="1"/>
          </p:cNvSpPr>
          <p:nvPr>
            <p:ph idx="1"/>
            <p:custDataLst>
              <p:tags r:id="rId2"/>
            </p:custDataLst>
          </p:nvPr>
        </p:nvSpPr>
        <p:spPr>
          <a:xfrm>
            <a:off x="449580" y="1706245"/>
            <a:ext cx="11293475" cy="4766310"/>
          </a:xfrm>
        </p:spPr>
        <p:txBody>
          <a:bodyPr/>
          <a:lstStyle/>
          <a:p>
            <a:pPr marL="0" indent="457200">
              <a:buNone/>
            </a:pPr>
            <a:r>
              <a:rPr lang="zh-CN" altLang="en-US" sz="2000"/>
              <a:t>部署图</a:t>
            </a:r>
            <a:r>
              <a:rPr lang="en-US" altLang="zh-CN" sz="2000"/>
              <a:t>(deployment diagram</a:t>
            </a:r>
            <a:r>
              <a:rPr lang="zh-CN" altLang="en-US" sz="2000"/>
              <a:t>，配置图</a:t>
            </a:r>
            <a:r>
              <a:rPr lang="en-US" altLang="zh-CN" sz="2000"/>
              <a:t>)</a:t>
            </a:r>
            <a:r>
              <a:rPr lang="zh-CN" altLang="en-US" sz="2000"/>
              <a:t>：是用来显示系统中软件和硬件的物理架构。</a:t>
            </a:r>
            <a:endParaRPr lang="zh-CN" altLang="en-US" sz="2000"/>
          </a:p>
          <a:p>
            <a:pPr marL="0" indent="457200">
              <a:buNone/>
            </a:pPr>
            <a:r>
              <a:rPr lang="zh-CN" altLang="en-US" sz="2000"/>
              <a:t>部署图用于描述部署软件组件的硬件组件。构件图和部署图密切相关。</a:t>
            </a:r>
            <a:endParaRPr lang="zh-CN" altLang="en-US" sz="2000"/>
          </a:p>
          <a:p>
            <a:pPr marL="0" indent="457200">
              <a:buNone/>
            </a:pPr>
            <a:r>
              <a:rPr lang="zh-CN" altLang="en-US" sz="2000"/>
              <a:t>（</a:t>
            </a:r>
            <a:r>
              <a:rPr lang="en-US" altLang="zh-CN" sz="2000"/>
              <a:t>1</a:t>
            </a:r>
            <a:r>
              <a:rPr lang="zh-CN" altLang="en-US" sz="2000"/>
              <a:t>）可视化系统的硬件拓扑</a:t>
            </a:r>
            <a:endParaRPr lang="zh-CN" altLang="en-US" sz="2000"/>
          </a:p>
          <a:p>
            <a:pPr marL="0" indent="457200">
              <a:buNone/>
            </a:pPr>
            <a:r>
              <a:rPr lang="zh-CN" altLang="en-US" sz="2000"/>
              <a:t>（</a:t>
            </a:r>
            <a:r>
              <a:rPr lang="en-US" altLang="zh-CN" sz="2000"/>
              <a:t>2</a:t>
            </a:r>
            <a:r>
              <a:rPr lang="zh-CN" altLang="en-US" sz="2000"/>
              <a:t>）描述用于部署软件的硬件组件</a:t>
            </a:r>
            <a:endParaRPr lang="zh-CN" altLang="en-US" sz="2000"/>
          </a:p>
          <a:p>
            <a:pPr marL="0" indent="457200">
              <a:buNone/>
            </a:pPr>
            <a:r>
              <a:rPr lang="zh-CN" altLang="en-US" sz="2000"/>
              <a:t>（</a:t>
            </a:r>
            <a:r>
              <a:rPr lang="en-US" altLang="zh-CN" sz="2000"/>
              <a:t>3</a:t>
            </a:r>
            <a:r>
              <a:rPr lang="zh-CN" altLang="en-US" sz="2000"/>
              <a:t>）描述运行时处理节点</a:t>
            </a:r>
            <a:endParaRPr lang="zh-CN" altLang="en-US" sz="2000"/>
          </a:p>
          <a:p>
            <a:pPr marL="0" indent="457200">
              <a:buNone/>
            </a:pPr>
            <a:r>
              <a:rPr lang="zh-CN" altLang="en-US" sz="2000"/>
              <a:t>部署图由节点和关系两部分组成。</a:t>
            </a:r>
            <a:r>
              <a:rPr lang="en-US" altLang="zh-CN" sz="2000"/>
              <a:t>1</a:t>
            </a:r>
            <a:r>
              <a:rPr lang="zh-CN" altLang="en-US" sz="2000"/>
              <a:t>、节点：计算资源的通用名称。包括处理器和设备。</a:t>
            </a:r>
            <a:r>
              <a:rPr lang="en-US" altLang="zh-CN" sz="2000"/>
              <a:t>2</a:t>
            </a:r>
            <a:r>
              <a:rPr lang="zh-CN" altLang="en-US" sz="2000"/>
              <a:t>、关系：依赖和关联</a:t>
            </a:r>
            <a:r>
              <a:rPr lang="zh-CN" altLang="en-US" sz="2000"/>
              <a:t>。</a:t>
            </a:r>
            <a:endParaRPr lang="zh-CN" altLang="en-US" sz="2000"/>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简单介绍</a:t>
            </a:r>
            <a:endParaRPr lang="zh-CN" altLang="en-US" sz="2800"/>
          </a:p>
        </p:txBody>
      </p:sp>
      <p:sp>
        <p:nvSpPr>
          <p:cNvPr id="12" name="文本框 11"/>
          <p:cNvSpPr txBox="1"/>
          <p:nvPr/>
        </p:nvSpPr>
        <p:spPr>
          <a:xfrm>
            <a:off x="4240530" y="745490"/>
            <a:ext cx="7098665" cy="645160"/>
          </a:xfrm>
          <a:prstGeom prst="rect">
            <a:avLst/>
          </a:prstGeom>
          <a:solidFill>
            <a:schemeClr val="accent6">
              <a:lumMod val="60000"/>
              <a:lumOff val="40000"/>
            </a:schemeClr>
          </a:solidFill>
        </p:spPr>
        <p:txBody>
          <a:bodyPr wrap="square" rtlCol="0">
            <a:spAutoFit/>
          </a:bodyPr>
          <a:p>
            <a:r>
              <a:rPr lang="zh-CN" altLang="en-US">
                <a:sym typeface="+mn-ea"/>
              </a:rPr>
              <a:t>参考资料：</a:t>
            </a:r>
            <a:r>
              <a:rPr lang="en-US" altLang="zh-CN">
                <a:sym typeface="+mn-ea"/>
              </a:rPr>
              <a:t>https://blog.csdn.net/daima3/article/details/102794897</a:t>
            </a:r>
            <a:endParaRPr lang="en-US" altLang="zh-CN">
              <a:sym typeface="+mn-ea"/>
            </a:endParaRPr>
          </a:p>
          <a:p>
            <a:r>
              <a:rPr lang="zh-CN" altLang="en-US">
                <a:sym typeface="+mn-ea"/>
              </a:rPr>
              <a:t>（</a:t>
            </a:r>
            <a:r>
              <a:rPr lang="en-US" altLang="zh-CN">
                <a:sym typeface="+mn-ea"/>
              </a:rPr>
              <a:t>UML14</a:t>
            </a:r>
            <a:r>
              <a:rPr lang="zh-CN" altLang="en-US">
                <a:sym typeface="+mn-ea"/>
              </a:rPr>
              <a:t>种图之部署图和构件图最全总结</a:t>
            </a:r>
            <a:r>
              <a:rPr lang="en-US" altLang="zh-CN">
                <a:sym typeface="+mn-ea"/>
              </a:rPr>
              <a:t>-CSDN</a:t>
            </a:r>
            <a:r>
              <a:rPr lang="zh-CN" altLang="en-US">
                <a:sym typeface="+mn-ea"/>
              </a:rPr>
              <a:t>博客）</a:t>
            </a:r>
            <a:endParaRPr lang="zh-CN" altLang="en-US">
              <a:sym typeface="+mn-ea"/>
            </a:endParaRPr>
          </a:p>
        </p:txBody>
      </p:sp>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六、部署图</a:t>
            </a:r>
            <a:endParaRPr lang="zh-CN" altLang="en-US"/>
          </a:p>
        </p:txBody>
      </p:sp>
      <p:sp>
        <p:nvSpPr>
          <p:cNvPr id="5" name="文本框 4"/>
          <p:cNvSpPr txBox="1"/>
          <p:nvPr/>
        </p:nvSpPr>
        <p:spPr>
          <a:xfrm>
            <a:off x="567055" y="1080135"/>
            <a:ext cx="4836795" cy="521970"/>
          </a:xfrm>
          <a:prstGeom prst="rect">
            <a:avLst/>
          </a:prstGeom>
          <a:noFill/>
        </p:spPr>
        <p:txBody>
          <a:bodyPr wrap="square" rtlCol="0">
            <a:spAutoFit/>
          </a:bodyPr>
          <a:p>
            <a:r>
              <a:rPr lang="zh-CN" altLang="en-US" sz="2800"/>
              <a:t>简易部署图</a:t>
            </a:r>
            <a:endParaRPr lang="zh-CN" altLang="en-US" sz="2800"/>
          </a:p>
        </p:txBody>
      </p:sp>
      <p:sp>
        <p:nvSpPr>
          <p:cNvPr id="3" name="内容占位符 2"/>
          <p:cNvSpPr/>
          <p:nvPr>
            <p:ph idx="1"/>
          </p:nvPr>
        </p:nvSpPr>
        <p:spPr>
          <a:xfrm>
            <a:off x="200660" y="5314315"/>
            <a:ext cx="11405235" cy="1316990"/>
          </a:xfrm>
        </p:spPr>
        <p:txBody>
          <a:bodyPr>
            <a:normAutofit/>
          </a:bodyPr>
          <a:p>
            <a:pPr marL="0" indent="0">
              <a:buNone/>
            </a:pPr>
            <a:r>
              <a:rPr lang="zh-CN" altLang="en-US"/>
              <a:t>含有客户端节点、网络设备节点、服务器节点、外部服务节点。</a:t>
            </a:r>
            <a:endParaRPr lang="zh-CN" altLang="en-US"/>
          </a:p>
          <a:p>
            <a:pPr marL="0" indent="0">
              <a:buNone/>
            </a:pPr>
            <a:r>
              <a:rPr lang="zh-CN" altLang="en-US"/>
              <a:t>每个箭头均标注通信联系名称（如</a:t>
            </a:r>
            <a:r>
              <a:rPr lang="en-US" altLang="zh-CN"/>
              <a:t> “</a:t>
            </a:r>
            <a:r>
              <a:rPr lang="zh-CN" altLang="en-US"/>
              <a:t>负载均衡分发</a:t>
            </a:r>
            <a:r>
              <a:rPr lang="en-US" altLang="zh-CN"/>
              <a:t>”</a:t>
            </a:r>
            <a:r>
              <a:rPr lang="zh-CN" altLang="en-US"/>
              <a:t>）和技术</a:t>
            </a:r>
            <a:r>
              <a:rPr lang="en-US" altLang="zh-CN"/>
              <a:t> / </a:t>
            </a:r>
            <a:r>
              <a:rPr lang="zh-CN" altLang="en-US"/>
              <a:t>协议（如</a:t>
            </a:r>
            <a:r>
              <a:rPr lang="en-US" altLang="zh-CN"/>
              <a:t> “HTTP/API”</a:t>
            </a:r>
            <a:r>
              <a:rPr lang="zh-CN" altLang="en-US"/>
              <a:t>）</a:t>
            </a:r>
            <a:endParaRPr lang="zh-CN" altLang="en-US"/>
          </a:p>
        </p:txBody>
      </p:sp>
      <p:pic>
        <p:nvPicPr>
          <p:cNvPr id="15" name="图片 15"/>
          <p:cNvPicPr>
            <a:picLocks noChangeAspect="1"/>
          </p:cNvPicPr>
          <p:nvPr/>
        </p:nvPicPr>
        <p:blipFill>
          <a:blip r:embed="rId2"/>
          <a:stretch>
            <a:fillRect/>
          </a:stretch>
        </p:blipFill>
        <p:spPr>
          <a:xfrm>
            <a:off x="3714115" y="424180"/>
            <a:ext cx="7456170" cy="4687570"/>
          </a:xfrm>
          <a:prstGeom prst="rect">
            <a:avLst/>
          </a:prstGeom>
          <a:noFill/>
          <a:ln>
            <a:noFill/>
          </a:ln>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6"/>
            <p:custDataLst>
              <p:tags r:id="rId1"/>
            </p:custDataLst>
          </p:nvPr>
        </p:nvSpPr>
        <p:spPr/>
        <p:txBody>
          <a:bodyPr/>
          <a:lstStyle/>
          <a:p>
            <a:r>
              <a:rPr lang="zh-CN" altLang="en-US"/>
              <a:t>THANK YOU</a:t>
            </a:r>
            <a:endParaRPr lang="zh-CN" altLang="en-US"/>
          </a:p>
        </p:txBody>
      </p:sp>
      <p:sp>
        <p:nvSpPr>
          <p:cNvPr id="5" name="文本占位符 4"/>
          <p:cNvSpPr>
            <a:spLocks noGrp="1"/>
          </p:cNvSpPr>
          <p:nvPr>
            <p:ph type="body" sz="quarter" idx="17"/>
            <p:custDataLst>
              <p:tags r:id="rId2"/>
            </p:custDataLst>
          </p:nvPr>
        </p:nvSpPr>
        <p:spPr/>
        <p:txBody>
          <a:bodyPr/>
          <a:lstStyle/>
          <a:p>
            <a:pPr lvl="0"/>
            <a:r>
              <a:rPr lang="zh-CN" altLang="en-US"/>
              <a:t>第七组</a:t>
            </a:r>
            <a:endParaRPr lang="zh-CN"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1"/>
            <p:custDataLst>
              <p:tags r:id="rId1"/>
            </p:custDataLst>
          </p:nvPr>
        </p:nvSpPr>
        <p:spPr/>
        <p:txBody>
          <a:bodyPr>
            <a:normAutofit fontScale="90000"/>
          </a:bodyPr>
          <a:lstStyle/>
          <a:p>
            <a:r>
              <a:rPr lang="zh-CN" altLang="en-US"/>
              <a:t>目录</a:t>
            </a:r>
            <a:endParaRPr lang="zh-CN" altLang="en-US"/>
          </a:p>
        </p:txBody>
      </p:sp>
      <p:sp>
        <p:nvSpPr>
          <p:cNvPr id="8" name="序号"/>
          <p:cNvSpPr txBox="1"/>
          <p:nvPr>
            <p:custDataLst>
              <p:tags r:id="rId2"/>
            </p:custDataLst>
          </p:nvPr>
        </p:nvSpPr>
        <p:spPr>
          <a:xfrm>
            <a:off x="6342199" y="969989"/>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01</a:t>
            </a:r>
            <a:endParaRPr lang="en-US" sz="2000" dirty="0">
              <a:solidFill>
                <a:srgbClr val="FFFFFF"/>
              </a:solidFill>
              <a:latin typeface="+mj-ea"/>
              <a:ea typeface="+mj-ea"/>
              <a:cs typeface="MiSans" panose="00000500000000000000" charset="-122"/>
              <a:sym typeface="+mn-ea"/>
            </a:endParaRPr>
          </a:p>
        </p:txBody>
      </p:sp>
      <p:sp>
        <p:nvSpPr>
          <p:cNvPr id="9" name="标题"/>
          <p:cNvSpPr txBox="1"/>
          <p:nvPr>
            <p:custDataLst>
              <p:tags r:id="rId3"/>
            </p:custDataLst>
          </p:nvPr>
        </p:nvSpPr>
        <p:spPr>
          <a:xfrm>
            <a:off x="7291851" y="862422"/>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用例图</a:t>
            </a:r>
            <a:endParaRPr lang="zh-CN" altLang="en-US" sz="2400" b="1" spc="300" dirty="0">
              <a:solidFill>
                <a:schemeClr val="accent1"/>
              </a:solidFill>
              <a:latin typeface="+mn-ea"/>
              <a:cs typeface="MiSans" panose="00000500000000000000" charset="-122"/>
              <a:sym typeface="+mn-ea"/>
            </a:endParaRPr>
          </a:p>
        </p:txBody>
      </p:sp>
      <p:sp>
        <p:nvSpPr>
          <p:cNvPr id="12" name="序号"/>
          <p:cNvSpPr txBox="1"/>
          <p:nvPr>
            <p:custDataLst>
              <p:tags r:id="rId4"/>
            </p:custDataLst>
          </p:nvPr>
        </p:nvSpPr>
        <p:spPr>
          <a:xfrm>
            <a:off x="6342199" y="1905478"/>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02</a:t>
            </a:r>
            <a:endParaRPr lang="en-US" sz="2000" dirty="0">
              <a:solidFill>
                <a:srgbClr val="FFFFFF"/>
              </a:solidFill>
              <a:latin typeface="+mj-ea"/>
              <a:ea typeface="+mj-ea"/>
              <a:cs typeface="MiSans" panose="00000500000000000000" charset="-122"/>
              <a:sym typeface="+mn-ea"/>
            </a:endParaRPr>
          </a:p>
        </p:txBody>
      </p:sp>
      <p:sp>
        <p:nvSpPr>
          <p:cNvPr id="13" name="标题"/>
          <p:cNvSpPr txBox="1"/>
          <p:nvPr>
            <p:custDataLst>
              <p:tags r:id="rId5"/>
            </p:custDataLst>
          </p:nvPr>
        </p:nvSpPr>
        <p:spPr>
          <a:xfrm>
            <a:off x="7291851" y="1797911"/>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类图</a:t>
            </a:r>
            <a:endParaRPr lang="zh-CN" altLang="en-US" sz="2400" b="1" spc="300" dirty="0">
              <a:solidFill>
                <a:schemeClr val="accent1"/>
              </a:solidFill>
              <a:latin typeface="+mn-ea"/>
              <a:cs typeface="MiSans" panose="00000500000000000000" charset="-122"/>
              <a:sym typeface="+mn-ea"/>
            </a:endParaRPr>
          </a:p>
        </p:txBody>
      </p:sp>
      <p:sp>
        <p:nvSpPr>
          <p:cNvPr id="15" name="序号"/>
          <p:cNvSpPr txBox="1"/>
          <p:nvPr>
            <p:custDataLst>
              <p:tags r:id="rId6"/>
            </p:custDataLst>
          </p:nvPr>
        </p:nvSpPr>
        <p:spPr>
          <a:xfrm>
            <a:off x="6342199" y="2840332"/>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03</a:t>
            </a:r>
            <a:endParaRPr lang="en-US" sz="2000" dirty="0">
              <a:solidFill>
                <a:srgbClr val="FFFFFF"/>
              </a:solidFill>
              <a:latin typeface="+mj-ea"/>
              <a:ea typeface="+mj-ea"/>
              <a:cs typeface="MiSans" panose="00000500000000000000" charset="-122"/>
              <a:sym typeface="+mn-ea"/>
            </a:endParaRPr>
          </a:p>
        </p:txBody>
      </p:sp>
      <p:sp>
        <p:nvSpPr>
          <p:cNvPr id="21" name="标题"/>
          <p:cNvSpPr txBox="1"/>
          <p:nvPr>
            <p:custDataLst>
              <p:tags r:id="rId7"/>
            </p:custDataLst>
          </p:nvPr>
        </p:nvSpPr>
        <p:spPr>
          <a:xfrm>
            <a:off x="7291851" y="2732765"/>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状态图</a:t>
            </a:r>
            <a:endParaRPr lang="zh-CN" altLang="en-US" sz="2400" b="1" spc="300" dirty="0">
              <a:solidFill>
                <a:schemeClr val="accent1"/>
              </a:solidFill>
              <a:latin typeface="+mn-ea"/>
              <a:cs typeface="MiSans" panose="00000500000000000000" charset="-122"/>
              <a:sym typeface="+mn-ea"/>
            </a:endParaRPr>
          </a:p>
        </p:txBody>
      </p:sp>
      <p:sp>
        <p:nvSpPr>
          <p:cNvPr id="26" name="序号"/>
          <p:cNvSpPr txBox="1"/>
          <p:nvPr>
            <p:custDataLst>
              <p:tags r:id="rId8"/>
            </p:custDataLst>
          </p:nvPr>
        </p:nvSpPr>
        <p:spPr>
          <a:xfrm>
            <a:off x="6342199" y="3775186"/>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04</a:t>
            </a:r>
            <a:endParaRPr lang="en-US" sz="2000" dirty="0">
              <a:solidFill>
                <a:srgbClr val="FFFFFF"/>
              </a:solidFill>
              <a:latin typeface="+mj-ea"/>
              <a:ea typeface="+mj-ea"/>
              <a:cs typeface="MiSans" panose="00000500000000000000" charset="-122"/>
              <a:sym typeface="+mn-ea"/>
            </a:endParaRPr>
          </a:p>
        </p:txBody>
      </p:sp>
      <p:sp>
        <p:nvSpPr>
          <p:cNvPr id="30" name="标题"/>
          <p:cNvSpPr txBox="1"/>
          <p:nvPr>
            <p:custDataLst>
              <p:tags r:id="rId9"/>
            </p:custDataLst>
          </p:nvPr>
        </p:nvSpPr>
        <p:spPr>
          <a:xfrm>
            <a:off x="7291851" y="3667619"/>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顺序图（时序图）</a:t>
            </a:r>
            <a:endParaRPr lang="zh-CN" altLang="en-US" sz="2400" b="1" spc="300" dirty="0">
              <a:solidFill>
                <a:schemeClr val="accent1"/>
              </a:solidFill>
              <a:latin typeface="+mn-ea"/>
              <a:cs typeface="MiSans" panose="00000500000000000000" charset="-122"/>
              <a:sym typeface="+mn-ea"/>
            </a:endParaRPr>
          </a:p>
        </p:txBody>
      </p:sp>
      <p:sp>
        <p:nvSpPr>
          <p:cNvPr id="3" name="序号"/>
          <p:cNvSpPr txBox="1"/>
          <p:nvPr>
            <p:custDataLst>
              <p:tags r:id="rId10"/>
            </p:custDataLst>
          </p:nvPr>
        </p:nvSpPr>
        <p:spPr>
          <a:xfrm>
            <a:off x="6342199" y="4767691"/>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p>
            <a:pPr lvl="0" algn="ctr">
              <a:buClrTx/>
              <a:buSzTx/>
              <a:buFontTx/>
            </a:pPr>
            <a:r>
              <a:rPr lang="en-US" sz="2000" dirty="0">
                <a:solidFill>
                  <a:srgbClr val="FFFFFF"/>
                </a:solidFill>
                <a:latin typeface="+mj-ea"/>
                <a:ea typeface="+mj-ea"/>
                <a:cs typeface="MiSans" panose="00000500000000000000" charset="-122"/>
                <a:sym typeface="+mn-ea"/>
              </a:rPr>
              <a:t>05</a:t>
            </a:r>
            <a:endParaRPr lang="en-US" sz="2000" dirty="0">
              <a:solidFill>
                <a:srgbClr val="FFFFFF"/>
              </a:solidFill>
              <a:latin typeface="+mj-ea"/>
              <a:ea typeface="+mj-ea"/>
              <a:cs typeface="MiSans" panose="00000500000000000000" charset="-122"/>
              <a:sym typeface="+mn-ea"/>
            </a:endParaRPr>
          </a:p>
        </p:txBody>
      </p:sp>
      <p:sp>
        <p:nvSpPr>
          <p:cNvPr id="4" name="标题"/>
          <p:cNvSpPr txBox="1"/>
          <p:nvPr>
            <p:custDataLst>
              <p:tags r:id="rId11"/>
            </p:custDataLst>
          </p:nvPr>
        </p:nvSpPr>
        <p:spPr>
          <a:xfrm>
            <a:off x="7291851" y="4660124"/>
            <a:ext cx="3180714" cy="935134"/>
          </a:xfrm>
          <a:prstGeom prst="rect">
            <a:avLst/>
          </a:prstGeom>
          <a:noFill/>
        </p:spPr>
        <p:txBody>
          <a:bodyPr wrap="square" lIns="0" tIns="0" rIns="0" bIns="0" rtlCol="0" anchor="ctr">
            <a:noAutofit/>
          </a:bodyPr>
          <a:p>
            <a:pPr lvl="0" algn="l">
              <a:buClrTx/>
              <a:buSzTx/>
              <a:buFontTx/>
            </a:pPr>
            <a:r>
              <a:rPr lang="zh-CN" altLang="en-US" sz="2400" b="1" spc="300" dirty="0">
                <a:solidFill>
                  <a:schemeClr val="accent1"/>
                </a:solidFill>
                <a:latin typeface="+mn-ea"/>
                <a:cs typeface="MiSans" panose="00000500000000000000" charset="-122"/>
                <a:sym typeface="+mn-ea"/>
              </a:rPr>
              <a:t>协作图</a:t>
            </a:r>
            <a:endParaRPr lang="zh-CN" altLang="en-US" sz="2400" b="1" spc="300" dirty="0">
              <a:solidFill>
                <a:schemeClr val="accent1"/>
              </a:solidFill>
              <a:latin typeface="+mn-ea"/>
              <a:cs typeface="MiSans" panose="00000500000000000000" charset="-122"/>
              <a:sym typeface="+mn-ea"/>
            </a:endParaRPr>
          </a:p>
        </p:txBody>
      </p:sp>
      <p:sp>
        <p:nvSpPr>
          <p:cNvPr id="5" name="序号"/>
          <p:cNvSpPr txBox="1"/>
          <p:nvPr>
            <p:custDataLst>
              <p:tags r:id="rId12"/>
            </p:custDataLst>
          </p:nvPr>
        </p:nvSpPr>
        <p:spPr>
          <a:xfrm>
            <a:off x="6342199" y="5760196"/>
            <a:ext cx="720000" cy="720000"/>
          </a:xfrm>
          <a:prstGeom prst="ellipse">
            <a:avLst/>
          </a:prstGeom>
          <a:gradFill>
            <a:gsLst>
              <a:gs pos="0">
                <a:schemeClr val="accent1"/>
              </a:gs>
              <a:gs pos="100000">
                <a:schemeClr val="accent1">
                  <a:lumMod val="60000"/>
                  <a:lumOff val="40000"/>
                </a:schemeClr>
              </a:gs>
            </a:gsLst>
            <a:lin ang="17400000" scaled="0"/>
          </a:gradFill>
        </p:spPr>
        <p:txBody>
          <a:bodyPr wrap="none" lIns="0" tIns="0" rIns="0" bIns="0" rtlCol="0" anchor="ctr">
            <a:noAutofit/>
          </a:bodyPr>
          <a:lstStyle/>
          <a:p>
            <a:pPr lvl="0" algn="ctr">
              <a:buClrTx/>
              <a:buSzTx/>
              <a:buFontTx/>
            </a:pPr>
            <a:r>
              <a:rPr lang="en-US" sz="2000" dirty="0">
                <a:solidFill>
                  <a:srgbClr val="FFFFFF"/>
                </a:solidFill>
                <a:latin typeface="+mj-ea"/>
                <a:ea typeface="+mj-ea"/>
                <a:cs typeface="MiSans" panose="00000500000000000000" charset="-122"/>
                <a:sym typeface="+mn-ea"/>
              </a:rPr>
              <a:t>06</a:t>
            </a:r>
            <a:endParaRPr lang="en-US" sz="2000" dirty="0">
              <a:solidFill>
                <a:srgbClr val="FFFFFF"/>
              </a:solidFill>
              <a:latin typeface="+mj-ea"/>
              <a:ea typeface="+mj-ea"/>
              <a:cs typeface="MiSans" panose="00000500000000000000" charset="-122"/>
              <a:sym typeface="+mn-ea"/>
            </a:endParaRPr>
          </a:p>
        </p:txBody>
      </p:sp>
      <p:sp>
        <p:nvSpPr>
          <p:cNvPr id="6" name="标题"/>
          <p:cNvSpPr txBox="1"/>
          <p:nvPr>
            <p:custDataLst>
              <p:tags r:id="rId13"/>
            </p:custDataLst>
          </p:nvPr>
        </p:nvSpPr>
        <p:spPr>
          <a:xfrm>
            <a:off x="7291851" y="5652629"/>
            <a:ext cx="3180714" cy="935134"/>
          </a:xfrm>
          <a:prstGeom prst="rect">
            <a:avLst/>
          </a:prstGeom>
          <a:noFill/>
        </p:spPr>
        <p:txBody>
          <a:bodyPr wrap="square" lIns="0" tIns="0" rIns="0" bIns="0" rtlCol="0" anchor="ctr">
            <a:noAutofit/>
          </a:bodyPr>
          <a:lstStyle/>
          <a:p>
            <a:pPr lvl="0" algn="l">
              <a:buClrTx/>
              <a:buSzTx/>
              <a:buFontTx/>
            </a:pPr>
            <a:r>
              <a:rPr lang="zh-CN" altLang="en-US" sz="2400" b="1" spc="300" dirty="0">
                <a:solidFill>
                  <a:schemeClr val="accent1"/>
                </a:solidFill>
                <a:latin typeface="+mn-ea"/>
                <a:cs typeface="MiSans" panose="00000500000000000000" charset="-122"/>
                <a:sym typeface="+mn-ea"/>
              </a:rPr>
              <a:t>部署图</a:t>
            </a:r>
            <a:endParaRPr lang="zh-CN" altLang="en-US" sz="2400" b="1" spc="300" dirty="0">
              <a:solidFill>
                <a:schemeClr val="accent1"/>
              </a:solidFill>
              <a:latin typeface="+mn-ea"/>
              <a:cs typeface="MiSans" panose="00000500000000000000" charset="-122"/>
              <a:sym typeface="+mn-ea"/>
            </a:endParaRPr>
          </a:p>
        </p:txBody>
      </p:sp>
    </p:spTree>
    <p:custDataLst>
      <p:tags r:id="rId14"/>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一、用例图</a:t>
            </a:r>
            <a:endParaRPr lang="zh-CN" altLang="en-US"/>
          </a:p>
        </p:txBody>
      </p:sp>
      <p:sp>
        <p:nvSpPr>
          <p:cNvPr id="2" name="内容占位符 1"/>
          <p:cNvSpPr>
            <a:spLocks noGrp="1"/>
          </p:cNvSpPr>
          <p:nvPr>
            <p:ph idx="1"/>
            <p:custDataLst>
              <p:tags r:id="rId2"/>
            </p:custDataLst>
          </p:nvPr>
        </p:nvSpPr>
        <p:spPr>
          <a:xfrm>
            <a:off x="594995" y="1648460"/>
            <a:ext cx="11293475" cy="2380615"/>
          </a:xfrm>
        </p:spPr>
        <p:txBody>
          <a:bodyPr>
            <a:normAutofit/>
          </a:bodyPr>
          <a:lstStyle/>
          <a:p>
            <a:r>
              <a:rPr lang="zh-CN" altLang="en-US" sz="1800"/>
              <a:t>由参与者（</a:t>
            </a:r>
            <a:r>
              <a:rPr lang="en-US" altLang="zh-CN" sz="1800"/>
              <a:t>Actor</a:t>
            </a:r>
            <a:r>
              <a:rPr lang="zh-CN" altLang="en-US" sz="1800"/>
              <a:t>）、用例（</a:t>
            </a:r>
            <a:r>
              <a:rPr lang="en-US" altLang="zh-CN" sz="1800"/>
              <a:t>Use Case</a:t>
            </a:r>
            <a:r>
              <a:rPr lang="zh-CN" altLang="en-US" sz="1800"/>
              <a:t>）</a:t>
            </a:r>
            <a:r>
              <a:rPr lang="" altLang="en-US" sz="1800"/>
              <a:t> </a:t>
            </a:r>
            <a:r>
              <a:rPr lang="zh-CN" altLang="en-US" sz="1800"/>
              <a:t>以及它们之间的关系构成的用于描述系统功能的动态视图称为用例图。</a:t>
            </a:r>
            <a:endParaRPr lang="zh-CN" altLang="en-US" sz="1800"/>
          </a:p>
          <a:p>
            <a:r>
              <a:rPr lang="zh-CN" altLang="en-US" sz="1800"/>
              <a:t>用例图的构成元素又四个：参与者（角色）、用例、系统边界、元素之间的关系</a:t>
            </a:r>
            <a:endParaRPr lang="zh-CN" altLang="en-US" sz="1800"/>
          </a:p>
          <a:p>
            <a:r>
              <a:rPr lang="zh-CN" altLang="en-US" sz="1800"/>
              <a:t>用例图中的关系有四种：关联、泛化、包含、扩展</a:t>
            </a:r>
            <a:endParaRPr lang="zh-CN" altLang="en-US" sz="1800"/>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简单介绍</a:t>
            </a:r>
            <a:endParaRPr lang="zh-CN" altLang="en-US" sz="2800"/>
          </a:p>
        </p:txBody>
      </p:sp>
      <p:graphicFrame>
        <p:nvGraphicFramePr>
          <p:cNvPr id="6" name="表格 5"/>
          <p:cNvGraphicFramePr/>
          <p:nvPr>
            <p:custDataLst>
              <p:tags r:id="rId3"/>
            </p:custDataLst>
          </p:nvPr>
        </p:nvGraphicFramePr>
        <p:xfrm>
          <a:off x="819785" y="3429000"/>
          <a:ext cx="10485120" cy="3324225"/>
        </p:xfrm>
        <a:graphic>
          <a:graphicData uri="http://schemas.openxmlformats.org/drawingml/2006/table">
            <a:tbl>
              <a:tblPr/>
              <a:tblGrid>
                <a:gridCol w="3495040"/>
                <a:gridCol w="3495040"/>
                <a:gridCol w="3495040"/>
              </a:tblGrid>
              <a:tr h="664845">
                <a:tc>
                  <a:txBody>
                    <a:bodyPr/>
                    <a:p>
                      <a:pPr marL="0" indent="0" algn="ctr" fontAlgn="ctr">
                        <a:spcBef>
                          <a:spcPct val="0"/>
                        </a:spcBef>
                        <a:spcAft>
                          <a:spcPct val="0"/>
                        </a:spcAft>
                      </a:pPr>
                      <a:r>
                        <a:rPr lang="zh-CN" altLang="en-US" sz="2000" b="1" i="0">
                          <a:solidFill>
                            <a:srgbClr val="4F4F4F"/>
                          </a:solidFill>
                          <a:latin typeface="Arial" panose="020B0604020202020204"/>
                          <a:ea typeface="Arial" panose="020B0604020202020204"/>
                        </a:rPr>
                        <a:t>关系类型</a:t>
                      </a:r>
                      <a:endParaRPr lang="zh-CN" altLang="en-US" sz="2000" b="1"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EFF3F5"/>
                    </a:solidFill>
                  </a:tcPr>
                </a:tc>
                <a:tc>
                  <a:txBody>
                    <a:bodyPr/>
                    <a:p>
                      <a:pPr marL="0" indent="0" algn="ctr" fontAlgn="ctr">
                        <a:spcBef>
                          <a:spcPct val="0"/>
                        </a:spcBef>
                        <a:spcAft>
                          <a:spcPct val="0"/>
                        </a:spcAft>
                      </a:pPr>
                      <a:r>
                        <a:rPr lang="zh-CN" altLang="en-US" sz="2000" b="1" i="0">
                          <a:solidFill>
                            <a:srgbClr val="4F4F4F"/>
                          </a:solidFill>
                          <a:latin typeface="Arial" panose="020B0604020202020204"/>
                          <a:ea typeface="Arial" panose="020B0604020202020204"/>
                        </a:rPr>
                        <a:t>说明</a:t>
                      </a:r>
                      <a:endParaRPr lang="zh-CN" altLang="en-US" sz="2000" b="1"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EFF3F5"/>
                    </a:solidFill>
                  </a:tcPr>
                </a:tc>
                <a:tc>
                  <a:txBody>
                    <a:bodyPr/>
                    <a:p>
                      <a:pPr marL="0" indent="0" algn="ctr" fontAlgn="ctr">
                        <a:spcBef>
                          <a:spcPct val="0"/>
                        </a:spcBef>
                        <a:spcAft>
                          <a:spcPct val="0"/>
                        </a:spcAft>
                      </a:pPr>
                      <a:r>
                        <a:rPr lang="zh-CN" altLang="en-US" sz="2000" b="1" i="0">
                          <a:solidFill>
                            <a:srgbClr val="4F4F4F"/>
                          </a:solidFill>
                          <a:latin typeface="Arial" panose="020B0604020202020204"/>
                          <a:ea typeface="Arial" panose="020B0604020202020204"/>
                        </a:rPr>
                        <a:t>表示符号</a:t>
                      </a:r>
                      <a:endParaRPr lang="zh-CN" altLang="en-US" sz="2000" b="1"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EFF3F5"/>
                    </a:solidFill>
                  </a:tcPr>
                </a:tc>
              </a:tr>
              <a:tr h="664845">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关联</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FFFFF"/>
                    </a:solidFill>
                  </a:tcPr>
                </a:tc>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参与者与用例之间的关系</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FFFFF"/>
                    </a:solidFill>
                  </a:tcPr>
                </a:tc>
                <a:tc>
                  <a:txBody>
                    <a:bodyPr/>
                    <a:p>
                      <a:pPr marL="0" indent="0" algn="ctr" fontAlgn="ctr">
                        <a:spcBef>
                          <a:spcPct val="0"/>
                        </a:spcBef>
                        <a:spcAft>
                          <a:spcPct val="0"/>
                        </a:spcAft>
                      </a:pPr>
                      <a:r>
                        <a:rPr lang="en-US" altLang="zh-CN" sz="2000" b="0" i="0">
                          <a:solidFill>
                            <a:srgbClr val="4F4F4F"/>
                          </a:solidFill>
                          <a:latin typeface="Arial" panose="020B0604020202020204"/>
                          <a:ea typeface="Arial" panose="020B0604020202020204"/>
                        </a:rPr>
                        <a:t> </a:t>
                      </a:r>
                      <a:endParaRPr lang="en-US" altLang="zh-CN"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FFFFF"/>
                    </a:solidFill>
                  </a:tcPr>
                </a:tc>
              </a:tr>
              <a:tr h="664845">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泛化</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7F7F7"/>
                    </a:solidFill>
                  </a:tcPr>
                </a:tc>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参与者之间或用例之间的关系</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7F7F7"/>
                    </a:solidFill>
                  </a:tcPr>
                </a:tc>
                <a:tc>
                  <a:txBody>
                    <a:bodyPr/>
                    <a:p>
                      <a:pPr marL="0" indent="0" algn="ctr" fontAlgn="ctr">
                        <a:spcBef>
                          <a:spcPct val="0"/>
                        </a:spcBef>
                        <a:spcAft>
                          <a:spcPct val="0"/>
                        </a:spcAft>
                      </a:pPr>
                      <a:r>
                        <a:rPr lang="en-US" altLang="zh-CN" sz="2000" b="0" i="0">
                          <a:solidFill>
                            <a:srgbClr val="4F4F4F"/>
                          </a:solidFill>
                          <a:latin typeface="Arial" panose="020B0604020202020204"/>
                          <a:ea typeface="Arial" panose="020B0604020202020204"/>
                        </a:rPr>
                        <a:t> </a:t>
                      </a:r>
                      <a:endParaRPr lang="en-US" altLang="zh-CN"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7F7F7"/>
                    </a:solidFill>
                  </a:tcPr>
                </a:tc>
              </a:tr>
              <a:tr h="664845">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包含</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FFFFF"/>
                    </a:solidFill>
                  </a:tcPr>
                </a:tc>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用例之间的关系</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FFFFF"/>
                    </a:solidFill>
                  </a:tcPr>
                </a:tc>
                <a:tc>
                  <a:txBody>
                    <a:bodyPr/>
                    <a:p>
                      <a:pPr marL="0" indent="0" algn="ctr" fontAlgn="ctr">
                        <a:spcBef>
                          <a:spcPct val="0"/>
                        </a:spcBef>
                        <a:spcAft>
                          <a:spcPct val="0"/>
                        </a:spcAft>
                      </a:pPr>
                      <a:r>
                        <a:rPr lang="en-US" altLang="zh-CN" sz="2000" b="0" i="0">
                          <a:solidFill>
                            <a:srgbClr val="4F4F4F"/>
                          </a:solidFill>
                          <a:latin typeface="Arial" panose="020B0604020202020204"/>
                          <a:ea typeface="Arial" panose="020B0604020202020204"/>
                        </a:rPr>
                        <a:t> </a:t>
                      </a:r>
                      <a:endParaRPr lang="en-US" altLang="zh-CN"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FFFFF"/>
                    </a:solidFill>
                  </a:tcPr>
                </a:tc>
              </a:tr>
              <a:tr h="664845">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扩展</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7F7F7"/>
                    </a:solidFill>
                  </a:tcPr>
                </a:tc>
                <a:tc>
                  <a:txBody>
                    <a:bodyPr/>
                    <a:p>
                      <a:pPr marL="0" indent="0" algn="ctr" fontAlgn="ctr">
                        <a:spcBef>
                          <a:spcPct val="0"/>
                        </a:spcBef>
                        <a:spcAft>
                          <a:spcPct val="0"/>
                        </a:spcAft>
                      </a:pPr>
                      <a:r>
                        <a:rPr lang="zh-CN" altLang="en-US" sz="2000" b="0" i="0">
                          <a:solidFill>
                            <a:srgbClr val="4F4F4F"/>
                          </a:solidFill>
                          <a:latin typeface="Arial" panose="020B0604020202020204"/>
                          <a:ea typeface="Arial" panose="020B0604020202020204"/>
                        </a:rPr>
                        <a:t>用例之间的关系</a:t>
                      </a:r>
                      <a:endParaRPr lang="zh-CN" altLang="en-US"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7F7F7"/>
                    </a:solidFill>
                  </a:tcPr>
                </a:tc>
                <a:tc>
                  <a:txBody>
                    <a:bodyPr/>
                    <a:p>
                      <a:pPr marL="0" indent="0" algn="ctr" fontAlgn="ctr">
                        <a:spcBef>
                          <a:spcPct val="0"/>
                        </a:spcBef>
                        <a:spcAft>
                          <a:spcPct val="0"/>
                        </a:spcAft>
                      </a:pPr>
                      <a:endParaRPr sz="2000" b="0" i="0">
                        <a:solidFill>
                          <a:srgbClr val="4F4F4F"/>
                        </a:solidFill>
                        <a:latin typeface="Arial" panose="020B0604020202020204"/>
                        <a:ea typeface="Arial" panose="020B0604020202020204"/>
                      </a:endParaRPr>
                    </a:p>
                  </a:txBody>
                  <a:tcPr marL="50800" marR="50800" marT="50800" marB="50800" anchor="ctr" anchorCtr="0">
                    <a:lnL w="6350" cap="flat" cmpd="sng">
                      <a:solidFill>
                        <a:srgbClr val="DDDDDD"/>
                      </a:solidFill>
                      <a:prstDash val="solid"/>
                      <a:headEnd type="none" w="med" len="med"/>
                      <a:tailEnd type="none" w="med" len="med"/>
                    </a:lnL>
                    <a:lnR w="6350" cap="flat" cmpd="sng">
                      <a:solidFill>
                        <a:srgbClr val="DDDDDD"/>
                      </a:solidFill>
                      <a:prstDash val="solid"/>
                      <a:headEnd type="none" w="med" len="med"/>
                      <a:tailEnd type="none" w="med" len="med"/>
                    </a:lnR>
                    <a:lnT w="6350" cap="flat" cmpd="sng">
                      <a:solidFill>
                        <a:srgbClr val="DDDDDD"/>
                      </a:solidFill>
                      <a:prstDash val="solid"/>
                      <a:headEnd type="none" w="med" len="med"/>
                      <a:tailEnd type="none" w="med" len="med"/>
                    </a:lnT>
                    <a:lnB w="6350" cap="flat" cmpd="sng">
                      <a:solidFill>
                        <a:srgbClr val="DDDDDD"/>
                      </a:solidFill>
                      <a:prstDash val="solid"/>
                      <a:headEnd type="none" w="med" len="med"/>
                      <a:tailEnd type="none" w="med" len="med"/>
                    </a:lnB>
                    <a:solidFill>
                      <a:srgbClr val="F7F7F7"/>
                    </a:solidFill>
                  </a:tcPr>
                </a:tc>
              </a:tr>
            </a:tbl>
          </a:graphicData>
        </a:graphic>
      </p:graphicFrame>
      <p:pic>
        <p:nvPicPr>
          <p:cNvPr id="8" name="图片 7"/>
          <p:cNvPicPr/>
          <p:nvPr/>
        </p:nvPicPr>
        <p:blipFill>
          <a:blip r:embed="rId4"/>
          <a:stretch>
            <a:fillRect/>
          </a:stretch>
        </p:blipFill>
        <p:spPr>
          <a:xfrm>
            <a:off x="7986395" y="4346575"/>
            <a:ext cx="2735580" cy="243205"/>
          </a:xfrm>
          <a:prstGeom prst="rect">
            <a:avLst/>
          </a:prstGeom>
        </p:spPr>
      </p:pic>
      <p:pic>
        <p:nvPicPr>
          <p:cNvPr id="9" name="图片 8"/>
          <p:cNvPicPr/>
          <p:nvPr/>
        </p:nvPicPr>
        <p:blipFill>
          <a:blip r:embed="rId5"/>
          <a:stretch>
            <a:fillRect/>
          </a:stretch>
        </p:blipFill>
        <p:spPr>
          <a:xfrm>
            <a:off x="7986395" y="4907280"/>
            <a:ext cx="3096895" cy="387350"/>
          </a:xfrm>
          <a:prstGeom prst="rect">
            <a:avLst/>
          </a:prstGeom>
        </p:spPr>
      </p:pic>
      <p:pic>
        <p:nvPicPr>
          <p:cNvPr id="10" name="图片 9"/>
          <p:cNvPicPr/>
          <p:nvPr/>
        </p:nvPicPr>
        <p:blipFill>
          <a:blip r:embed="rId6"/>
          <a:stretch>
            <a:fillRect/>
          </a:stretch>
        </p:blipFill>
        <p:spPr>
          <a:xfrm>
            <a:off x="7986395" y="5467985"/>
            <a:ext cx="2443480" cy="514985"/>
          </a:xfrm>
          <a:prstGeom prst="rect">
            <a:avLst/>
          </a:prstGeom>
        </p:spPr>
      </p:pic>
      <p:pic>
        <p:nvPicPr>
          <p:cNvPr id="11" name="图片 10"/>
          <p:cNvPicPr/>
          <p:nvPr/>
        </p:nvPicPr>
        <p:blipFill>
          <a:blip r:embed="rId7"/>
          <a:stretch>
            <a:fillRect/>
          </a:stretch>
        </p:blipFill>
        <p:spPr>
          <a:xfrm>
            <a:off x="7986395" y="6155690"/>
            <a:ext cx="2443480" cy="596900"/>
          </a:xfrm>
          <a:prstGeom prst="rect">
            <a:avLst/>
          </a:prstGeom>
        </p:spPr>
      </p:pic>
      <p:sp>
        <p:nvSpPr>
          <p:cNvPr id="12" name="文本框 11"/>
          <p:cNvSpPr txBox="1"/>
          <p:nvPr/>
        </p:nvSpPr>
        <p:spPr>
          <a:xfrm>
            <a:off x="3502025" y="575310"/>
            <a:ext cx="8094345" cy="645160"/>
          </a:xfrm>
          <a:prstGeom prst="rect">
            <a:avLst/>
          </a:prstGeom>
          <a:solidFill>
            <a:schemeClr val="accent6">
              <a:lumMod val="60000"/>
              <a:lumOff val="40000"/>
            </a:schemeClr>
          </a:solidFill>
        </p:spPr>
        <p:txBody>
          <a:bodyPr wrap="square" rtlCol="0">
            <a:spAutoFit/>
          </a:bodyPr>
          <a:p>
            <a:r>
              <a:rPr lang="zh-CN" altLang="en-US"/>
              <a:t>参考资料：</a:t>
            </a:r>
            <a:r>
              <a:rPr lang="en-US" altLang="zh-CN"/>
              <a:t>https://blog.csdn.net/cold___play/article/details/100824261</a:t>
            </a:r>
            <a:endParaRPr lang="en-US" altLang="zh-CN"/>
          </a:p>
          <a:p>
            <a:r>
              <a:rPr lang="zh-CN" altLang="en-US">
                <a:sym typeface="+mn-ea"/>
              </a:rPr>
              <a:t>（用例图详解</a:t>
            </a:r>
            <a:r>
              <a:rPr lang="en-US" altLang="zh-CN">
                <a:sym typeface="+mn-ea"/>
              </a:rPr>
              <a:t>-CSDN</a:t>
            </a:r>
            <a:r>
              <a:rPr lang="zh-CN" altLang="en-US">
                <a:sym typeface="+mn-ea"/>
              </a:rPr>
              <a:t>博客）</a:t>
            </a:r>
            <a:endParaRPr lang="zh-CN" altLang="en-US"/>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一、用例图</a:t>
            </a:r>
            <a:endParaRPr lang="zh-CN" altLang="en-US"/>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简易用例图</a:t>
            </a:r>
            <a:endParaRPr lang="zh-CN" altLang="en-US" sz="2800"/>
          </a:p>
        </p:txBody>
      </p:sp>
      <p:sp>
        <p:nvSpPr>
          <p:cNvPr id="3" name="内容占位符 2"/>
          <p:cNvSpPr/>
          <p:nvPr>
            <p:ph idx="1"/>
          </p:nvPr>
        </p:nvSpPr>
        <p:spPr>
          <a:xfrm>
            <a:off x="567055" y="4706620"/>
            <a:ext cx="10800080" cy="2488565"/>
          </a:xfrm>
        </p:spPr>
        <p:txBody>
          <a:bodyPr/>
          <a:p>
            <a:r>
              <a:rPr lang="en-US" altLang="zh-CN"/>
              <a:t>1.</a:t>
            </a:r>
            <a:r>
              <a:rPr lang="zh-CN" altLang="en-US"/>
              <a:t>师生与提问、查看回答、互动操作之间存在关联关系，表明师生可以发起这些用例。</a:t>
            </a:r>
            <a:endParaRPr lang="zh-CN" altLang="en-US"/>
          </a:p>
          <a:p>
            <a:r>
              <a:rPr lang="en-US" altLang="zh-CN"/>
              <a:t>2.</a:t>
            </a:r>
            <a:r>
              <a:rPr lang="zh-CN" altLang="en-US"/>
              <a:t>管理员与管理回答内容、管理用户信息、监控系统运行之间存在关联关系，表明管理员能够执行这些用例。</a:t>
            </a:r>
            <a:endParaRPr lang="zh-CN" altLang="en-US"/>
          </a:p>
        </p:txBody>
      </p:sp>
      <p:pic>
        <p:nvPicPr>
          <p:cNvPr id="4" name="图片 2"/>
          <p:cNvPicPr>
            <a:picLocks noChangeAspect="1"/>
          </p:cNvPicPr>
          <p:nvPr/>
        </p:nvPicPr>
        <p:blipFill>
          <a:blip r:embed="rId2"/>
          <a:stretch>
            <a:fillRect/>
          </a:stretch>
        </p:blipFill>
        <p:spPr>
          <a:xfrm>
            <a:off x="3250565" y="847090"/>
            <a:ext cx="7715250" cy="3785235"/>
          </a:xfrm>
          <a:prstGeom prst="rect">
            <a:avLst/>
          </a:prstGeom>
          <a:noFill/>
          <a:ln>
            <a:noFill/>
          </a:ln>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二、类图</a:t>
            </a:r>
            <a:endParaRPr lang="zh-CN" altLang="en-US"/>
          </a:p>
        </p:txBody>
      </p:sp>
      <p:sp>
        <p:nvSpPr>
          <p:cNvPr id="2" name="内容占位符 1"/>
          <p:cNvSpPr>
            <a:spLocks noGrp="1"/>
          </p:cNvSpPr>
          <p:nvPr>
            <p:ph idx="1"/>
            <p:custDataLst>
              <p:tags r:id="rId2"/>
            </p:custDataLst>
          </p:nvPr>
        </p:nvSpPr>
        <p:spPr>
          <a:xfrm>
            <a:off x="302895" y="1648460"/>
            <a:ext cx="11293475" cy="4074795"/>
          </a:xfrm>
        </p:spPr>
        <p:txBody>
          <a:bodyPr>
            <a:noAutofit/>
          </a:bodyPr>
          <a:lstStyle/>
          <a:p>
            <a:r>
              <a:rPr lang="zh-CN" altLang="en-US" sz="1800"/>
              <a:t> 类图是面向对象系统建模中最常用和最重要的图，是定义其它图的基础。类图主要是用来显示系统中的类、接口以及它们之间的静态结构和关系的一种静态模型。</a:t>
            </a:r>
            <a:endParaRPr lang="zh-CN" altLang="en-US" sz="1800"/>
          </a:p>
          <a:p>
            <a:r>
              <a:rPr lang="zh-CN" altLang="en-US" sz="1800"/>
              <a:t> 表示类的关系总共有6种，这6种又可以分为3类。</a:t>
            </a:r>
            <a:endParaRPr lang="zh-CN" altLang="en-US" sz="1800"/>
          </a:p>
          <a:p>
            <a:pPr marL="0" indent="0">
              <a:buNone/>
            </a:pPr>
            <a:r>
              <a:rPr lang="zh-CN" altLang="en-US" sz="1800"/>
              <a:t>        第一类，泛化。泛化表达了is a的关系模型，当A以某种形式是一个B的时候，就是这种关系，包含了有2种关系：继承、实现。</a:t>
            </a:r>
            <a:endParaRPr lang="zh-CN" altLang="en-US" sz="1800"/>
          </a:p>
          <a:p>
            <a:pPr marL="0" indent="0">
              <a:buNone/>
            </a:pPr>
            <a:r>
              <a:rPr lang="zh-CN" altLang="en-US" sz="1800"/>
              <a:t>        第二类，关联。关联表达了has a的关系模型，当A拥有一个B的时候，就是这种关系，包含了有3种关系：聚合、组合、关联。</a:t>
            </a:r>
            <a:endParaRPr lang="zh-CN" altLang="en-US" sz="1800"/>
          </a:p>
          <a:p>
            <a:pPr marL="0" indent="0">
              <a:buNone/>
            </a:pPr>
            <a:r>
              <a:rPr lang="zh-CN" altLang="en-US" sz="1800"/>
              <a:t>        第三类，依赖。依赖表达了use a的关系模型，当A使用了一个B的时候，就是这种关系，包含了1种关系：依赖。</a:t>
            </a:r>
            <a:endParaRPr lang="zh-CN" altLang="en-US" sz="1800"/>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简单介绍</a:t>
            </a:r>
            <a:endParaRPr lang="zh-CN" altLang="en-US" sz="2800"/>
          </a:p>
        </p:txBody>
      </p:sp>
      <p:sp>
        <p:nvSpPr>
          <p:cNvPr id="12" name="文本框 11"/>
          <p:cNvSpPr txBox="1"/>
          <p:nvPr/>
        </p:nvSpPr>
        <p:spPr>
          <a:xfrm>
            <a:off x="3502025" y="575310"/>
            <a:ext cx="8094345" cy="755650"/>
          </a:xfrm>
          <a:prstGeom prst="rect">
            <a:avLst/>
          </a:prstGeom>
          <a:solidFill>
            <a:schemeClr val="accent6">
              <a:lumMod val="60000"/>
              <a:lumOff val="40000"/>
            </a:schemeClr>
          </a:solidFill>
        </p:spPr>
        <p:txBody>
          <a:bodyPr wrap="square" rtlCol="0">
            <a:noAutofit/>
          </a:bodyPr>
          <a:p>
            <a:r>
              <a:rPr lang="zh-CN" altLang="en-US"/>
              <a:t>参考</a:t>
            </a:r>
            <a:r>
              <a:rPr lang="zh-CN" altLang="en-US"/>
              <a:t>资料：</a:t>
            </a:r>
            <a:r>
              <a:rPr lang="en-US" altLang="zh-CN"/>
              <a:t>https://blog.csdn.net/realmagicboy/article/details/90289062</a:t>
            </a:r>
            <a:endParaRPr lang="en-US" altLang="zh-CN"/>
          </a:p>
          <a:p>
            <a:r>
              <a:rPr lang="zh-CN" altLang="en-US">
                <a:sym typeface="+mn-ea"/>
              </a:rPr>
              <a:t>（</a:t>
            </a:r>
            <a:r>
              <a:rPr lang="en-US" altLang="zh-CN">
                <a:sym typeface="+mn-ea"/>
              </a:rPr>
              <a:t>UML</a:t>
            </a:r>
            <a:r>
              <a:rPr lang="zh-CN" altLang="en-US">
                <a:sym typeface="+mn-ea"/>
              </a:rPr>
              <a:t>详解（</a:t>
            </a:r>
            <a:r>
              <a:rPr lang="en-US" altLang="zh-CN">
                <a:sym typeface="+mn-ea"/>
              </a:rPr>
              <a:t>1</a:t>
            </a:r>
            <a:r>
              <a:rPr lang="zh-CN" altLang="en-US">
                <a:sym typeface="+mn-ea"/>
              </a:rPr>
              <a:t>）：类的关系与如何绘制类图</a:t>
            </a:r>
            <a:r>
              <a:rPr lang="en-US" altLang="zh-CN">
                <a:sym typeface="+mn-ea"/>
              </a:rPr>
              <a:t>_</a:t>
            </a:r>
            <a:r>
              <a:rPr lang="zh-CN" altLang="en-US">
                <a:sym typeface="+mn-ea"/>
              </a:rPr>
              <a:t>怎么画</a:t>
            </a:r>
            <a:r>
              <a:rPr lang="en-US" altLang="zh-CN">
                <a:sym typeface="+mn-ea"/>
              </a:rPr>
              <a:t>uml</a:t>
            </a:r>
            <a:r>
              <a:rPr lang="zh-CN" altLang="en-US">
                <a:sym typeface="+mn-ea"/>
              </a:rPr>
              <a:t>类图</a:t>
            </a:r>
            <a:r>
              <a:rPr lang="en-US" altLang="zh-CN">
                <a:sym typeface="+mn-ea"/>
              </a:rPr>
              <a:t>-CSDN</a:t>
            </a:r>
            <a:r>
              <a:rPr lang="zh-CN" altLang="en-US">
                <a:sym typeface="+mn-ea"/>
              </a:rPr>
              <a:t>博客）</a:t>
            </a:r>
            <a:endParaRPr lang="zh-CN" altLang="en-US"/>
          </a:p>
          <a:p>
            <a:endParaRPr lang="zh-CN" altLang="en-US"/>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二、类图</a:t>
            </a:r>
            <a:endParaRPr lang="zh-CN" altLang="en-US"/>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简易类图</a:t>
            </a:r>
            <a:endParaRPr lang="zh-CN" altLang="en-US" sz="2800"/>
          </a:p>
        </p:txBody>
      </p:sp>
      <p:sp>
        <p:nvSpPr>
          <p:cNvPr id="3" name="内容占位符 2"/>
          <p:cNvSpPr/>
          <p:nvPr>
            <p:ph idx="1"/>
          </p:nvPr>
        </p:nvSpPr>
        <p:spPr>
          <a:xfrm>
            <a:off x="262255" y="1649095"/>
            <a:ext cx="3835400" cy="5015865"/>
          </a:xfrm>
        </p:spPr>
        <p:txBody>
          <a:bodyPr>
            <a:normAutofit/>
          </a:bodyPr>
          <a:p>
            <a:r>
              <a:rPr lang="en-US" altLang="zh-CN"/>
              <a:t>1. </a:t>
            </a:r>
            <a:r>
              <a:rPr lang="zh-CN" altLang="en-US"/>
              <a:t>用户类（</a:t>
            </a:r>
            <a:r>
              <a:rPr lang="en-US" altLang="zh-CN"/>
              <a:t>User</a:t>
            </a:r>
            <a:r>
              <a:rPr lang="zh-CN" altLang="en-US"/>
              <a:t>）</a:t>
            </a:r>
            <a:endParaRPr lang="zh-CN" altLang="en-US"/>
          </a:p>
          <a:p>
            <a:r>
              <a:rPr lang="en-US" altLang="zh-CN"/>
              <a:t>2. </a:t>
            </a:r>
            <a:r>
              <a:rPr lang="zh-CN" altLang="en-US"/>
              <a:t>问题类（</a:t>
            </a:r>
            <a:r>
              <a:rPr lang="en-US" altLang="zh-CN"/>
              <a:t>Question</a:t>
            </a:r>
            <a:r>
              <a:rPr lang="zh-CN" altLang="en-US"/>
              <a:t>）</a:t>
            </a:r>
            <a:endParaRPr lang="zh-CN" altLang="en-US"/>
          </a:p>
          <a:p>
            <a:r>
              <a:rPr lang="en-US" altLang="zh-CN"/>
              <a:t>3. </a:t>
            </a:r>
            <a:r>
              <a:rPr lang="zh-CN" altLang="en-US"/>
              <a:t>回答类（</a:t>
            </a:r>
            <a:r>
              <a:rPr lang="en-US" altLang="zh-CN"/>
              <a:t>Answer</a:t>
            </a:r>
            <a:r>
              <a:rPr lang="zh-CN" altLang="en-US"/>
              <a:t>）</a:t>
            </a:r>
            <a:endParaRPr lang="zh-CN" altLang="en-US"/>
          </a:p>
          <a:p>
            <a:r>
              <a:rPr lang="en-US" altLang="zh-CN"/>
              <a:t>4. </a:t>
            </a:r>
            <a:r>
              <a:rPr lang="zh-CN" altLang="en-US"/>
              <a:t>互动类（</a:t>
            </a:r>
            <a:r>
              <a:rPr lang="en-US" altLang="zh-CN"/>
              <a:t>Interaction</a:t>
            </a:r>
            <a:r>
              <a:rPr lang="zh-CN" altLang="en-US"/>
              <a:t>）</a:t>
            </a:r>
            <a:endParaRPr lang="zh-CN" altLang="en-US"/>
          </a:p>
          <a:p>
            <a:r>
              <a:rPr lang="en-US" altLang="zh-CN"/>
              <a:t>5. </a:t>
            </a:r>
            <a:r>
              <a:rPr lang="zh-CN" altLang="en-US"/>
              <a:t>知识库类（</a:t>
            </a:r>
            <a:r>
              <a:rPr lang="en-US" altLang="zh-CN"/>
              <a:t>KnowledgeBase</a:t>
            </a:r>
            <a:r>
              <a:rPr lang="zh-CN" altLang="en-US"/>
              <a:t>）</a:t>
            </a:r>
            <a:endParaRPr lang="zh-CN" altLang="en-US"/>
          </a:p>
          <a:p>
            <a:r>
              <a:rPr lang="en-US" altLang="zh-CN"/>
              <a:t>6. </a:t>
            </a:r>
            <a:r>
              <a:rPr lang="zh-CN" altLang="en-US"/>
              <a:t>系统管理类（</a:t>
            </a:r>
            <a:r>
              <a:rPr lang="en-US" altLang="zh-CN"/>
              <a:t>SystemManagement</a:t>
            </a:r>
            <a:r>
              <a:rPr lang="zh-CN" altLang="en-US"/>
              <a:t>）</a:t>
            </a:r>
            <a:endParaRPr lang="zh-CN" altLang="en-US"/>
          </a:p>
          <a:p>
            <a:endParaRPr lang="zh-CN" altLang="en-US"/>
          </a:p>
        </p:txBody>
      </p:sp>
      <p:pic>
        <p:nvPicPr>
          <p:cNvPr id="11" name="图片 11"/>
          <p:cNvPicPr>
            <a:picLocks noChangeAspect="1"/>
          </p:cNvPicPr>
          <p:nvPr/>
        </p:nvPicPr>
        <p:blipFill>
          <a:blip r:embed="rId2"/>
          <a:stretch>
            <a:fillRect/>
          </a:stretch>
        </p:blipFill>
        <p:spPr>
          <a:xfrm>
            <a:off x="4097655" y="297815"/>
            <a:ext cx="7947660" cy="6419850"/>
          </a:xfrm>
          <a:prstGeom prst="rect">
            <a:avLst/>
          </a:prstGeom>
          <a:noFill/>
          <a:ln>
            <a:noFill/>
          </a:ln>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三、状态图</a:t>
            </a:r>
            <a:endParaRPr lang="zh-CN" altLang="en-US"/>
          </a:p>
        </p:txBody>
      </p:sp>
      <p:sp>
        <p:nvSpPr>
          <p:cNvPr id="2" name="内容占位符 1"/>
          <p:cNvSpPr>
            <a:spLocks noGrp="1"/>
          </p:cNvSpPr>
          <p:nvPr>
            <p:ph idx="1"/>
            <p:custDataLst>
              <p:tags r:id="rId2"/>
            </p:custDataLst>
          </p:nvPr>
        </p:nvSpPr>
        <p:spPr>
          <a:xfrm>
            <a:off x="594995" y="1484630"/>
            <a:ext cx="11293475" cy="1132840"/>
          </a:xfrm>
        </p:spPr>
        <p:txBody>
          <a:bodyPr>
            <a:normAutofit/>
          </a:bodyPr>
          <a:lstStyle/>
          <a:p>
            <a:r>
              <a:rPr lang="zh-CN" altLang="en-US" sz="1800"/>
              <a:t>状态图是一种行为图。描述一个特定对象的所有可能的状态以及引起状态转换的事件。状态机由状态、转移、事件、活动和动作五部分组成。</a:t>
            </a:r>
            <a:endParaRPr lang="zh-CN" altLang="en-US" sz="1800"/>
          </a:p>
        </p:txBody>
      </p:sp>
      <p:sp>
        <p:nvSpPr>
          <p:cNvPr id="5" name="文本框 4"/>
          <p:cNvSpPr txBox="1"/>
          <p:nvPr/>
        </p:nvSpPr>
        <p:spPr>
          <a:xfrm>
            <a:off x="1068705" y="1080135"/>
            <a:ext cx="4064000" cy="521970"/>
          </a:xfrm>
          <a:prstGeom prst="rect">
            <a:avLst/>
          </a:prstGeom>
          <a:noFill/>
        </p:spPr>
        <p:txBody>
          <a:bodyPr wrap="square" rtlCol="0">
            <a:spAutoFit/>
          </a:bodyPr>
          <a:p>
            <a:r>
              <a:rPr lang="zh-CN" altLang="en-US" sz="2800"/>
              <a:t>简单介绍</a:t>
            </a:r>
            <a:endParaRPr lang="zh-CN" altLang="en-US" sz="2800"/>
          </a:p>
        </p:txBody>
      </p:sp>
      <p:sp>
        <p:nvSpPr>
          <p:cNvPr id="12" name="文本框 11"/>
          <p:cNvSpPr txBox="1"/>
          <p:nvPr/>
        </p:nvSpPr>
        <p:spPr>
          <a:xfrm>
            <a:off x="3502025" y="575310"/>
            <a:ext cx="8094345" cy="645160"/>
          </a:xfrm>
          <a:prstGeom prst="rect">
            <a:avLst/>
          </a:prstGeom>
          <a:solidFill>
            <a:schemeClr val="accent6">
              <a:lumMod val="60000"/>
              <a:lumOff val="40000"/>
            </a:schemeClr>
          </a:solidFill>
        </p:spPr>
        <p:txBody>
          <a:bodyPr wrap="square" rtlCol="0">
            <a:spAutoFit/>
          </a:bodyPr>
          <a:p>
            <a:r>
              <a:rPr lang="zh-CN" altLang="en-US"/>
              <a:t>参考资料：</a:t>
            </a:r>
            <a:r>
              <a:rPr lang="en-US" altLang="zh-CN"/>
              <a:t>https://blog.csdn.net/zhaxun/article/details/124201040</a:t>
            </a:r>
            <a:endParaRPr lang="en-US" altLang="zh-CN"/>
          </a:p>
          <a:p>
            <a:r>
              <a:rPr lang="en-US" altLang="zh-CN">
                <a:sym typeface="+mn-ea"/>
              </a:rPr>
              <a:t>(</a:t>
            </a:r>
            <a:r>
              <a:rPr lang="zh-CN" altLang="en-US">
                <a:sym typeface="+mn-ea"/>
              </a:rPr>
              <a:t>面向对象软件系统中的状态图详解与应用实例</a:t>
            </a:r>
            <a:r>
              <a:rPr lang="en-US" altLang="zh-CN">
                <a:sym typeface="+mn-ea"/>
              </a:rPr>
              <a:t>-CSDN</a:t>
            </a:r>
            <a:r>
              <a:rPr lang="zh-CN" altLang="en-US">
                <a:sym typeface="+mn-ea"/>
              </a:rPr>
              <a:t>博客</a:t>
            </a:r>
            <a:r>
              <a:rPr lang="en-US" altLang="zh-CN">
                <a:sym typeface="+mn-ea"/>
              </a:rPr>
              <a:t>)</a:t>
            </a:r>
            <a:endParaRPr lang="en-US" altLang="zh-CN">
              <a:sym typeface="+mn-ea"/>
            </a:endParaRPr>
          </a:p>
        </p:txBody>
      </p:sp>
      <p:graphicFrame>
        <p:nvGraphicFramePr>
          <p:cNvPr id="3" name="表格 2"/>
          <p:cNvGraphicFramePr/>
          <p:nvPr>
            <p:custDataLst>
              <p:tags r:id="rId3"/>
            </p:custDataLst>
          </p:nvPr>
        </p:nvGraphicFramePr>
        <p:xfrm>
          <a:off x="832485" y="2338705"/>
          <a:ext cx="10599420" cy="4328795"/>
        </p:xfrm>
        <a:graphic>
          <a:graphicData uri="http://schemas.openxmlformats.org/drawingml/2006/table">
            <a:tbl>
              <a:tblPr/>
              <a:tblGrid>
                <a:gridCol w="2123440"/>
                <a:gridCol w="8475980"/>
              </a:tblGrid>
              <a:tr h="237490">
                <a:tc>
                  <a:txBody>
                    <a:bodyPr/>
                    <a:p>
                      <a:pPr marL="0" indent="0" algn="just">
                        <a:spcBef>
                          <a:spcPct val="0"/>
                        </a:spcBef>
                        <a:spcAft>
                          <a:spcPct val="0"/>
                        </a:spcAft>
                      </a:pPr>
                      <a:r>
                        <a:rPr lang="zh-CN" sz="1800">
                          <a:latin typeface="Calibri" panose="020F0502020204030204"/>
                          <a:ea typeface="宋体" panose="02010600030101010101" pitchFamily="2" charset="-122"/>
                        </a:rPr>
                        <a:t>状态机</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c>
                  <a:txBody>
                    <a:bodyPr/>
                    <a:p>
                      <a:pPr marL="0" indent="0" algn="just">
                        <a:spcBef>
                          <a:spcPct val="0"/>
                        </a:spcBef>
                        <a:spcAft>
                          <a:spcPct val="0"/>
                        </a:spcAft>
                      </a:pPr>
                      <a:r>
                        <a:rPr lang="zh-CN" sz="1800">
                          <a:latin typeface="Calibri" panose="020F0502020204030204"/>
                          <a:ea typeface="宋体" panose="02010600030101010101" pitchFamily="2" charset="-122"/>
                        </a:rPr>
                        <a:t>注释</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r>
              <a:tr h="974725">
                <a:tc>
                  <a:txBody>
                    <a:bodyPr/>
                    <a:p>
                      <a:pPr marL="0" indent="0" algn="ctr">
                        <a:spcBef>
                          <a:spcPct val="0"/>
                        </a:spcBef>
                        <a:spcAft>
                          <a:spcPct val="0"/>
                        </a:spcAft>
                      </a:pPr>
                      <a:r>
                        <a:rPr lang="zh-CN" sz="1800">
                          <a:latin typeface="Calibri" panose="020F0502020204030204"/>
                          <a:ea typeface="宋体" panose="02010600030101010101" pitchFamily="2" charset="-122"/>
                        </a:rPr>
                        <a:t>状态</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c>
                  <a:txBody>
                    <a:bodyPr/>
                    <a:p>
                      <a:pPr marL="0" indent="0" algn="just">
                        <a:spcBef>
                          <a:spcPct val="0"/>
                        </a:spcBef>
                        <a:spcAft>
                          <a:spcPct val="0"/>
                        </a:spcAft>
                      </a:pPr>
                      <a:r>
                        <a:rPr lang="zh-CN" sz="1800">
                          <a:latin typeface="Calibri" panose="020F0502020204030204"/>
                          <a:ea typeface="宋体" panose="02010600030101010101" pitchFamily="2" charset="-122"/>
                        </a:rPr>
                        <a:t>状态指的是对象在其生命周期中的一种状况，处于某个特定状态中的对象必然会满足某些条件、执行某些动作或者是等待某些事件。一个状态的生命周期是一个有限的时间阶段。</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r>
              <a:tr h="670560">
                <a:tc>
                  <a:txBody>
                    <a:bodyPr/>
                    <a:p>
                      <a:pPr marL="0" indent="0" algn="ctr">
                        <a:spcBef>
                          <a:spcPct val="0"/>
                        </a:spcBef>
                        <a:spcAft>
                          <a:spcPct val="0"/>
                        </a:spcAft>
                      </a:pPr>
                      <a:endParaRPr lang="zh-CN" sz="1800">
                        <a:latin typeface="Calibri" panose="020F0502020204030204"/>
                        <a:ea typeface="宋体" panose="02010600030101010101" pitchFamily="2" charset="-122"/>
                      </a:endParaRPr>
                    </a:p>
                    <a:p>
                      <a:pPr marL="0" indent="0" algn="ctr">
                        <a:spcBef>
                          <a:spcPct val="0"/>
                        </a:spcBef>
                        <a:spcAft>
                          <a:spcPct val="0"/>
                        </a:spcAft>
                      </a:pPr>
                      <a:r>
                        <a:rPr lang="zh-CN" sz="1800">
                          <a:latin typeface="Calibri" panose="020F0502020204030204"/>
                          <a:ea typeface="宋体" panose="02010600030101010101" pitchFamily="2" charset="-122"/>
                        </a:rPr>
                        <a:t>转移</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c>
                  <a:txBody>
                    <a:bodyPr/>
                    <a:p>
                      <a:pPr marL="0" indent="0" algn="just">
                        <a:spcBef>
                          <a:spcPct val="0"/>
                        </a:spcBef>
                        <a:spcAft>
                          <a:spcPct val="0"/>
                        </a:spcAft>
                      </a:pPr>
                      <a:r>
                        <a:rPr lang="zh-CN" sz="1800">
                          <a:latin typeface="Calibri" panose="020F0502020204030204"/>
                          <a:ea typeface="宋体" panose="02010600030101010101" pitchFamily="2" charset="-122"/>
                        </a:rPr>
                        <a:t>转移指的是两个不同状态之间的一种关系，表明对象在第一个状态中执行一定的动作，并且在满足某个特定条件下由某个事件触发进入第二个状态。</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r>
              <a:tr h="974090">
                <a:tc>
                  <a:txBody>
                    <a:bodyPr/>
                    <a:p>
                      <a:pPr marL="0" indent="0" algn="ctr">
                        <a:spcBef>
                          <a:spcPct val="0"/>
                        </a:spcBef>
                        <a:spcAft>
                          <a:spcPct val="0"/>
                        </a:spcAft>
                      </a:pPr>
                      <a:endParaRPr lang="zh-CN" sz="1800">
                        <a:latin typeface="Calibri" panose="020F0502020204030204"/>
                        <a:ea typeface="宋体" panose="02010600030101010101" pitchFamily="2" charset="-122"/>
                      </a:endParaRPr>
                    </a:p>
                    <a:p>
                      <a:pPr marL="0" indent="0" algn="ctr">
                        <a:spcBef>
                          <a:spcPct val="0"/>
                        </a:spcBef>
                        <a:spcAft>
                          <a:spcPct val="0"/>
                        </a:spcAft>
                      </a:pPr>
                      <a:r>
                        <a:rPr lang="zh-CN" sz="1800">
                          <a:latin typeface="Calibri" panose="020F0502020204030204"/>
                          <a:ea typeface="宋体" panose="02010600030101010101" pitchFamily="2" charset="-122"/>
                        </a:rPr>
                        <a:t>事件</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c>
                  <a:txBody>
                    <a:bodyPr/>
                    <a:p>
                      <a:pPr marL="0" indent="0" algn="just">
                        <a:spcBef>
                          <a:spcPct val="0"/>
                        </a:spcBef>
                        <a:spcAft>
                          <a:spcPct val="0"/>
                        </a:spcAft>
                      </a:pPr>
                      <a:r>
                        <a:rPr lang="zh-CN" sz="1800">
                          <a:latin typeface="Calibri" panose="020F0502020204030204"/>
                          <a:ea typeface="宋体" panose="02010600030101010101" pitchFamily="2" charset="-122"/>
                        </a:rPr>
                        <a:t>事件指的是发生在时间和空间上的对状态机来讲有意义的那些事情。事件通常会引起状态的变迁，促使状态机从一种状态切换到另一种状态，如信号、对象额度创建和销毁等。</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r>
              <a:tr h="337820">
                <a:tc>
                  <a:txBody>
                    <a:bodyPr/>
                    <a:p>
                      <a:pPr marL="0" indent="0" algn="ctr">
                        <a:spcBef>
                          <a:spcPct val="0"/>
                        </a:spcBef>
                        <a:spcAft>
                          <a:spcPct val="0"/>
                        </a:spcAft>
                      </a:pPr>
                      <a:r>
                        <a:rPr lang="zh-CN" sz="1800">
                          <a:latin typeface="Calibri" panose="020F0502020204030204"/>
                          <a:ea typeface="宋体" panose="02010600030101010101" pitchFamily="2" charset="-122"/>
                        </a:rPr>
                        <a:t>活动</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c>
                  <a:txBody>
                    <a:bodyPr/>
                    <a:p>
                      <a:pPr marL="0" indent="0" algn="just">
                        <a:spcBef>
                          <a:spcPct val="0"/>
                        </a:spcBef>
                        <a:spcAft>
                          <a:spcPct val="0"/>
                        </a:spcAft>
                      </a:pPr>
                      <a:r>
                        <a:rPr lang="zh-CN" sz="1800">
                          <a:latin typeface="Calibri" panose="020F0502020204030204"/>
                          <a:ea typeface="宋体" panose="02010600030101010101" pitchFamily="2" charset="-122"/>
                        </a:rPr>
                        <a:t>活动指的是状态机中进行的非原子操作。</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r>
              <a:tr h="1097280">
                <a:tc>
                  <a:txBody>
                    <a:bodyPr/>
                    <a:p>
                      <a:pPr marL="0" indent="0" algn="ctr">
                        <a:spcBef>
                          <a:spcPct val="0"/>
                        </a:spcBef>
                        <a:spcAft>
                          <a:spcPct val="0"/>
                        </a:spcAft>
                      </a:pPr>
                      <a:endParaRPr lang="zh-CN" sz="1800">
                        <a:latin typeface="Calibri" panose="020F0502020204030204"/>
                        <a:ea typeface="宋体" panose="02010600030101010101" pitchFamily="2" charset="-122"/>
                      </a:endParaRPr>
                    </a:p>
                    <a:p>
                      <a:pPr marL="0" indent="0" algn="ctr">
                        <a:spcBef>
                          <a:spcPct val="0"/>
                        </a:spcBef>
                        <a:spcAft>
                          <a:spcPct val="0"/>
                        </a:spcAft>
                      </a:pPr>
                      <a:r>
                        <a:rPr lang="zh-CN" sz="1800">
                          <a:latin typeface="Calibri" panose="020F0502020204030204"/>
                          <a:ea typeface="宋体" panose="02010600030101010101" pitchFamily="2" charset="-122"/>
                        </a:rPr>
                        <a:t>动作</a:t>
                      </a:r>
                      <a:endParaRPr lang="zh-CN" sz="1800">
                        <a:latin typeface="Calibri" panose="020F0502020204030204"/>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c>
                  <a:txBody>
                    <a:bodyPr/>
                    <a:p>
                      <a:pPr>
                        <a:spcBef>
                          <a:spcPct val="0"/>
                        </a:spcBef>
                        <a:spcAft>
                          <a:spcPct val="0"/>
                        </a:spcAft>
                      </a:pPr>
                      <a:r>
                        <a:rPr lang="zh-CN" sz="1800">
                          <a:latin typeface="宋体" panose="02010600030101010101" pitchFamily="2" charset="-122"/>
                          <a:ea typeface="宋体" panose="02010600030101010101" pitchFamily="2" charset="-122"/>
                          <a:sym typeface="+mn-ea"/>
                        </a:rPr>
                        <a:t>动作指的是状态机中可以执行的哪些原子操作。所谓原子操作，指的是他们在运行的过程中不能被其他消息中断，必须一直执行下去，以至最终导致状态的变更或者返回一个值。</a:t>
                      </a:r>
                      <a:endParaRPr lang="zh-CN" sz="1800">
                        <a:latin typeface="宋体" panose="02010600030101010101" pitchFamily="2" charset="-122"/>
                        <a:ea typeface="宋体"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chemeClr val="bg1">
                        <a:lumMod val="85000"/>
                      </a:schemeClr>
                    </a:solidFill>
                  </a:tcPr>
                </a:tc>
              </a:tr>
            </a:tbl>
          </a:graphicData>
        </a:graphic>
      </p:graphicFrame>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三、状态图</a:t>
            </a:r>
            <a:endParaRPr lang="zh-CN" altLang="en-US"/>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问题状态图</a:t>
            </a:r>
            <a:endParaRPr lang="zh-CN" altLang="en-US" sz="2800"/>
          </a:p>
        </p:txBody>
      </p:sp>
      <p:sp>
        <p:nvSpPr>
          <p:cNvPr id="3" name="内容占位符 2"/>
          <p:cNvSpPr/>
          <p:nvPr>
            <p:ph idx="1"/>
          </p:nvPr>
        </p:nvSpPr>
        <p:spPr>
          <a:xfrm>
            <a:off x="567055" y="1725930"/>
            <a:ext cx="5989320" cy="5132070"/>
          </a:xfrm>
        </p:spPr>
        <p:txBody>
          <a:bodyPr>
            <a:normAutofit/>
          </a:bodyPr>
          <a:p>
            <a:r>
              <a:rPr lang="en-US" altLang="en-US"/>
              <a:t></a:t>
            </a:r>
            <a:r>
              <a:rPr lang="zh-CN" altLang="en-US"/>
              <a:t>问题初始状态为</a:t>
            </a:r>
            <a:r>
              <a:rPr lang="en-US" altLang="zh-CN"/>
              <a:t> “</a:t>
            </a:r>
            <a:r>
              <a:rPr lang="zh-CN" altLang="en-US"/>
              <a:t>待回答</a:t>
            </a:r>
            <a:r>
              <a:rPr lang="en-US" altLang="zh-CN"/>
              <a:t>”</a:t>
            </a:r>
            <a:r>
              <a:rPr lang="zh-CN" altLang="en-US"/>
              <a:t>，表示刚被用户提出，等待回答。</a:t>
            </a:r>
            <a:endParaRPr lang="zh-CN" altLang="en-US"/>
          </a:p>
          <a:p>
            <a:r>
              <a:rPr lang="en-US" altLang="en-US"/>
              <a:t></a:t>
            </a:r>
            <a:r>
              <a:rPr lang="zh-CN" altLang="en-US"/>
              <a:t>当收到回答时，问题状态变为</a:t>
            </a:r>
            <a:r>
              <a:rPr lang="en-US" altLang="zh-CN"/>
              <a:t> “</a:t>
            </a:r>
            <a:r>
              <a:rPr lang="zh-CN" altLang="en-US"/>
              <a:t>已回答</a:t>
            </a:r>
            <a:r>
              <a:rPr lang="en-US" altLang="zh-CN"/>
              <a:t>”</a:t>
            </a:r>
            <a:r>
              <a:rPr lang="zh-CN" altLang="en-US"/>
              <a:t>。</a:t>
            </a:r>
            <a:endParaRPr lang="zh-CN" altLang="en-US"/>
          </a:p>
          <a:p>
            <a:r>
              <a:rPr lang="en-US" altLang="en-US"/>
              <a:t></a:t>
            </a:r>
            <a:r>
              <a:rPr lang="zh-CN" altLang="en-US"/>
              <a:t>提问者可以选择关闭问题，无论问题是否已有回答，状态都会变为</a:t>
            </a:r>
            <a:r>
              <a:rPr lang="en-US" altLang="zh-CN"/>
              <a:t> “</a:t>
            </a:r>
            <a:r>
              <a:rPr lang="zh-CN" altLang="en-US"/>
              <a:t>已关闭</a:t>
            </a:r>
            <a:r>
              <a:rPr lang="en-US" altLang="zh-CN"/>
              <a:t>”</a:t>
            </a:r>
            <a:r>
              <a:rPr lang="zh-CN" altLang="en-US"/>
              <a:t>。</a:t>
            </a:r>
            <a:endParaRPr lang="zh-CN" altLang="en-US"/>
          </a:p>
          <a:p>
            <a:r>
              <a:rPr lang="en-US" altLang="en-US"/>
              <a:t></a:t>
            </a:r>
            <a:r>
              <a:rPr lang="zh-CN" altLang="en-US"/>
              <a:t>在</a:t>
            </a:r>
            <a:r>
              <a:rPr lang="en-US" altLang="zh-CN"/>
              <a:t> “</a:t>
            </a:r>
            <a:r>
              <a:rPr lang="zh-CN" altLang="en-US"/>
              <a:t>已回答</a:t>
            </a:r>
            <a:r>
              <a:rPr lang="en-US" altLang="zh-CN"/>
              <a:t>” </a:t>
            </a:r>
            <a:r>
              <a:rPr lang="zh-CN" altLang="en-US"/>
              <a:t>状态下，若提问者采纳了某个回答，问题状态变为</a:t>
            </a:r>
            <a:r>
              <a:rPr lang="en-US" altLang="zh-CN"/>
              <a:t> “</a:t>
            </a:r>
            <a:r>
              <a:rPr lang="zh-CN" altLang="en-US"/>
              <a:t>已采纳</a:t>
            </a:r>
            <a:r>
              <a:rPr lang="en-US" altLang="zh-CN"/>
              <a:t>”</a:t>
            </a:r>
            <a:r>
              <a:rPr lang="zh-CN" altLang="en-US"/>
              <a:t>，最终都会走向</a:t>
            </a:r>
            <a:r>
              <a:rPr lang="en-US" altLang="zh-CN"/>
              <a:t> “</a:t>
            </a:r>
            <a:r>
              <a:rPr lang="zh-CN" altLang="en-US"/>
              <a:t>已关闭</a:t>
            </a:r>
            <a:r>
              <a:rPr lang="en-US" altLang="zh-CN"/>
              <a:t>” </a:t>
            </a:r>
            <a:r>
              <a:rPr lang="zh-CN" altLang="en-US"/>
              <a:t>状态结束流程。</a:t>
            </a:r>
            <a:endParaRPr lang="zh-CN" altLang="en-US"/>
          </a:p>
        </p:txBody>
      </p:sp>
      <p:pic>
        <p:nvPicPr>
          <p:cNvPr id="12" name="图片 12"/>
          <p:cNvPicPr>
            <a:picLocks noChangeAspect="1"/>
          </p:cNvPicPr>
          <p:nvPr/>
        </p:nvPicPr>
        <p:blipFill>
          <a:blip r:embed="rId2"/>
          <a:stretch>
            <a:fillRect/>
          </a:stretch>
        </p:blipFill>
        <p:spPr>
          <a:xfrm>
            <a:off x="7113270" y="466725"/>
            <a:ext cx="4296410" cy="6296660"/>
          </a:xfrm>
          <a:prstGeom prst="rect">
            <a:avLst/>
          </a:prstGeom>
          <a:noFill/>
          <a:ln>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p:txBody>
          <a:bodyPr/>
          <a:lstStyle/>
          <a:p>
            <a:r>
              <a:rPr lang="zh-CN" altLang="en-US"/>
              <a:t>四、顺序图（时序图）</a:t>
            </a:r>
            <a:endParaRPr lang="zh-CN" altLang="en-US"/>
          </a:p>
        </p:txBody>
      </p:sp>
      <p:sp>
        <p:nvSpPr>
          <p:cNvPr id="2" name="内容占位符 1"/>
          <p:cNvSpPr>
            <a:spLocks noGrp="1"/>
          </p:cNvSpPr>
          <p:nvPr>
            <p:ph idx="1"/>
            <p:custDataLst>
              <p:tags r:id="rId2"/>
            </p:custDataLst>
          </p:nvPr>
        </p:nvSpPr>
        <p:spPr>
          <a:xfrm>
            <a:off x="449580" y="1665605"/>
            <a:ext cx="11293475" cy="4766310"/>
          </a:xfrm>
        </p:spPr>
        <p:txBody>
          <a:bodyPr>
            <a:normAutofit fontScale="80000"/>
          </a:bodyPr>
          <a:lstStyle/>
          <a:p>
            <a:pPr marL="0" indent="0">
              <a:buNone/>
            </a:pPr>
            <a:r>
              <a:rPr lang="zh-CN" altLang="en-US" sz="1800"/>
              <a:t>顺序图有四部分：参与者（</a:t>
            </a:r>
            <a:r>
              <a:rPr lang="en-US" altLang="zh-CN" sz="1800"/>
              <a:t>Actor)</a:t>
            </a:r>
            <a:r>
              <a:rPr lang="zh-CN" altLang="en-US" sz="1800"/>
              <a:t>或对象（</a:t>
            </a:r>
            <a:r>
              <a:rPr lang="en-US" altLang="zh-CN" sz="1800"/>
              <a:t>Object</a:t>
            </a:r>
            <a:r>
              <a:rPr lang="zh-CN" altLang="en-US" sz="1800"/>
              <a:t>）、生命线（</a:t>
            </a:r>
            <a:r>
              <a:rPr lang="en-US" altLang="zh-CN" sz="1800"/>
              <a:t>Lift Line) </a:t>
            </a:r>
            <a:r>
              <a:rPr lang="zh-CN" altLang="en-US" sz="1800"/>
              <a:t>、激活期</a:t>
            </a:r>
            <a:r>
              <a:rPr lang="" altLang="en-US" sz="1800"/>
              <a:t> </a:t>
            </a:r>
            <a:r>
              <a:rPr lang="zh-CN" altLang="en-US" sz="1800"/>
              <a:t>和</a:t>
            </a:r>
            <a:r>
              <a:rPr lang="" altLang="en-US" sz="1800"/>
              <a:t> </a:t>
            </a:r>
            <a:r>
              <a:rPr lang="zh-CN" altLang="en-US" sz="1800"/>
              <a:t>消息</a:t>
            </a:r>
            <a:endParaRPr lang="zh-CN" altLang="en-US" sz="1800"/>
          </a:p>
          <a:p>
            <a:pPr marL="0" indent="0">
              <a:buNone/>
            </a:pPr>
            <a:r>
              <a:rPr lang="en-US" altLang="zh-CN" sz="1800"/>
              <a:t>1</a:t>
            </a:r>
            <a:r>
              <a:rPr lang="zh-CN" altLang="en-US" sz="1800"/>
              <a:t>、参与者（</a:t>
            </a:r>
            <a:r>
              <a:rPr lang="en-US" altLang="zh-CN" sz="1800"/>
              <a:t>Actor) / </a:t>
            </a:r>
            <a:r>
              <a:rPr lang="zh-CN" altLang="en-US" sz="1800"/>
              <a:t>对象（</a:t>
            </a:r>
            <a:r>
              <a:rPr lang="en-US" altLang="zh-CN" sz="1800"/>
              <a:t>Object</a:t>
            </a:r>
            <a:r>
              <a:rPr lang="zh-CN" altLang="en-US" sz="1800"/>
              <a:t>）</a:t>
            </a:r>
            <a:endParaRPr lang="zh-CN" altLang="en-US" sz="1800"/>
          </a:p>
          <a:p>
            <a:pPr marL="0" indent="457200">
              <a:buNone/>
            </a:pPr>
            <a:r>
              <a:rPr lang="zh-CN" altLang="en-US" sz="1800"/>
              <a:t>参与者与对象按照一定顺序从左到右排列。</a:t>
            </a:r>
            <a:r>
              <a:rPr lang="en-US" altLang="zh-CN" sz="1800"/>
              <a:t>UML</a:t>
            </a:r>
            <a:r>
              <a:rPr lang="zh-CN" altLang="en-US" sz="1800"/>
              <a:t>中并没有对排列顺序作出任何要求，但是经过长期的积累得出以下经验：</a:t>
            </a:r>
            <a:endParaRPr lang="zh-CN" altLang="en-US" sz="1800"/>
          </a:p>
          <a:p>
            <a:pPr marL="0" indent="457200">
              <a:buNone/>
            </a:pPr>
            <a:r>
              <a:rPr lang="zh-CN" altLang="en-US" sz="1800"/>
              <a:t>活动的起始点放在最左侧。</a:t>
            </a:r>
            <a:endParaRPr lang="zh-CN" altLang="en-US" sz="1800"/>
          </a:p>
          <a:p>
            <a:pPr marL="0" indent="457200">
              <a:buNone/>
            </a:pPr>
            <a:r>
              <a:rPr lang="zh-CN" altLang="en-US" sz="1800"/>
              <a:t>交互频繁的参与者或对象靠拢。</a:t>
            </a:r>
            <a:endParaRPr lang="zh-CN" altLang="en-US" sz="1800"/>
          </a:p>
          <a:p>
            <a:pPr marL="0" indent="0">
              <a:buNone/>
            </a:pPr>
            <a:r>
              <a:rPr lang="en-US" altLang="zh-CN" sz="1800"/>
              <a:t>2</a:t>
            </a:r>
            <a:r>
              <a:rPr lang="zh-CN" altLang="en-US" sz="1800"/>
              <a:t>、生命线</a:t>
            </a:r>
            <a:endParaRPr lang="zh-CN" altLang="en-US" sz="1800"/>
          </a:p>
          <a:p>
            <a:r>
              <a:rPr lang="zh-CN" altLang="en-US" sz="1800"/>
              <a:t>每个参与者或对象都有生命线，生命线随着参与者的创建而产生，销毁而小时。当创建了参与者后，</a:t>
            </a:r>
            <a:r>
              <a:rPr lang="en-US" altLang="zh-CN" sz="1800"/>
              <a:t>UML</a:t>
            </a:r>
            <a:r>
              <a:rPr lang="zh-CN" altLang="en-US" sz="1800"/>
              <a:t>图上会顶部和底部各显示参与者，并且通过垂直虚线相连，这条垂直虚线就是生命线。</a:t>
            </a:r>
            <a:endParaRPr lang="zh-CN" altLang="en-US" sz="1800"/>
          </a:p>
          <a:p>
            <a:pPr marL="0" indent="0">
              <a:buNone/>
            </a:pPr>
            <a:r>
              <a:rPr lang="en-US" altLang="zh-CN" sz="1800"/>
              <a:t>3</a:t>
            </a:r>
            <a:r>
              <a:rPr lang="zh-CN" altLang="en-US" sz="1800"/>
              <a:t>、激活期</a:t>
            </a:r>
            <a:endParaRPr lang="zh-CN" altLang="en-US" sz="1800"/>
          </a:p>
          <a:p>
            <a:r>
              <a:rPr lang="zh-CN" altLang="en-US" sz="1800"/>
              <a:t>激活期是指对象在整个活动中获得了焦点，需要一段时间来执行某个动作，在</a:t>
            </a:r>
            <a:r>
              <a:rPr lang="en-US" altLang="zh-CN" sz="1800"/>
              <a:t>UML</a:t>
            </a:r>
            <a:r>
              <a:rPr lang="zh-CN" altLang="en-US" sz="1800"/>
              <a:t>图中是一个空心的矩形表示。</a:t>
            </a:r>
            <a:endParaRPr lang="zh-CN" altLang="en-US" sz="1800"/>
          </a:p>
          <a:p>
            <a:pPr marL="0" indent="0">
              <a:buNone/>
            </a:pPr>
            <a:r>
              <a:rPr lang="en-US" altLang="zh-CN" sz="1800"/>
              <a:t>4</a:t>
            </a:r>
            <a:r>
              <a:rPr lang="zh-CN" altLang="en-US" sz="1800"/>
              <a:t>、消息</a:t>
            </a:r>
            <a:endParaRPr lang="zh-CN" altLang="en-US" sz="1800"/>
          </a:p>
          <a:p>
            <a:r>
              <a:rPr lang="zh-CN" altLang="en-US" sz="1800"/>
              <a:t>对象之间的交互是通过相互发消息来实现的。一个对象通过发送消息请求另一个对象做事件。</a:t>
            </a:r>
            <a:endParaRPr lang="zh-CN" altLang="en-US" sz="1800"/>
          </a:p>
        </p:txBody>
      </p:sp>
      <p:sp>
        <p:nvSpPr>
          <p:cNvPr id="5" name="文本框 4"/>
          <p:cNvSpPr txBox="1"/>
          <p:nvPr/>
        </p:nvSpPr>
        <p:spPr>
          <a:xfrm>
            <a:off x="1116330" y="1003300"/>
            <a:ext cx="4064000" cy="521970"/>
          </a:xfrm>
          <a:prstGeom prst="rect">
            <a:avLst/>
          </a:prstGeom>
          <a:noFill/>
        </p:spPr>
        <p:txBody>
          <a:bodyPr wrap="square" rtlCol="0">
            <a:spAutoFit/>
          </a:bodyPr>
          <a:p>
            <a:r>
              <a:rPr lang="zh-CN" altLang="en-US" sz="2800"/>
              <a:t>简单介绍</a:t>
            </a:r>
            <a:endParaRPr lang="zh-CN" altLang="en-US" sz="2800"/>
          </a:p>
        </p:txBody>
      </p:sp>
      <p:sp>
        <p:nvSpPr>
          <p:cNvPr id="12" name="文本框 11"/>
          <p:cNvSpPr txBox="1"/>
          <p:nvPr/>
        </p:nvSpPr>
        <p:spPr>
          <a:xfrm>
            <a:off x="4878070" y="521970"/>
            <a:ext cx="7098665" cy="645160"/>
          </a:xfrm>
          <a:prstGeom prst="rect">
            <a:avLst/>
          </a:prstGeom>
          <a:solidFill>
            <a:schemeClr val="accent6">
              <a:lumMod val="60000"/>
              <a:lumOff val="40000"/>
            </a:schemeClr>
          </a:solidFill>
        </p:spPr>
        <p:txBody>
          <a:bodyPr wrap="square" rtlCol="0">
            <a:spAutoFit/>
          </a:bodyPr>
          <a:p>
            <a:r>
              <a:rPr lang="zh-CN" altLang="en-US"/>
              <a:t>参考资料：</a:t>
            </a:r>
            <a:r>
              <a:rPr lang="en-US" altLang="zh-CN"/>
              <a:t>https://blog.csdn.net/zhaxun/article/details/124267909</a:t>
            </a:r>
            <a:endParaRPr lang="en-US" altLang="zh-CN"/>
          </a:p>
          <a:p>
            <a:r>
              <a:rPr lang="en-US" altLang="zh-CN">
                <a:sym typeface="+mn-ea"/>
              </a:rPr>
              <a:t>(UML</a:t>
            </a:r>
            <a:r>
              <a:rPr lang="zh-CN" altLang="en-US">
                <a:sym typeface="+mn-ea"/>
              </a:rPr>
              <a:t>顺序图详解：动态交互与场景流程</a:t>
            </a:r>
            <a:r>
              <a:rPr lang="en-US" altLang="zh-CN">
                <a:sym typeface="+mn-ea"/>
              </a:rPr>
              <a:t>-CSDN</a:t>
            </a:r>
            <a:r>
              <a:rPr lang="zh-CN" altLang="en-US">
                <a:sym typeface="+mn-ea"/>
              </a:rPr>
              <a:t>博客</a:t>
            </a:r>
            <a:r>
              <a:rPr lang="en-US" altLang="zh-CN">
                <a:sym typeface="+mn-ea"/>
              </a:rPr>
              <a:t>)</a:t>
            </a:r>
            <a:endParaRPr lang="en-US" altLang="zh-CN">
              <a:sym typeface="+mn-ea"/>
            </a:endParaRPr>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3"/>
  <p:tag name="KSO_WM_UNIT_LAYERLEVEL" val="1"/>
  <p:tag name="KSO_WM_TAG_VERSION" val="3.0"/>
  <p:tag name="KSO_WM_BEAUTIFY_FLAG" val="#wm#"/>
  <p:tag name="KSO_WM_UNIT_TYPE" val="i"/>
  <p:tag name="KSO_WM_UNIT_INDEX" val="13"/>
</p:tagLst>
</file>

<file path=ppt/tags/tag10.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00.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103.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0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5.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0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0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108.xml><?xml version="1.0" encoding="utf-8"?>
<p:tagLst xmlns:p="http://schemas.openxmlformats.org/presentationml/2006/main">
  <p:tag name="TABLE_ENDDRAG_ORIGIN_RECT" val="834*364"/>
  <p:tag name="TABLE_ENDDRAG_RECT" val="46*171*834*364"/>
</p:tagLst>
</file>

<file path=ppt/tags/tag109.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1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1.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114.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6.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1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119.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21.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2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2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124.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2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126.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12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9*a*1"/>
  <p:tag name="KSO_WM_TEMPLATE_CATEGORY" val="custom"/>
  <p:tag name="KSO_WM_TEMPLATE_INDEX" val="20230311"/>
  <p:tag name="KSO_WM_UNIT_LAYERLEVEL" val="1"/>
  <p:tag name="KSO_WM_TAG_VERSION" val="3.0"/>
  <p:tag name="KSO_WM_BEAUTIFY_FLAG" val="#wm#"/>
</p:tagLst>
</file>

<file path=ppt/tags/tag128.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9*f*1"/>
  <p:tag name="KSO_WM_TEMPLATE_CATEGORY" val="custom"/>
  <p:tag name="KSO_WM_TEMPLATE_INDEX" val="20230311"/>
  <p:tag name="KSO_WM_UNIT_LAYERLEVEL" val="1"/>
  <p:tag name="KSO_WM_TAG_VERSION" val="3.0"/>
  <p:tag name="KSO_WM_BEAUTIFY_FLAG" val="#wm#"/>
</p:tagLst>
</file>

<file path=ppt/tags/tag129.xml><?xml version="1.0" encoding="utf-8"?>
<p:tagLst xmlns:p="http://schemas.openxmlformats.org/presentationml/2006/main">
  <p:tag name="KSO_WM_SLIDE_ID" val="custom20230311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311"/>
  <p:tag name="KSO_WM_SLIDE_LAYOUT" val="a_f"/>
  <p:tag name="KSO_WM_SLIDE_LAYOUT_CNT" val="1_1"/>
  <p:tag name="KSO_WM_SLIDE_TYPE" val="endPage"/>
  <p:tag name="KSO_WM_SLIDE_SUBTYPE" val="pureTxt"/>
  <p:tag name="KSO_WM_SLIDE_CONTENT_AREA" val="{&quot;left&quot;:&quot;47.50008&quot;,&quot;top&quot;:&quot;152.4&quot;,&quot;width&quot;:&quot;612.5&quot;,&quot;height&quot;:&quot;244.5&quo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3.0"/>
  <p:tag name="KSO_WM_BEAUTIFY_FLAG" val="#wm#"/>
  <p:tag name="KSO_WM_UNIT_TYPE" val="i"/>
  <p:tag name="KSO_WM_UNIT_INDEX" val="13"/>
</p:tagLst>
</file>

<file path=ppt/tags/tag1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66"/>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3.0"/>
  <p:tag name="KSO_WM_BEAUTIFY_FLAG" val="#wm#"/>
  <p:tag name="KSO_WM_UNIT_TYPE" val="i"/>
  <p:tag name="KSO_WM_UNIT_INDEX" val="13"/>
</p:tagLst>
</file>

<file path=ppt/tags/tag24.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25.xml><?xml version="1.0" encoding="utf-8"?>
<p:tagLst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0.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xml><?xml version="1.0" encoding="utf-8"?>
<p:tagLst xmlns:p="http://schemas.openxmlformats.org/presentationml/2006/main">
  <p:tag name="KSO_WM_UNIT_ISCONTENTSTITLE" val="0"/>
  <p:tag name="KSO_WM_UNIT_ISNUMDGMTITLE" val="0"/>
  <p:tag name="KSO_WM_UNIT_PRESET_TEXT" val=" 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CONTENT_GROUP_TYPE" val="contentchip"/>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3.0"/>
  <p:tag name="KSO_WM_BEAUTIFY_FLAG" val="#wm#"/>
  <p:tag name="KSO_WM_UNIT_TYPE" val="i"/>
  <p:tag name="KSO_WM_UNIT_INDEX" val="13"/>
</p:tagLst>
</file>

<file path=ppt/tags/tag62.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66"/>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6.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7.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8.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titlestyle"/>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1.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7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31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31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311"/>
  <p:tag name="KSO_WM_TEMPLATE_THUMBS_INDEX" val="1、9"/>
</p:tagLst>
</file>

<file path=ppt/tags/tag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1*a*1"/>
  <p:tag name="KSO_WM_TEMPLATE_CATEGORY" val="custom"/>
  <p:tag name="KSO_WM_TEMPLATE_INDEX" val="20230311"/>
  <p:tag name="KSO_WM_UNIT_LAYERLEVEL" val="1"/>
  <p:tag name="KSO_WM_TAG_VERSION" val="3.0"/>
  <p:tag name="KSO_WM_BEAUTIFY_FLAG" val="#wm#"/>
  <p:tag name="KSO_WM_UNIT_CONTENT_GROUP_TYPE" val="contentchip"/>
  <p:tag name="KSO_WM_UNIT_PRESET_TEXT" val="添加文档标题"/>
  <p:tag name="KSO_WM_UNIT_TEXT_TYPE" val="1"/>
</p:tagLst>
</file>

<file path=ppt/tags/tag79.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1*f*1"/>
  <p:tag name="KSO_WM_TEMPLATE_CATEGORY" val="custom"/>
  <p:tag name="KSO_WM_TEMPLATE_INDEX" val="20230311"/>
  <p:tag name="KSO_WM_UNIT_LAYERLEVEL" val="1"/>
  <p:tag name="KSO_WM_TAG_VERSION" val="3.0"/>
  <p:tag name="KSO_WM_BEAUTIFY_FLAG" val="#wm#"/>
  <p:tag name="KSO_WM_UNIT_CONTENT_GROUP_TYPE" val="contentchip"/>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SLIDE_ID" val="custom20230311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311"/>
  <p:tag name="KSO_WM_SLIDE_LAYOUT" val="a_b_f"/>
  <p:tag name="KSO_WM_SLIDE_LAYOUT_CNT" val="1_1_1"/>
  <p:tag name="KSO_WM_TEMPLATE_THUMBS_INDEX" val="1、9"/>
  <p:tag name="KSO_WM_SLIDE_CONTENT_AREA" val="{&quot;left&quot;:&quot;312.85&quot;,&quot;top&quot;:&quot;117.3&quot;,&quot;width&quot;:&quot;619.95&quot;,&quot;height&quot;:&quot;244.5&quot;}"/>
</p:tagLst>
</file>

<file path=ppt/tags/tag81.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4*a*1"/>
  <p:tag name="KSO_WM_TEMPLATE_CATEGORY" val="custom"/>
  <p:tag name="KSO_WM_TEMPLATE_INDEX" val="20230311"/>
  <p:tag name="KSO_WM_UNIT_LAYERLEVEL" val="1"/>
  <p:tag name="KSO_WM_TAG_VERSION" val="3.0"/>
  <p:tag name="KSO_WM_BEAUTIFY_FLAG" val="#wm#"/>
  <p:tag name="KSO_WM_DIAGRAM_GROUP_CODE" val="l1-1"/>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1"/>
  <p:tag name="KSO_WM_UNIT_ID" val="custom20230311_4*l_h_i*1_1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1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1"/>
  <p:tag name="KSO_WM_UNIT_ID" val="custom20230311_4*l_h_i*1_2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5.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2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1"/>
  <p:tag name="KSO_WM_UNIT_ID" val="custom20230311_4*l_h_i*1_3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7.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3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311_4*l_h_i*1_4_1"/>
  <p:tag name="KSO_WM_TEMPLATE_CATEGORY" val="custom"/>
  <p:tag name="KSO_WM_TEMPLATE_INDEX" val="20230311"/>
  <p:tag name="KSO_WM_UNIT_LAYERLEVEL" val="1_1_1"/>
  <p:tag name="KSO_WM_TAG_VERSION" val="3.0"/>
  <p:tag name="KSO_WM_BEAUTIFY_FLAG" val="#wm#"/>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89.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311"/>
  <p:tag name="KSO_WM_UNIT_LAYERLEVEL" val="1_1_1"/>
  <p:tag name="KSO_WM_TAG_VERSION" val="3.0"/>
  <p:tag name="KSO_WM_BEAUTIFY_FLAG" val="#wm#"/>
  <p:tag name="KSO_WM_DIAGRAM_GROUP_CODE" val="l1-1"/>
  <p:tag name="KSO_WM_UNIT_TYPE" val="l_h_f"/>
  <p:tag name="KSO_WM_UNIT_ID" val="custom20230311_4*l_h_f*1_4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311_4*l_h_i*1_4_1"/>
  <p:tag name="KSO_WM_TEMPLATE_CATEGORY" val="custom"/>
  <p:tag name="KSO_WM_TEMPLATE_INDEX" val="20230311"/>
  <p:tag name="KSO_WM_UNIT_LAYERLEVEL" val="1_1_1"/>
  <p:tag name="KSO_WM_TAG_VERSION" val="3.0"/>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1.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311"/>
  <p:tag name="KSO_WM_UNIT_LAYERLEVEL" val="1_1_1"/>
  <p:tag name="KSO_WM_TAG_VERSION" val="3.0"/>
  <p:tag name="KSO_WM_DIAGRAM_GROUP_CODE" val="l1-1"/>
  <p:tag name="KSO_WM_UNIT_TYPE" val="l_h_f"/>
  <p:tag name="KSO_WM_UNIT_ID" val="custom20230311_4*l_h_f*1_4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1"/>
  <p:tag name="KSO_WM_UNIT_ID" val="custom20230311_4*l_h_i*1_4_1"/>
  <p:tag name="KSO_WM_TEMPLATE_CATEGORY" val="custom"/>
  <p:tag name="KSO_WM_TEMPLATE_INDEX" val="20230311"/>
  <p:tag name="KSO_WM_UNIT_LAYERLEVEL" val="1_1_1"/>
  <p:tag name="KSO_WM_TAG_VERSION" val="3.0"/>
  <p:tag name="KSO_WM_DIAGRAM_GROUP_CODE" val="l1-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gradient&quot;:[{&quot;brightness&quot;:0,&quot;colorType&quot;:1,&quot;foreColorIndex&quot;:5,&quot;pos&quot;:0,&quot;transparency&quot;:0},{&quot;brightness&quot;:0.4000000059604645,&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93.xml><?xml version="1.0" encoding="utf-8"?>
<p:tagLst xmlns:p="http://schemas.openxmlformats.org/presentationml/2006/main">
  <p:tag name="KSO_WM_UNIT_ISCONTENTSTITLE" val="1"/>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311"/>
  <p:tag name="KSO_WM_UNIT_LAYERLEVEL" val="1_1_1"/>
  <p:tag name="KSO_WM_TAG_VERSION" val="3.0"/>
  <p:tag name="KSO_WM_DIAGRAM_GROUP_CODE" val="l1-1"/>
  <p:tag name="KSO_WM_UNIT_TYPE" val="l_h_f"/>
  <p:tag name="KSO_WM_UNIT_ID" val="custom20230311_4*l_h_f*1_4_1"/>
  <p:tag name="KSO_WM_DIAGRAM_VERSION" val="3"/>
  <p:tag name="KSO_WM_DIAGRAM_MAX_ITEMCNT" val="6"/>
  <p:tag name="KSO_WM_DIAGRAM_MIN_ITEMCNT" val="2"/>
  <p:tag name="KSO_WM_DIAGRAM_VIRTUALLY_FRAME" val="{&quot;height&quot;:474.5338990555409,&quot;left&quot;:463.69149954728255,&quot;top&quot;:45.05724409448821,&quot;width&quot;:396.6141662597656}"/>
  <p:tag name="KSO_WM_DIAGRAM_COLOR_TRICK" val="1"/>
  <p:tag name="KSO_WM_DIAGRAM_COLOR_TEXT_CAN_REMOVE" val="n"/>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SUBTYPE" val="a"/>
  <p:tag name="KSO_WM_UNIT_PRESET_TEXT" val="单击添加目录标题"/>
  <p:tag name="KSO_WM_UNIT_TEXT_TYPE" val="1"/>
</p:tagLst>
</file>

<file path=ppt/tags/tag94.xml><?xml version="1.0" encoding="utf-8"?>
<p:tagLst xmlns:p="http://schemas.openxmlformats.org/presentationml/2006/main">
  <p:tag name="KSO_WM_SLIDE_ID" val="custom20230311_4"/>
  <p:tag name="KSO_WM_TEMPLATE_SUBCATEGORY" val="29"/>
  <p:tag name="KSO_WM_TEMPLATE_MASTER_TYPE" val="0"/>
  <p:tag name="KSO_WM_TEMPLATE_COLOR_TYPE" val="0"/>
  <p:tag name="KSO_WM_SLIDE_ITEM_CNT" val="4"/>
  <p:tag name="KSO_WM_SLIDE_INDEX" val="4"/>
  <p:tag name="KSO_WM_DIAGRAM_GROUP_CODE" val="l1-1"/>
  <p:tag name="KSO_WM_SLIDE_DIAGTYPE" val="l"/>
  <p:tag name="KSO_WM_TAG_VERSION" val="3.0"/>
  <p:tag name="KSO_WM_BEAUTIFY_FLAG" val="#wm#"/>
  <p:tag name="KSO_WM_TEMPLATE_CATEGORY" val="custom"/>
  <p:tag name="KSO_WM_TEMPLATE_INDEX" val="20230311"/>
  <p:tag name="KSO_WM_SLIDE_LAYOUT" val="a_l"/>
  <p:tag name="KSO_WM_SLIDE_LAYOUT_CNT" val="1_1"/>
  <p:tag name="KSO_WM_SLIDE_TYPE" val="contents"/>
  <p:tag name="KSO_WM_SLIDE_SUBTYPE" val="diag"/>
</p:tagLst>
</file>

<file path=ppt/tags/tag9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ags/tag96.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8*f*1"/>
  <p:tag name="KSO_WM_TEMPLATE_CATEGORY" val="custom"/>
  <p:tag name="KSO_WM_TEMPLATE_INDEX" val="20230311"/>
  <p:tag name="KSO_WM_UNIT_LAYERLEVEL" val="1"/>
  <p:tag name="KSO_WM_TAG_VERSION" val="3.0"/>
  <p:tag name="KSO_WM_BEAUTIFY_FLAG" val="#wm#"/>
  <p:tag name="KSO_WM_UNIT_PRESET_TEXT" val="单击此处添加文本"/>
  <p:tag name="KSO_WM_UNIT_TEXT_TYPE" val="1"/>
</p:tagLst>
</file>

<file path=ppt/tags/tag97.xml><?xml version="1.0" encoding="utf-8"?>
<p:tagLst xmlns:p="http://schemas.openxmlformats.org/presentationml/2006/main">
  <p:tag name="TABLE_ENDDRAG_ORIGIN_RECT" val="825*261"/>
  <p:tag name="TABLE_ENDDRAG_RECT" val="67*229*825*261"/>
</p:tagLst>
</file>

<file path=ppt/tags/tag98.xml><?xml version="1.0" encoding="utf-8"?>
<p:tagLst xmlns:p="http://schemas.openxmlformats.org/presentationml/2006/main">
  <p:tag name="KSO_WM_SLIDE_ID" val="custom20230311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311"/>
  <p:tag name="KSO_WM_SLIDE_TYPE" val="text"/>
  <p:tag name="KSO_WM_SLIDE_SUBTYPE" val="pureTxt"/>
  <p:tag name="KSO_WM_SLIDE_SIZE" val="850*457"/>
  <p:tag name="KSO_WM_SLIDE_POSITION" val="54*28"/>
  <p:tag name="KSO_WM_SLIDE_LAYOUT" val="a_f"/>
  <p:tag name="KSO_WM_SLIDE_LAYOUT_CNT" val="1_1"/>
  <p:tag name="KSO_WM_SPECIAL_SOURCE" val="bdnull"/>
  <p:tag name="KSO_WM_SLIDE_LAYOUT_NAME" val="标题和内容"/>
</p:tagLst>
</file>

<file path=ppt/tags/tag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8*a*1"/>
  <p:tag name="KSO_WM_TEMPLATE_CATEGORY" val="custom"/>
  <p:tag name="KSO_WM_TEMPLATE_INDEX" val="20230311"/>
  <p:tag name="KSO_WM_UNIT_LAYERLEVEL" val="1"/>
  <p:tag name="KSO_WM_TAG_VERSION" val="3.0"/>
  <p:tag name="KSO_WM_BEAUTIFY_FLAG" val="#wm#"/>
  <p:tag name="KSO_WM_UNIT_CONTENT_GROUP_TYPE" val="titlestyle"/>
  <p:tag name="KSO_WM_UNIT_PRESET_TEXT" val="单击此处添加标题"/>
  <p:tag name="KSO_WM_UNIT_TEXT_TYPE" val="1"/>
</p:tagLst>
</file>

<file path=ppt/theme/theme1.xml><?xml version="1.0" encoding="utf-8"?>
<a:theme xmlns:a="http://schemas.openxmlformats.org/drawingml/2006/main" name="渐变胶囊简约风">
  <a:themeElements>
    <a:clrScheme name="自定义 17">
      <a:dk1>
        <a:srgbClr val="000000"/>
      </a:dk1>
      <a:lt1>
        <a:srgbClr val="FFFFFF"/>
      </a:lt1>
      <a:dk2>
        <a:srgbClr val="32107E"/>
      </a:dk2>
      <a:lt2>
        <a:srgbClr val="D8E4FB"/>
      </a:lt2>
      <a:accent1>
        <a:srgbClr val="3A76E9"/>
      </a:accent1>
      <a:accent2>
        <a:srgbClr val="6868EA"/>
      </a:accent2>
      <a:accent3>
        <a:srgbClr val="8152EA"/>
      </a:accent3>
      <a:accent4>
        <a:srgbClr val="279EEA"/>
      </a:accent4>
      <a:accent5>
        <a:srgbClr val="13C7EC"/>
      </a:accent5>
      <a:accent6>
        <a:srgbClr val="36D8D4"/>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3115</Words>
  <Application>WPS 演示</Application>
  <PresentationFormat>宽屏</PresentationFormat>
  <Paragraphs>223</Paragraphs>
  <Slides>15</Slides>
  <Notes>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宋体</vt:lpstr>
      <vt:lpstr>Wingdings</vt:lpstr>
      <vt:lpstr>Wingdings</vt:lpstr>
      <vt:lpstr>微软雅黑</vt:lpstr>
      <vt:lpstr>Arial Unicode MS</vt:lpstr>
      <vt:lpstr>Calibri</vt:lpstr>
      <vt:lpstr>MiSans</vt:lpstr>
      <vt:lpstr>Arial</vt:lpstr>
      <vt:lpstr>Calibri</vt:lpstr>
      <vt:lpstr>Segoe UI</vt:lpstr>
      <vt:lpstr>Symbol</vt:lpstr>
      <vt:lpstr>Consolas</vt:lpstr>
      <vt:lpstr>渐变胶囊简约风</vt:lpstr>
      <vt:lpstr>添加文档标题</vt:lpstr>
      <vt:lpstr>目录</vt:lpstr>
      <vt:lpstr>单击此处添加标题</vt:lpstr>
      <vt:lpstr>一、用例图</vt:lpstr>
      <vt:lpstr>一、用例图</vt:lpstr>
      <vt:lpstr>一、用例图</vt:lpstr>
      <vt:lpstr>一、用例图</vt:lpstr>
      <vt:lpstr>一、用例图</vt:lpstr>
      <vt:lpstr>一、用例图</vt:lpstr>
      <vt:lpstr>一、用例图</vt:lpstr>
      <vt:lpstr>四、顺序图（时序图）</vt:lpstr>
      <vt:lpstr>四、顺序图（时序图）</vt:lpstr>
      <vt:lpstr>五、协作图</vt:lpstr>
      <vt:lpstr>五、协作图</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26422</dc:creator>
  <cp:lastModifiedBy>精准扶贫的漏网之鱼</cp:lastModifiedBy>
  <cp:revision>159</cp:revision>
  <dcterms:created xsi:type="dcterms:W3CDTF">2019-06-19T02:08:00Z</dcterms:created>
  <dcterms:modified xsi:type="dcterms:W3CDTF">2025-03-30T07:24:52Z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B24E7F7FB3B84DA299FA7A1562EA6026_11</vt:lpwstr>
  </property>
</Properties>
</file>