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89" r:id="rId4"/>
    <p:sldId id="293" r:id="rId5"/>
    <p:sldId id="292" r:id="rId6"/>
    <p:sldId id="291" r:id="rId7"/>
    <p:sldId id="294" r:id="rId8"/>
    <p:sldId id="295" r:id="rId9"/>
    <p:sldId id="275" r:id="rId10"/>
    <p:sldId id="278" r:id="rId11"/>
    <p:sldId id="279" r:id="rId12"/>
    <p:sldId id="283" r:id="rId13"/>
    <p:sldId id="282" r:id="rId14"/>
    <p:sldId id="288" r:id="rId15"/>
    <p:sldId id="281" r:id="rId16"/>
    <p:sldId id="287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57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鑫 叶" initials="鑫" lastIdx="1" clrIdx="0">
    <p:extLst>
      <p:ext uri="{19B8F6BF-5375-455C-9EA6-DF929625EA0E}">
        <p15:presenceInfo xmlns:p15="http://schemas.microsoft.com/office/powerpoint/2012/main" userId="3ef1d0a70d676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 varScale="1">
        <p:scale>
          <a:sx n="82" d="100"/>
          <a:sy n="82" d="100"/>
        </p:scale>
        <p:origin x="691" y="67"/>
      </p:cViewPr>
      <p:guideLst>
        <p:guide orient="horz" pos="2137"/>
        <p:guide pos="3840"/>
        <p:guide pos="5722"/>
        <p:guide orient="horz" pos="3861"/>
        <p:guide pos="57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CBCD-8DB6-4DD8-9362-E2918535193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93D2-E128-493D-A81A-E68C44181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2019/7/4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5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8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2401" y="4422884"/>
            <a:ext cx="484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一种用于 </a:t>
            </a:r>
            <a:r>
              <a:rPr lang="en-US" altLang="zh-CN" sz="2800" dirty="0">
                <a:latin typeface="+mn-ea"/>
              </a:rPr>
              <a:t>API </a:t>
            </a:r>
            <a:r>
              <a:rPr lang="zh-CN" altLang="en-US" sz="2800" dirty="0">
                <a:latin typeface="+mn-ea"/>
              </a:rPr>
              <a:t>的查询语言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5041" y="2406815"/>
            <a:ext cx="592181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0" dirty="0" err="1">
                <a:latin typeface="造字工房明黑（非商用）常规体" pitchFamily="2" charset="-122"/>
                <a:ea typeface="造字工房明黑（非商用）常规体" pitchFamily="2" charset="-122"/>
              </a:rPr>
              <a:t>GraphQL</a:t>
            </a:r>
            <a:endParaRPr lang="zh-CN" altLang="en-US" sz="10500" dirty="0"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39F8A52-7ACF-4DD4-8087-A77E26C73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545" y="647996"/>
            <a:ext cx="1450910" cy="14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83BE-2FF9-47A9-94D9-07483589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基本参数类型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A0ED4-E467-4B35-B2E9-47915034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基本类型：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，</a:t>
            </a:r>
            <a:r>
              <a:rPr lang="en-US" altLang="zh-CN" dirty="0"/>
              <a:t>Boolean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。可以在</a:t>
            </a:r>
            <a:r>
              <a:rPr lang="en-US" altLang="zh-CN" dirty="0"/>
              <a:t>schema</a:t>
            </a:r>
            <a:r>
              <a:rPr lang="zh-CN" altLang="en-US" dirty="0"/>
              <a:t>声明的时候直接使用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类型</a:t>
            </a:r>
            <a:r>
              <a:rPr lang="en-US" altLang="zh-CN" dirty="0"/>
              <a:t>]</a:t>
            </a:r>
            <a:r>
              <a:rPr lang="zh-CN" altLang="en-US" dirty="0"/>
              <a:t>代表数组，例如：</a:t>
            </a:r>
            <a:r>
              <a:rPr lang="en-US" altLang="zh-CN" dirty="0"/>
              <a:t>[Int]</a:t>
            </a:r>
            <a:r>
              <a:rPr lang="zh-CN" altLang="en-US" dirty="0"/>
              <a:t>代表整形数组。</a:t>
            </a:r>
          </a:p>
        </p:txBody>
      </p:sp>
    </p:spTree>
    <p:extLst>
      <p:ext uri="{BB962C8B-B14F-4D97-AF65-F5344CB8AC3E}">
        <p14:creationId xmlns:p14="http://schemas.microsoft.com/office/powerpoint/2010/main" val="386955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2BB7-97DB-4277-99A6-2E26FB49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2334C-21EC-429B-BBF7-01FBDC9B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JS</a:t>
            </a:r>
            <a:r>
              <a:rPr lang="zh-CN" altLang="en-US" dirty="0"/>
              <a:t>传递参数一样，小括号内定义形参，但是注意：参数需要定义类型。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!(</a:t>
            </a:r>
            <a:r>
              <a:rPr lang="zh-CN" altLang="en-US" dirty="0"/>
              <a:t>叹号</a:t>
            </a:r>
            <a:r>
              <a:rPr lang="en-US" altLang="zh-CN" dirty="0"/>
              <a:t>)</a:t>
            </a:r>
            <a:r>
              <a:rPr lang="zh-CN" altLang="en-US" dirty="0"/>
              <a:t>代表参数不能为空。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Query{</a:t>
            </a:r>
          </a:p>
          <a:p>
            <a:pPr marL="0" indent="0">
              <a:buNone/>
            </a:pPr>
            <a:r>
              <a:rPr lang="en-US" altLang="zh-CN" dirty="0"/>
              <a:t>	student( </a:t>
            </a:r>
            <a:r>
              <a:rPr lang="en-US" altLang="zh-CN" dirty="0" err="1"/>
              <a:t>stuName</a:t>
            </a:r>
            <a:r>
              <a:rPr lang="en-US" altLang="zh-CN" dirty="0"/>
              <a:t> : String! , </a:t>
            </a:r>
            <a:r>
              <a:rPr lang="en-US" altLang="zh-CN" dirty="0" err="1"/>
              <a:t>stuNum</a:t>
            </a:r>
            <a:r>
              <a:rPr lang="en-US" altLang="zh-CN" dirty="0"/>
              <a:t> : Int ) :  [Int]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3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514B-9FBA-4EB5-A132-EF51F9F3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自定义参数类型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BA2B6-92B6-4240-BE1F-52686C34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GraphQL</a:t>
            </a:r>
            <a:r>
              <a:rPr lang="zh-CN" altLang="en-US" dirty="0"/>
              <a:t>允许用户自定义参数类型，通常用来描述需要获取的资源属性。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Account {</a:t>
            </a:r>
          </a:p>
          <a:p>
            <a:pPr marL="0" indent="0">
              <a:buNone/>
            </a:pPr>
            <a:r>
              <a:rPr lang="en-US" altLang="zh-CN" dirty="0"/>
              <a:t>	name: String</a:t>
            </a:r>
          </a:p>
          <a:p>
            <a:pPr marL="0" indent="0">
              <a:buNone/>
            </a:pPr>
            <a:r>
              <a:rPr lang="en-US" altLang="zh-CN" dirty="0"/>
              <a:t>	age: Int</a:t>
            </a:r>
          </a:p>
          <a:p>
            <a:pPr marL="0" indent="0">
              <a:buNone/>
            </a:pPr>
            <a:r>
              <a:rPr lang="en-US" altLang="zh-CN" dirty="0"/>
              <a:t>	sex: String</a:t>
            </a:r>
          </a:p>
          <a:p>
            <a:pPr marL="0" indent="0">
              <a:buNone/>
            </a:pPr>
            <a:r>
              <a:rPr lang="en-US" altLang="zh-CN" dirty="0"/>
              <a:t>	department: String</a:t>
            </a:r>
          </a:p>
          <a:p>
            <a:pPr marL="0" indent="0">
              <a:buNone/>
            </a:pPr>
            <a:r>
              <a:rPr lang="en-US" altLang="zh-CN" dirty="0"/>
              <a:t>	salary(city: String):Int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Query{</a:t>
            </a:r>
          </a:p>
          <a:p>
            <a:pPr marL="0" indent="0">
              <a:buNone/>
            </a:pPr>
            <a:r>
              <a:rPr lang="en-US" altLang="zh-CN" dirty="0"/>
              <a:t>	account(name: String):Account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7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B14FE-D61B-4DBE-B5E7-7931894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GraphQL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0EECC-892A-4063-A8A0-6946D91A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如何在客户端访问</a:t>
            </a:r>
            <a:r>
              <a:rPr lang="en-US" altLang="zh-CN" dirty="0" err="1"/>
              <a:t>graphql</a:t>
            </a:r>
            <a:r>
              <a:rPr lang="zh-CN" altLang="en-US" dirty="0"/>
              <a:t>的接口？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BF6C8F-0FE5-4ADB-9B82-9ADC9233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30" y="2490040"/>
            <a:ext cx="6238511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FCBB-1BDB-469F-AE54-E1084C65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Mutation</a:t>
            </a:r>
            <a:r>
              <a:rPr lang="zh-CN" altLang="en-US" dirty="0"/>
              <a:t>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1A76F-6505-4A4D-88FA-FA18447C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查询使用</a:t>
            </a:r>
            <a:r>
              <a:rPr lang="en-US" altLang="zh-CN" dirty="0"/>
              <a:t>query</a:t>
            </a:r>
            <a:r>
              <a:rPr lang="zh-CN" altLang="en-US" dirty="0"/>
              <a:t>，修改数据使用</a:t>
            </a:r>
            <a:r>
              <a:rPr lang="en-US" altLang="zh-CN" dirty="0"/>
              <a:t>Mutation</a:t>
            </a:r>
          </a:p>
          <a:p>
            <a:pPr marL="0" indent="0">
              <a:buNone/>
            </a:pPr>
            <a:r>
              <a:rPr lang="en-US" altLang="zh-CN" dirty="0"/>
              <a:t>input </a:t>
            </a:r>
            <a:r>
              <a:rPr lang="en-US" altLang="zh-CN" dirty="0" err="1"/>
              <a:t>AccountInput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name: String</a:t>
            </a:r>
          </a:p>
          <a:p>
            <a:pPr marL="0" indent="0">
              <a:buNone/>
            </a:pPr>
            <a:r>
              <a:rPr lang="en-US" altLang="zh-CN" dirty="0"/>
              <a:t>	age: Int</a:t>
            </a:r>
          </a:p>
          <a:p>
            <a:pPr marL="0" indent="0">
              <a:buNone/>
            </a:pPr>
            <a:r>
              <a:rPr lang="en-US" altLang="zh-CN" dirty="0"/>
              <a:t>	sex: String</a:t>
            </a:r>
          </a:p>
          <a:p>
            <a:pPr marL="0" indent="0">
              <a:buNone/>
            </a:pPr>
            <a:r>
              <a:rPr lang="en-US" altLang="zh-CN" dirty="0"/>
              <a:t>	department: String</a:t>
            </a:r>
          </a:p>
          <a:p>
            <a:pPr marL="0" indent="0">
              <a:buNone/>
            </a:pPr>
            <a:r>
              <a:rPr lang="en-US" altLang="zh-CN" dirty="0"/>
              <a:t>	salary: Int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/>
              <a:t>ype </a:t>
            </a:r>
            <a:r>
              <a:rPr lang="en-US" altLang="zh-CN" dirty="0"/>
              <a:t>Mutation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createAccount</a:t>
            </a:r>
            <a:r>
              <a:rPr lang="en-US" altLang="zh-CN" dirty="0"/>
              <a:t>(</a:t>
            </a:r>
            <a:r>
              <a:rPr lang="en-US" altLang="zh-CN" dirty="0" err="1"/>
              <a:t>input:Account</a:t>
            </a:r>
            <a:r>
              <a:rPr lang="en-US" altLang="zh-CN" dirty="0"/>
              <a:t>):Account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updateAccount</a:t>
            </a:r>
            <a:r>
              <a:rPr lang="en-US" altLang="zh-CN" dirty="0"/>
              <a:t>(</a:t>
            </a:r>
            <a:r>
              <a:rPr lang="en-US" altLang="zh-CN" dirty="0" err="1"/>
              <a:t>id:ID</a:t>
            </a:r>
            <a:r>
              <a:rPr lang="en-US" altLang="zh-CN" dirty="0"/>
              <a:t>!,</a:t>
            </a:r>
            <a:r>
              <a:rPr lang="en-US" altLang="zh-CN" dirty="0" err="1"/>
              <a:t>input:AccountInput</a:t>
            </a:r>
            <a:r>
              <a:rPr lang="en-US" altLang="zh-CN" dirty="0"/>
              <a:t>):Account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598D0-BF25-4516-9C37-A6205EE7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Constructing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A8015-82E2-4B5E-884F-A2733E86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 err="1"/>
              <a:t>GraphQLObjectRType</a:t>
            </a:r>
            <a:r>
              <a:rPr lang="zh-CN" altLang="en-US" dirty="0"/>
              <a:t>定义</a:t>
            </a:r>
            <a:r>
              <a:rPr lang="en-US" altLang="zh-CN" dirty="0"/>
              <a:t>Type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D6A6AD-FF0C-4713-9F32-931A4DF6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8" y="2728345"/>
            <a:ext cx="11019987" cy="31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55268-D2CA-420F-ABC0-E2DB4FEC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Constructing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14F0-74F3-45DA-B5EC-6AA98DD5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 err="1"/>
              <a:t>GraphQLObjectType</a:t>
            </a:r>
            <a:r>
              <a:rPr lang="zh-CN" altLang="en-US" dirty="0"/>
              <a:t>定义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34A68-BD48-4DA4-B4A4-952EC688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8548"/>
            <a:ext cx="9601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29C6-6EA5-4B1C-B4E0-961DE037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Constructing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DB91B-E0C4-4D52-BE64-F5AE5C1F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创建</a:t>
            </a:r>
            <a:r>
              <a:rPr lang="en-US" altLang="zh-CN" dirty="0" err="1"/>
              <a:t>shema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A03AE-FAD9-47F2-943D-C7EAD344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862262"/>
            <a:ext cx="9191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CCDCE-AEF7-4619-8C91-C1EAE6DC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GrpahQL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08161-8832-4B59-BA2A-6331D4B2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GraphQL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Facebook</a:t>
            </a:r>
            <a:r>
              <a:rPr lang="zh-CN" altLang="en-US" sz="2000" dirty="0">
                <a:latin typeface="+mn-ea"/>
              </a:rPr>
              <a:t>开发的一种数据查询语言，并于</a:t>
            </a:r>
            <a:r>
              <a:rPr lang="en-US" altLang="zh-CN" sz="2000" dirty="0">
                <a:latin typeface="+mn-ea"/>
              </a:rPr>
              <a:t>2015</a:t>
            </a:r>
            <a:r>
              <a:rPr lang="zh-CN" altLang="en-US" sz="2000" dirty="0">
                <a:latin typeface="+mn-ea"/>
              </a:rPr>
              <a:t>年公开发布。它是</a:t>
            </a:r>
            <a:r>
              <a:rPr lang="en-US" altLang="zh-CN" sz="2000" dirty="0">
                <a:latin typeface="+mn-ea"/>
              </a:rPr>
              <a:t>REST API</a:t>
            </a:r>
            <a:r>
              <a:rPr lang="zh-CN" altLang="en-US" sz="2000" dirty="0">
                <a:latin typeface="+mn-ea"/>
              </a:rPr>
              <a:t>的替代品。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GraphQL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既是一种用于 </a:t>
            </a:r>
            <a:r>
              <a:rPr lang="en-US" altLang="zh-CN" sz="2000" dirty="0">
                <a:latin typeface="+mn-ea"/>
              </a:rPr>
              <a:t>API </a:t>
            </a:r>
            <a:r>
              <a:rPr lang="zh-CN" altLang="en-US" sz="2000" dirty="0">
                <a:latin typeface="+mn-ea"/>
              </a:rPr>
              <a:t>的查询语言也是一个满足你数据查询的运行时。</a:t>
            </a:r>
            <a:r>
              <a:rPr lang="en-US" altLang="zh-CN" sz="2000" dirty="0" err="1">
                <a:latin typeface="+mn-ea"/>
              </a:rPr>
              <a:t>GraphQL</a:t>
            </a:r>
            <a:r>
              <a:rPr lang="zh-CN" altLang="en-US" sz="2000" dirty="0">
                <a:latin typeface="+mn-ea"/>
              </a:rPr>
              <a:t>对你的 </a:t>
            </a:r>
            <a:r>
              <a:rPr lang="en-US" altLang="zh-CN" sz="2000" dirty="0">
                <a:latin typeface="+mn-ea"/>
              </a:rPr>
              <a:t>API </a:t>
            </a:r>
            <a:r>
              <a:rPr lang="zh-CN" altLang="en-US" sz="2000" dirty="0">
                <a:latin typeface="+mn-ea"/>
              </a:rPr>
              <a:t>中的数据提供了一套易于理解的完整描述，使得客户端能够准确地获得它需要的数据，而且没有任何冗余，也让 </a:t>
            </a:r>
            <a:r>
              <a:rPr lang="en-US" altLang="zh-CN" sz="2000" dirty="0">
                <a:latin typeface="+mn-ea"/>
              </a:rPr>
              <a:t>API </a:t>
            </a:r>
            <a:r>
              <a:rPr lang="zh-CN" altLang="en-US" sz="2000" dirty="0">
                <a:latin typeface="+mn-ea"/>
              </a:rPr>
              <a:t>更容易地随着时间推移而演进。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/>
              <a:t>它弥补了 </a:t>
            </a:r>
            <a:r>
              <a:rPr lang="en-US" altLang="zh-CN" sz="2000" dirty="0"/>
              <a:t>RESTful API</a:t>
            </a:r>
            <a:r>
              <a:rPr lang="zh-CN" altLang="en-US" sz="2000" dirty="0"/>
              <a:t>（字段冗余，扩展性差、无法聚合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、无法定义数据类型、网络请求次数多）等不足</a:t>
            </a:r>
          </a:p>
        </p:txBody>
      </p:sp>
    </p:spTree>
    <p:extLst>
      <p:ext uri="{BB962C8B-B14F-4D97-AF65-F5344CB8AC3E}">
        <p14:creationId xmlns:p14="http://schemas.microsoft.com/office/powerpoint/2010/main" val="3987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2BC0-E25A-445D-8D84-32DE80A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FBE1-34F3-46E3-B782-A8AE4483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请求需要的数据，不多不少。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获取多个资源，只用一个请求。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描述所有可能类型的系统。便于维护，根据需求平滑演进，添加或者隐藏字段。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80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3153-EEC9-4FD7-BB76-191D0055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B864F-5FA3-4369-BAFF-F2C30738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的查询语言，而不是数据库。从这个意义上说，它是数据库无关的，而且可以在使用 </a:t>
            </a:r>
            <a:r>
              <a:rPr lang="en-US" altLang="zh-CN" dirty="0"/>
              <a:t>API </a:t>
            </a:r>
            <a:r>
              <a:rPr lang="zh-CN" altLang="en-US" dirty="0"/>
              <a:t>的任何环境中有效使用，我们可以理解为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API </a:t>
            </a:r>
            <a:r>
              <a:rPr lang="zh-CN" altLang="en-US" dirty="0"/>
              <a:t>之上的一层封装，目的是为了更好，更灵活的适用于业务的需求变化。</a:t>
            </a:r>
          </a:p>
        </p:txBody>
      </p:sp>
    </p:spTree>
    <p:extLst>
      <p:ext uri="{BB962C8B-B14F-4D97-AF65-F5344CB8AC3E}">
        <p14:creationId xmlns:p14="http://schemas.microsoft.com/office/powerpoint/2010/main" val="17993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C4111-290D-4689-A37A-E78177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GrpahQL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Restful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13885-9E76-45A4-A04F-0910A0BB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93" y="156436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Restful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/>
              <a:t>Representational State Transfer</a:t>
            </a:r>
            <a:r>
              <a:rPr lang="zh-CN" altLang="en-US" sz="2400" dirty="0">
                <a:latin typeface="+mn-ea"/>
              </a:rPr>
              <a:t>属性状态转移。本质上就是用定义</a:t>
            </a:r>
            <a:r>
              <a:rPr lang="en-US" altLang="zh-CN" sz="2400" dirty="0" err="1">
                <a:latin typeface="+mn-ea"/>
              </a:rPr>
              <a:t>url</a:t>
            </a:r>
            <a:r>
              <a:rPr lang="zh-CN" altLang="en-US" sz="2400" dirty="0">
                <a:latin typeface="+mn-ea"/>
              </a:rPr>
              <a:t>，通过</a:t>
            </a:r>
            <a:r>
              <a:rPr lang="en-US" altLang="zh-CN" sz="2400" dirty="0" err="1">
                <a:latin typeface="+mn-ea"/>
              </a:rPr>
              <a:t>api</a:t>
            </a:r>
            <a:r>
              <a:rPr lang="zh-CN" altLang="en-US" sz="2400" dirty="0">
                <a:latin typeface="+mn-ea"/>
              </a:rPr>
              <a:t>接口来取得资源。通过系统架构，不受语言限制。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F96FD-8C0E-42CF-9EBA-D0359515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63" y="3028476"/>
            <a:ext cx="563166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5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BBFD-ECFE-4895-9A7B-41CDE9BB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GrpahQL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Restful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1E1E-5B0F-4F50-AAB6-B27D820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Restful</a:t>
            </a:r>
            <a:r>
              <a:rPr lang="zh-CN" altLang="en-US" dirty="0">
                <a:latin typeface="+mn-ea"/>
              </a:rPr>
              <a:t>一个接口只能返回一个资源，</a:t>
            </a:r>
            <a:r>
              <a:rPr lang="en-US" altLang="zh-CN" dirty="0" err="1">
                <a:latin typeface="+mn-ea"/>
              </a:rPr>
              <a:t>graphq</a:t>
            </a:r>
            <a:r>
              <a:rPr lang="zh-CN" altLang="en-US" dirty="0">
                <a:latin typeface="+mn-ea"/>
              </a:rPr>
              <a:t>一次可以获取多个资源。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Restful</a:t>
            </a:r>
            <a:r>
              <a:rPr lang="zh-CN" altLang="en-US" dirty="0">
                <a:latin typeface="+mn-ea"/>
              </a:rPr>
              <a:t>用不同的</a:t>
            </a:r>
            <a:r>
              <a:rPr lang="en-US" altLang="zh-CN" dirty="0" err="1">
                <a:latin typeface="+mn-ea"/>
              </a:rPr>
              <a:t>url</a:t>
            </a:r>
            <a:r>
              <a:rPr lang="zh-CN" altLang="en-US" dirty="0">
                <a:latin typeface="+mn-ea"/>
              </a:rPr>
              <a:t>来区分资源，</a:t>
            </a:r>
            <a:r>
              <a:rPr lang="en-US" altLang="zh-CN" dirty="0" err="1">
                <a:latin typeface="+mn-ea"/>
              </a:rPr>
              <a:t>graphql</a:t>
            </a:r>
            <a:r>
              <a:rPr lang="zh-CN" altLang="en-US" dirty="0">
                <a:latin typeface="+mn-ea"/>
              </a:rPr>
              <a:t>用类型来区分资源。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0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CEC6-E154-46C7-8069-B8A31F5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  </a:t>
            </a:r>
            <a:r>
              <a:rPr lang="zh-CN" altLang="en-US" dirty="0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A8278-BE89-41DE-ABC5-D7C397C4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扩展性（多个终端需要返回不同的字段），单个 </a:t>
            </a:r>
            <a:r>
              <a:rPr lang="en-US" altLang="zh-CN" dirty="0"/>
              <a:t>RESTful </a:t>
            </a:r>
            <a:r>
              <a:rPr lang="zh-CN" altLang="en-US" dirty="0"/>
              <a:t>接口返回数据越来越臃肿。前端对于真正用到的字段是没有直观映像的，仅仅通过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地址，无法预测也无法回忆返回的字段数目和字段是否有效，接口返回 </a:t>
            </a:r>
            <a:r>
              <a:rPr lang="en-US" altLang="zh-CN" dirty="0"/>
              <a:t>50 </a:t>
            </a:r>
            <a:r>
              <a:rPr lang="zh-CN" altLang="en-US" dirty="0"/>
              <a:t>个字段，但却只用 </a:t>
            </a:r>
            <a:r>
              <a:rPr lang="en-US" altLang="zh-CN" dirty="0"/>
              <a:t>5 </a:t>
            </a:r>
            <a:r>
              <a:rPr lang="zh-CN" altLang="en-US" dirty="0"/>
              <a:t>个字段，造成字段冗余，扩展性差，单个 </a:t>
            </a:r>
            <a:r>
              <a:rPr lang="en-US" altLang="zh-CN" dirty="0"/>
              <a:t>RESTful </a:t>
            </a:r>
            <a:r>
              <a:rPr lang="zh-CN" altLang="en-US" dirty="0"/>
              <a:t>接口返回数据越来越臃肿。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API </a:t>
            </a:r>
            <a:r>
              <a:rPr lang="zh-CN" altLang="en-US" dirty="0"/>
              <a:t>聚合问题，某个前端展现，实际需要调用多个独立的 </a:t>
            </a:r>
            <a:r>
              <a:rPr lang="en-US" altLang="zh-CN" dirty="0"/>
              <a:t>RESTful API </a:t>
            </a:r>
            <a:r>
              <a:rPr lang="zh-CN" altLang="en-US" dirty="0"/>
              <a:t>才能获取到足够的数据，导致网络请求次数多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前后端字段频繁改动，导致类型不一致，错误的数据类型可能会导致网站出错尤其是在业务多变的场景中，很难在保证工程质量的同时快速满足业务需求</a:t>
            </a:r>
          </a:p>
        </p:txBody>
      </p:sp>
    </p:spTree>
    <p:extLst>
      <p:ext uri="{BB962C8B-B14F-4D97-AF65-F5344CB8AC3E}">
        <p14:creationId xmlns:p14="http://schemas.microsoft.com/office/powerpoint/2010/main" val="31929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E6B7-AAC9-47F6-AE6F-C1880AA2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GraphQL</a:t>
            </a:r>
            <a:r>
              <a:rPr lang="en-US" altLang="zh-CN" dirty="0"/>
              <a:t>  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209DE-278E-4834-850D-E471E81E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吸收了 </a:t>
            </a:r>
            <a:r>
              <a:rPr lang="en-US" altLang="zh-CN" dirty="0"/>
              <a:t>RESTful API </a:t>
            </a:r>
            <a:r>
              <a:rPr lang="zh-CN" altLang="en-US" dirty="0"/>
              <a:t>的特性。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所见即所得：各种不同的前端框架和平台可以指定自己需要的字段。查询的返回结果就是输入的查询结构的精确映射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客户端可以自定义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聚合：如果设计的数据结构是从属的，直接就能在查询语句中指定</a:t>
            </a:r>
            <a:r>
              <a:rPr lang="en-US" altLang="zh-CN" dirty="0"/>
              <a:t>;</a:t>
            </a:r>
            <a:r>
              <a:rPr lang="zh-CN" altLang="en-US" dirty="0"/>
              <a:t>即使数据结构是独立的，也可以在查询语句中指定上下文，只需要一次网络请求，就能获得资源和子资源的数据。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代码即是文档：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会把 </a:t>
            </a:r>
            <a:r>
              <a:rPr lang="en-US" altLang="zh-CN" dirty="0"/>
              <a:t>schema </a:t>
            </a:r>
            <a:r>
              <a:rPr lang="zh-CN" altLang="en-US" dirty="0"/>
              <a:t>定义和相关的注释生成可视化的文档，从而使得代码的变更，直接就反映到最新的文档上，避免 </a:t>
            </a:r>
            <a:r>
              <a:rPr lang="en-US" altLang="zh-CN" dirty="0"/>
              <a:t>RESTful </a:t>
            </a:r>
            <a:r>
              <a:rPr lang="zh-CN" altLang="en-US" dirty="0"/>
              <a:t>中手工维护可能会造成代码、文档不一致的问题。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参数类型强校验：</a:t>
            </a:r>
            <a:r>
              <a:rPr lang="en-US" altLang="zh-CN" dirty="0"/>
              <a:t>RESTful </a:t>
            </a:r>
            <a:r>
              <a:rPr lang="zh-CN" altLang="en-US" dirty="0"/>
              <a:t>方案本身没有对参数的类型做规定，往往都需要自行实现参数的校验机制，以确保安全。但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提供了强类型的 </a:t>
            </a:r>
            <a:r>
              <a:rPr lang="en-US" altLang="zh-CN" dirty="0"/>
              <a:t>schema </a:t>
            </a:r>
            <a:r>
              <a:rPr lang="zh-CN" altLang="en-US" dirty="0"/>
              <a:t>机制，从而天然确保了参数类型的合法性。</a:t>
            </a:r>
          </a:p>
        </p:txBody>
      </p:sp>
    </p:spTree>
    <p:extLst>
      <p:ext uri="{BB962C8B-B14F-4D97-AF65-F5344CB8AC3E}">
        <p14:creationId xmlns:p14="http://schemas.microsoft.com/office/powerpoint/2010/main" val="3575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B193309-E4E7-469C-9CEC-A25A2811A87C}"/>
              </a:ext>
            </a:extLst>
          </p:cNvPr>
          <p:cNvSpPr txBox="1"/>
          <p:nvPr/>
        </p:nvSpPr>
        <p:spPr>
          <a:xfrm>
            <a:off x="3058884" y="260223"/>
            <a:ext cx="6418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express+GraphQL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61A4DA-430E-4A1C-AC1D-65EBB70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2" y="1232861"/>
            <a:ext cx="9144358" cy="52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790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造字工房明黑（非商用）常规体</vt:lpstr>
      <vt:lpstr>Arial</vt:lpstr>
      <vt:lpstr>Calibri</vt:lpstr>
      <vt:lpstr>Calibri Light</vt:lpstr>
      <vt:lpstr>Office 主题</vt:lpstr>
      <vt:lpstr>PowerPoint 演示文稿</vt:lpstr>
      <vt:lpstr>GrpahQL介绍</vt:lpstr>
      <vt:lpstr>特点</vt:lpstr>
      <vt:lpstr>注意</vt:lpstr>
      <vt:lpstr>GrpahQL与Restful对比</vt:lpstr>
      <vt:lpstr>GrpahQL与Restful对比</vt:lpstr>
      <vt:lpstr>RESTful API  的不足</vt:lpstr>
      <vt:lpstr>GraphQL  的优点</vt:lpstr>
      <vt:lpstr>PowerPoint 演示文稿</vt:lpstr>
      <vt:lpstr>基本参数类型</vt:lpstr>
      <vt:lpstr>参数传递</vt:lpstr>
      <vt:lpstr>自定义参数类型</vt:lpstr>
      <vt:lpstr>GraphQL clients</vt:lpstr>
      <vt:lpstr>使用Mutation修改数据</vt:lpstr>
      <vt:lpstr>Constructing Types</vt:lpstr>
      <vt:lpstr>Constructing Types</vt:lpstr>
      <vt:lpstr>Constructing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黑白线条</dc:title>
  <dc:creator>第一PPT</dc:creator>
  <cp:keywords>www.1ppt.com</cp:keywords>
  <cp:lastModifiedBy>鑫 叶</cp:lastModifiedBy>
  <cp:revision>92</cp:revision>
  <dcterms:created xsi:type="dcterms:W3CDTF">2016-07-06T05:14:38Z</dcterms:created>
  <dcterms:modified xsi:type="dcterms:W3CDTF">2019-07-04T03:57:53Z</dcterms:modified>
</cp:coreProperties>
</file>