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63" r:id="rId3"/>
    <p:sldId id="260" r:id="rId4"/>
    <p:sldId id="256" r:id="rId5"/>
    <p:sldId id="258" r:id="rId6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7F"/>
    <a:srgbClr val="3CA3E9"/>
    <a:srgbClr val="FD6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0"/>
  </p:normalViewPr>
  <p:slideViewPr>
    <p:cSldViewPr snapToGrid="0">
      <p:cViewPr varScale="1">
        <p:scale>
          <a:sx n="38" d="100"/>
          <a:sy n="38" d="100"/>
        </p:scale>
        <p:origin x="25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3CA3E9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C-4DA6-A88D-E9CD8AC241B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rgbClr val="FD6185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EC-4DA6-A88D-E9CD8AC24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546720"/>
        <c:axId val="1500230576"/>
      </c:barChart>
      <c:catAx>
        <c:axId val="13425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0230576"/>
        <c:crosses val="autoZero"/>
        <c:auto val="1"/>
        <c:lblAlgn val="ctr"/>
        <c:lblOffset val="100"/>
        <c:noMultiLvlLbl val="0"/>
      </c:catAx>
      <c:valAx>
        <c:axId val="15002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254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3CA3E9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C-4DA6-A88D-E9CD8AC241B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rgbClr val="FD6185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EC-4DA6-A88D-E9CD8AC24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546720"/>
        <c:axId val="1500230576"/>
      </c:barChart>
      <c:catAx>
        <c:axId val="13425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0230576"/>
        <c:crosses val="autoZero"/>
        <c:auto val="1"/>
        <c:lblAlgn val="ctr"/>
        <c:lblOffset val="100"/>
        <c:noMultiLvlLbl val="0"/>
      </c:catAx>
      <c:valAx>
        <c:axId val="15002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254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3CA3E9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E-4F0C-ABA9-C19AF698373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rgbClr val="FD6185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DE-4F0C-ABA9-C19AF6983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546720"/>
        <c:axId val="1500230576"/>
      </c:barChart>
      <c:catAx>
        <c:axId val="13425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0230576"/>
        <c:crosses val="autoZero"/>
        <c:auto val="1"/>
        <c:lblAlgn val="ctr"/>
        <c:lblOffset val="100"/>
        <c:noMultiLvlLbl val="0"/>
      </c:catAx>
      <c:valAx>
        <c:axId val="15002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254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1FE8-B1CE-4844-B1D9-EAC00845FE67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6AFB-583E-4AFA-B535-87BB07121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2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C6AFB-583E-4AFA-B535-87BB07121E6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5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1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26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3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6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3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BC79-E655-445D-89DD-9E0CAC35B7B4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442894-12C6-40BA-9038-C4FEBA876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-7040675" y="6958466"/>
            <a:ext cx="2861809" cy="2861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55925-4B07-49C2-BD65-31A454655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14573018" y="3488189"/>
            <a:ext cx="6610969" cy="249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65CADD-B3F0-4B57-B79E-D906977B2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4793455" y="6457157"/>
            <a:ext cx="1932213" cy="1932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FDFE2E-31EB-47A9-9741-BD38C38E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-3421175" y="6958466"/>
            <a:ext cx="2861809" cy="28618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4D8C7-C6EC-41A8-938F-9962D50A3EFF}"/>
              </a:ext>
            </a:extLst>
          </p:cNvPr>
          <p:cNvSpPr txBox="1"/>
          <p:nvPr/>
        </p:nvSpPr>
        <p:spPr>
          <a:xfrm>
            <a:off x="-6626906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72E16A-5D06-4557-BE1D-3573AF3B5553}"/>
              </a:ext>
            </a:extLst>
          </p:cNvPr>
          <p:cNvSpPr txBox="1"/>
          <p:nvPr/>
        </p:nvSpPr>
        <p:spPr>
          <a:xfrm>
            <a:off x="14948349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75781-C370-4173-91E7-DA8D294DC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6946105" y="6457157"/>
            <a:ext cx="1932213" cy="1932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2CC766-F316-491D-BFA0-A775692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9098755" y="6457157"/>
            <a:ext cx="1932213" cy="1932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5DA706D-9F44-440D-8C04-ACDE42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21251405" y="6457157"/>
            <a:ext cx="1932213" cy="19322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641FC13-C66F-4927-85B1-B2A67DF3C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2640805" y="6457157"/>
            <a:ext cx="1932213" cy="193221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2ABD63-5E89-461A-AEBD-8B906975AA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89" b="33905"/>
          <a:stretch/>
        </p:blipFill>
        <p:spPr>
          <a:xfrm>
            <a:off x="-7268063" y="3729317"/>
            <a:ext cx="6708697" cy="225306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DBCC8B-6276-40A3-94F0-45D4CEA6E358}"/>
              </a:ext>
            </a:extLst>
          </p:cNvPr>
          <p:cNvSpPr/>
          <p:nvPr/>
        </p:nvSpPr>
        <p:spPr>
          <a:xfrm>
            <a:off x="737961" y="441109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全國總覽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06E106-1066-49E8-BCF3-29190DC54E63}"/>
              </a:ext>
            </a:extLst>
          </p:cNvPr>
          <p:cNvSpPr txBox="1"/>
          <p:nvPr/>
        </p:nvSpPr>
        <p:spPr>
          <a:xfrm>
            <a:off x="2788800" y="221869"/>
            <a:ext cx="6614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全國教育程度資料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9415CB-F887-43CA-A22C-5E5ED30DB860}"/>
              </a:ext>
            </a:extLst>
          </p:cNvPr>
          <p:cNvGrpSpPr/>
          <p:nvPr/>
        </p:nvGrpSpPr>
        <p:grpSpPr>
          <a:xfrm>
            <a:off x="692365" y="1218666"/>
            <a:ext cx="10807271" cy="4261759"/>
            <a:chOff x="964888" y="2022296"/>
            <a:chExt cx="10262224" cy="42617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909044C-3DE5-44DC-A497-50C9B55A6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535" b="34166"/>
            <a:stretch/>
          </p:blipFill>
          <p:spPr>
            <a:xfrm>
              <a:off x="964888" y="2861075"/>
              <a:ext cx="10262224" cy="342298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E6BF4C8-1E12-40B6-9DAE-A34A2EFB1987}"/>
                </a:ext>
              </a:extLst>
            </p:cNvPr>
            <p:cNvSpPr txBox="1"/>
            <p:nvPr/>
          </p:nvSpPr>
          <p:spPr>
            <a:xfrm>
              <a:off x="3990027" y="2022296"/>
              <a:ext cx="4211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全國教育程度分佈金字塔</a:t>
              </a: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50E15E-6A1E-4AB0-8E51-4A422C01EBC5}"/>
              </a:ext>
            </a:extLst>
          </p:cNvPr>
          <p:cNvSpPr txBox="1"/>
          <p:nvPr/>
        </p:nvSpPr>
        <p:spPr>
          <a:xfrm>
            <a:off x="12640805" y="-979352"/>
            <a:ext cx="55807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各村里教育程度資料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政府開放資料平台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統計年度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b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原始資料中之博畢、博肄合併為「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碩畢、碩肄合併為「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大畢、大肄合併為「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二畢、二肄、後二畢、後二肄合併為「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專科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高畢、高肄、職畢、職肄、前三畢、前三肄合併為「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高中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國畢、國肄、初畢、初肄合併為「國中」；</a:t>
            </a:r>
          </a:p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小畢、小肄合併為「國小」；</a:t>
            </a:r>
            <a:endParaRPr lang="en-US" altLang="zh-TW" sz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自修、不識合併為「其他」。</a:t>
            </a:r>
            <a:endParaRPr lang="en-US" altLang="zh-TW" sz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合併為「國中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以下」 。</a:t>
            </a:r>
            <a:endParaRPr lang="en-US" altLang="zh-TW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E48F2C-611C-48F2-AD21-62380886C1B6}"/>
              </a:ext>
            </a:extLst>
          </p:cNvPr>
          <p:cNvSpPr txBox="1"/>
          <p:nvPr/>
        </p:nvSpPr>
        <p:spPr>
          <a:xfrm>
            <a:off x="-6626906" y="12038382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C352D1D-ED03-47A1-89BC-3C940E93B0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60" t="7668" r="25160" b="4012"/>
          <a:stretch/>
        </p:blipFill>
        <p:spPr>
          <a:xfrm>
            <a:off x="-6437866" y="13365911"/>
            <a:ext cx="4517999" cy="4517999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348A6BC8-4DD1-431B-AF0D-FD7BD9576A1F}"/>
              </a:ext>
            </a:extLst>
          </p:cNvPr>
          <p:cNvGrpSpPr/>
          <p:nvPr/>
        </p:nvGrpSpPr>
        <p:grpSpPr>
          <a:xfrm>
            <a:off x="692366" y="9662767"/>
            <a:ext cx="10807270" cy="3206612"/>
            <a:chOff x="799140" y="10318572"/>
            <a:chExt cx="10593719" cy="32066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3711EE6-75BB-40FC-AA60-C41877F17633}"/>
                </a:ext>
              </a:extLst>
            </p:cNvPr>
            <p:cNvSpPr txBox="1"/>
            <p:nvPr/>
          </p:nvSpPr>
          <p:spPr>
            <a:xfrm>
              <a:off x="3886908" y="10318572"/>
              <a:ext cx="4418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各縣市教育程度組成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D28F8C6-83F2-433C-B961-885C0DA0A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517" b="35490"/>
            <a:stretch/>
          </p:blipFill>
          <p:spPr>
            <a:xfrm>
              <a:off x="799140" y="11157351"/>
              <a:ext cx="10593719" cy="2367833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FFDE192-1F99-4C87-B432-D5BC77BFD0EF}"/>
              </a:ext>
            </a:extLst>
          </p:cNvPr>
          <p:cNvGrpSpPr/>
          <p:nvPr/>
        </p:nvGrpSpPr>
        <p:grpSpPr>
          <a:xfrm>
            <a:off x="1031745" y="15909256"/>
            <a:ext cx="3564762" cy="3125938"/>
            <a:chOff x="1031745" y="6538059"/>
            <a:chExt cx="3564762" cy="3125938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CCE9705-0BD8-4DAD-8244-E4919F560E68}"/>
                </a:ext>
              </a:extLst>
            </p:cNvPr>
            <p:cNvSpPr txBox="1"/>
            <p:nvPr/>
          </p:nvSpPr>
          <p:spPr>
            <a:xfrm>
              <a:off x="1031745" y="6538059"/>
              <a:ext cx="3564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台北市教育程度組成</a:t>
              </a:r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BE14558E-2706-4E65-AB96-584681531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5936" t="7108" r="24753" b="4648"/>
            <a:stretch/>
          </p:blipFill>
          <p:spPr>
            <a:xfrm>
              <a:off x="1718130" y="7457512"/>
              <a:ext cx="2191992" cy="2206485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6195BBC-3273-427F-B385-DC53ED7CD234}"/>
              </a:ext>
            </a:extLst>
          </p:cNvPr>
          <p:cNvGrpSpPr/>
          <p:nvPr/>
        </p:nvGrpSpPr>
        <p:grpSpPr>
          <a:xfrm>
            <a:off x="1063554" y="5930489"/>
            <a:ext cx="10064892" cy="3282215"/>
            <a:chOff x="692365" y="5930489"/>
            <a:chExt cx="10064892" cy="3282215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3B253D0-7027-44B2-A6FB-0B37C8A1354B}"/>
                </a:ext>
              </a:extLst>
            </p:cNvPr>
            <p:cNvGrpSpPr/>
            <p:nvPr/>
          </p:nvGrpSpPr>
          <p:grpSpPr>
            <a:xfrm>
              <a:off x="692365" y="5930489"/>
              <a:ext cx="3564762" cy="3125938"/>
              <a:chOff x="799140" y="6538059"/>
              <a:chExt cx="3564762" cy="3125938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7252768-3880-43C2-B26D-D5C5BCCE1B98}"/>
                  </a:ext>
                </a:extLst>
              </p:cNvPr>
              <p:cNvSpPr txBox="1"/>
              <p:nvPr/>
            </p:nvSpPr>
            <p:spPr>
              <a:xfrm>
                <a:off x="799140" y="6538059"/>
                <a:ext cx="35647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全國教育程度組成</a:t>
                </a: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BF7701A6-1126-4367-9178-43F401A924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5936" t="7108" r="24753" b="4648"/>
              <a:stretch/>
            </p:blipFill>
            <p:spPr>
              <a:xfrm>
                <a:off x="1485525" y="7457512"/>
                <a:ext cx="2191992" cy="2206485"/>
              </a:xfrm>
              <a:prstGeom prst="rect">
                <a:avLst/>
              </a:prstGeom>
            </p:spPr>
          </p:pic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AF4FA4A-3F07-4920-98CF-C9ED4D4DECCB}"/>
                </a:ext>
              </a:extLst>
            </p:cNvPr>
            <p:cNvGrpSpPr/>
            <p:nvPr/>
          </p:nvGrpSpPr>
          <p:grpSpPr>
            <a:xfrm>
              <a:off x="5554842" y="5930489"/>
              <a:ext cx="5202415" cy="3282215"/>
              <a:chOff x="5554842" y="5930489"/>
              <a:chExt cx="5202415" cy="3282215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F143170-4836-49B0-97F6-6E26910E1488}"/>
                  </a:ext>
                </a:extLst>
              </p:cNvPr>
              <p:cNvSpPr txBox="1"/>
              <p:nvPr/>
            </p:nvSpPr>
            <p:spPr>
              <a:xfrm>
                <a:off x="5946959" y="5930489"/>
                <a:ext cx="44181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全國各教育程度性別人數</a:t>
                </a:r>
              </a:p>
            </p:txBody>
          </p:sp>
          <p:graphicFrame>
            <p:nvGraphicFramePr>
              <p:cNvPr id="13" name="圖表 12">
                <a:extLst>
                  <a:ext uri="{FF2B5EF4-FFF2-40B4-BE49-F238E27FC236}">
                    <a16:creationId xmlns:a16="http://schemas.microsoft.com/office/drawing/2014/main" id="{77F5AF31-C473-49D7-AFA0-45F9C1FFCE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99406491"/>
                  </p:ext>
                </p:extLst>
              </p:nvPr>
            </p:nvGraphicFramePr>
            <p:xfrm>
              <a:off x="5554842" y="6858000"/>
              <a:ext cx="5202415" cy="23547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141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442894-12C6-40BA-9038-C4FEBA87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54" t="6374" r="24754" b="3863"/>
          <a:stretch/>
        </p:blipFill>
        <p:spPr>
          <a:xfrm>
            <a:off x="-7040675" y="6958466"/>
            <a:ext cx="2861809" cy="2861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55925-4B07-49C2-BD65-31A454655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28"/>
          <a:stretch/>
        </p:blipFill>
        <p:spPr>
          <a:xfrm>
            <a:off x="14573018" y="3488189"/>
            <a:ext cx="6610969" cy="249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65CADD-B3F0-4B57-B79E-D906977B2A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14793455" y="6457157"/>
            <a:ext cx="1932213" cy="1932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FDFE2E-31EB-47A9-9741-BD38C38EC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-3421175" y="6958466"/>
            <a:ext cx="2861809" cy="28618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4D8C7-C6EC-41A8-938F-9962D50A3EFF}"/>
              </a:ext>
            </a:extLst>
          </p:cNvPr>
          <p:cNvSpPr txBox="1"/>
          <p:nvPr/>
        </p:nvSpPr>
        <p:spPr>
          <a:xfrm>
            <a:off x="-6626906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72E16A-5D06-4557-BE1D-3573AF3B5553}"/>
              </a:ext>
            </a:extLst>
          </p:cNvPr>
          <p:cNvSpPr txBox="1"/>
          <p:nvPr/>
        </p:nvSpPr>
        <p:spPr>
          <a:xfrm>
            <a:off x="14948349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75781-C370-4173-91E7-DA8D294DC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16946105" y="6457157"/>
            <a:ext cx="1932213" cy="1932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2CC766-F316-491D-BFA0-A7756922C5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19098755" y="6457157"/>
            <a:ext cx="1932213" cy="1932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5DA706D-9F44-440D-8C04-ACDE42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21251405" y="6457157"/>
            <a:ext cx="1932213" cy="19322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641FC13-C66F-4927-85B1-B2A67DF3C8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12640805" y="6457157"/>
            <a:ext cx="1932213" cy="193221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2ABD63-5E89-461A-AEBD-8B906975AA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89" b="33905"/>
          <a:stretch/>
        </p:blipFill>
        <p:spPr>
          <a:xfrm>
            <a:off x="-7268063" y="3729317"/>
            <a:ext cx="6708697" cy="225306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DBCC8B-6276-40A3-94F0-45D4CEA6E358}"/>
              </a:ext>
            </a:extLst>
          </p:cNvPr>
          <p:cNvSpPr/>
          <p:nvPr/>
        </p:nvSpPr>
        <p:spPr>
          <a:xfrm>
            <a:off x="737961" y="441109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06E106-1066-49E8-BCF3-29190DC54E63}"/>
              </a:ext>
            </a:extLst>
          </p:cNvPr>
          <p:cNvSpPr txBox="1"/>
          <p:nvPr/>
        </p:nvSpPr>
        <p:spPr>
          <a:xfrm>
            <a:off x="2788800" y="221869"/>
            <a:ext cx="6614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全國教育程度資料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50E15E-6A1E-4AB0-8E51-4A422C01EBC5}"/>
              </a:ext>
            </a:extLst>
          </p:cNvPr>
          <p:cNvSpPr txBox="1"/>
          <p:nvPr/>
        </p:nvSpPr>
        <p:spPr>
          <a:xfrm>
            <a:off x="12640805" y="-979352"/>
            <a:ext cx="55807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各村里教育程度資料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政府開放資料平台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統計年度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b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原始資料中之博畢、博肄合併為「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碩畢、碩肄合併為「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大畢、大肄合併為「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二畢、二肄、後二畢、後二肄合併為「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專科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高畢、高肄、職畢、職肄、前三畢、前三肄合併為「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高中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」；</a:t>
            </a:r>
          </a:p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國畢、國肄、初畢、初肄合併為「國中」；</a:t>
            </a:r>
          </a:p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小畢、小肄合併為「國小」；</a:t>
            </a:r>
            <a:endParaRPr lang="en-US" altLang="zh-TW" sz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自修、不識合併為「其他」。</a:t>
            </a:r>
            <a:endParaRPr lang="en-US" altLang="zh-TW" sz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合併為「國中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以下」 。</a:t>
            </a:r>
            <a:endParaRPr lang="en-US" altLang="zh-TW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F6ED610-A62E-41B9-BE15-C37FBC331278}"/>
              </a:ext>
            </a:extLst>
          </p:cNvPr>
          <p:cNvGrpSpPr/>
          <p:nvPr/>
        </p:nvGrpSpPr>
        <p:grpSpPr>
          <a:xfrm>
            <a:off x="1063554" y="1847081"/>
            <a:ext cx="10064893" cy="3125938"/>
            <a:chOff x="692365" y="5930489"/>
            <a:chExt cx="10064893" cy="3125938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3B253D0-7027-44B2-A6FB-0B37C8A1354B}"/>
                </a:ext>
              </a:extLst>
            </p:cNvPr>
            <p:cNvGrpSpPr/>
            <p:nvPr/>
          </p:nvGrpSpPr>
          <p:grpSpPr>
            <a:xfrm>
              <a:off x="692365" y="5930489"/>
              <a:ext cx="3564762" cy="3125938"/>
              <a:chOff x="799140" y="6538059"/>
              <a:chExt cx="3564762" cy="3125938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7252768-3880-43C2-B26D-D5C5BCCE1B98}"/>
                  </a:ext>
                </a:extLst>
              </p:cNvPr>
              <p:cNvSpPr txBox="1"/>
              <p:nvPr/>
            </p:nvSpPr>
            <p:spPr>
              <a:xfrm>
                <a:off x="799140" y="6538059"/>
                <a:ext cx="35647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臺北市教育程度組成</a:t>
                </a: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BF7701A6-1126-4367-9178-43F401A924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5936" t="7108" r="24753" b="4648"/>
              <a:stretch/>
            </p:blipFill>
            <p:spPr>
              <a:xfrm>
                <a:off x="1485525" y="7457512"/>
                <a:ext cx="2191992" cy="2206485"/>
              </a:xfrm>
              <a:prstGeom prst="rect">
                <a:avLst/>
              </a:prstGeom>
            </p:spPr>
          </p:pic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14D1E28-FCCC-43AA-B47E-510CCF76C6FA}"/>
                </a:ext>
              </a:extLst>
            </p:cNvPr>
            <p:cNvGrpSpPr/>
            <p:nvPr/>
          </p:nvGrpSpPr>
          <p:grpSpPr>
            <a:xfrm>
              <a:off x="5554843" y="5930489"/>
              <a:ext cx="5202415" cy="3125938"/>
              <a:chOff x="5554843" y="5930489"/>
              <a:chExt cx="5202415" cy="3125938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F143170-4836-49B0-97F6-6E26910E1488}"/>
                  </a:ext>
                </a:extLst>
              </p:cNvPr>
              <p:cNvSpPr txBox="1"/>
              <p:nvPr/>
            </p:nvSpPr>
            <p:spPr>
              <a:xfrm>
                <a:off x="5722905" y="5930489"/>
                <a:ext cx="4866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臺北市各教育程度性別人數</a:t>
                </a:r>
              </a:p>
            </p:txBody>
          </p:sp>
          <p:graphicFrame>
            <p:nvGraphicFramePr>
              <p:cNvPr id="13" name="圖表 12">
                <a:extLst>
                  <a:ext uri="{FF2B5EF4-FFF2-40B4-BE49-F238E27FC236}">
                    <a16:creationId xmlns:a16="http://schemas.microsoft.com/office/drawing/2014/main" id="{77F5AF31-C473-49D7-AFA0-45F9C1FFCE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7653149"/>
                  </p:ext>
                </p:extLst>
              </p:nvPr>
            </p:nvGraphicFramePr>
            <p:xfrm>
              <a:off x="5554843" y="6858000"/>
              <a:ext cx="5202415" cy="219842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3A123B6-90D4-49A6-A4FF-2D4F4DE01CB0}"/>
              </a:ext>
            </a:extLst>
          </p:cNvPr>
          <p:cNvGrpSpPr/>
          <p:nvPr/>
        </p:nvGrpSpPr>
        <p:grpSpPr>
          <a:xfrm>
            <a:off x="692365" y="9662767"/>
            <a:ext cx="10807270" cy="3206612"/>
            <a:chOff x="692366" y="1218666"/>
            <a:chExt cx="10807270" cy="3206612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939DFE9-B77D-4912-BDB1-7FB87BE6FFCC}"/>
                </a:ext>
              </a:extLst>
            </p:cNvPr>
            <p:cNvSpPr txBox="1"/>
            <p:nvPr/>
          </p:nvSpPr>
          <p:spPr>
            <a:xfrm>
              <a:off x="3842378" y="1218666"/>
              <a:ext cx="4507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各縣市教育程度組成</a:t>
              </a:r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DD0B8D3E-63E2-44F2-BAEC-506BE7FF0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17" b="35490"/>
            <a:stretch/>
          </p:blipFill>
          <p:spPr>
            <a:xfrm>
              <a:off x="692366" y="2057445"/>
              <a:ext cx="10807270" cy="2367833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0943E8C-979B-4281-A5CA-FD633FCA2FC2}"/>
                </a:ext>
              </a:extLst>
            </p:cNvPr>
            <p:cNvSpPr/>
            <p:nvPr/>
          </p:nvSpPr>
          <p:spPr>
            <a:xfrm>
              <a:off x="1527630" y="2346370"/>
              <a:ext cx="381000" cy="1869440"/>
            </a:xfrm>
            <a:prstGeom prst="rect">
              <a:avLst/>
            </a:prstGeom>
            <a:solidFill>
              <a:srgbClr val="FED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6A3524-FC98-46CC-942E-9DB5520349A6}"/>
              </a:ext>
            </a:extLst>
          </p:cNvPr>
          <p:cNvGrpSpPr/>
          <p:nvPr/>
        </p:nvGrpSpPr>
        <p:grpSpPr>
          <a:xfrm>
            <a:off x="-8776721" y="13111178"/>
            <a:ext cx="5202415" cy="4320520"/>
            <a:chOff x="3147207" y="5154402"/>
            <a:chExt cx="5202415" cy="4320520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FC352D1D-ED03-47A1-89BC-3C940E93B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5160" t="7668" r="25160" b="4012"/>
            <a:stretch/>
          </p:blipFill>
          <p:spPr>
            <a:xfrm>
              <a:off x="4152194" y="6289893"/>
              <a:ext cx="3185029" cy="3185029"/>
            </a:xfrm>
            <a:prstGeom prst="rect">
              <a:avLst/>
            </a:prstGeom>
          </p:spPr>
        </p:pic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8A2E6A0-DE2D-4C68-BE6E-FC0A9D29A836}"/>
                </a:ext>
              </a:extLst>
            </p:cNvPr>
            <p:cNvSpPr txBox="1"/>
            <p:nvPr/>
          </p:nvSpPr>
          <p:spPr>
            <a:xfrm>
              <a:off x="3147207" y="5154402"/>
              <a:ext cx="52024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臺北市教育程度</a:t>
              </a:r>
              <a:br>
                <a: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與全國平均比較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05527B59-2ABC-46C0-8C48-BE9B178A159D}"/>
              </a:ext>
            </a:extLst>
          </p:cNvPr>
          <p:cNvGrpSpPr/>
          <p:nvPr/>
        </p:nvGrpSpPr>
        <p:grpSpPr>
          <a:xfrm>
            <a:off x="1063554" y="5930489"/>
            <a:ext cx="10064892" cy="3282215"/>
            <a:chOff x="692365" y="5930489"/>
            <a:chExt cx="10064892" cy="3282215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889C1189-F9AA-408C-979D-DE768EE9DECC}"/>
                </a:ext>
              </a:extLst>
            </p:cNvPr>
            <p:cNvGrpSpPr/>
            <p:nvPr/>
          </p:nvGrpSpPr>
          <p:grpSpPr>
            <a:xfrm>
              <a:off x="692365" y="5930489"/>
              <a:ext cx="3564762" cy="3125938"/>
              <a:chOff x="799140" y="6538059"/>
              <a:chExt cx="3564762" cy="3125938"/>
            </a:xfrm>
          </p:grpSpPr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95E4264E-36BF-4810-999A-01FBC05BAEF4}"/>
                  </a:ext>
                </a:extLst>
              </p:cNvPr>
              <p:cNvSpPr txBox="1"/>
              <p:nvPr/>
            </p:nvSpPr>
            <p:spPr>
              <a:xfrm>
                <a:off x="799140" y="6538059"/>
                <a:ext cx="35647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全國教育程度組成</a:t>
                </a:r>
              </a:p>
            </p:txBody>
          </p:sp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4AFA9660-96E3-4E1D-A415-5BE5B63A9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5936" t="7108" r="24753" b="4648"/>
              <a:stretch/>
            </p:blipFill>
            <p:spPr>
              <a:xfrm>
                <a:off x="1485525" y="7457512"/>
                <a:ext cx="2191992" cy="2206485"/>
              </a:xfrm>
              <a:prstGeom prst="rect">
                <a:avLst/>
              </a:prstGeom>
            </p:spPr>
          </p:pic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68D3AE7E-9099-4218-91A9-CC5E833534A1}"/>
                </a:ext>
              </a:extLst>
            </p:cNvPr>
            <p:cNvGrpSpPr/>
            <p:nvPr/>
          </p:nvGrpSpPr>
          <p:grpSpPr>
            <a:xfrm>
              <a:off x="5554842" y="5930489"/>
              <a:ext cx="5202415" cy="3282215"/>
              <a:chOff x="5554842" y="5930489"/>
              <a:chExt cx="5202415" cy="3282215"/>
            </a:xfrm>
          </p:grpSpPr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0056F12-EE0C-4F3D-A435-29753ECE6B87}"/>
                  </a:ext>
                </a:extLst>
              </p:cNvPr>
              <p:cNvSpPr txBox="1"/>
              <p:nvPr/>
            </p:nvSpPr>
            <p:spPr>
              <a:xfrm>
                <a:off x="5946959" y="5930489"/>
                <a:ext cx="44181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全國各教育程度性別人數</a:t>
                </a:r>
              </a:p>
            </p:txBody>
          </p:sp>
          <p:graphicFrame>
            <p:nvGraphicFramePr>
              <p:cNvPr id="67" name="圖表 66">
                <a:extLst>
                  <a:ext uri="{FF2B5EF4-FFF2-40B4-BE49-F238E27FC236}">
                    <a16:creationId xmlns:a16="http://schemas.microsoft.com/office/drawing/2014/main" id="{18E1F464-6133-43D7-8FB7-1B30D62238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4571870"/>
                  </p:ext>
                </p:extLst>
              </p:nvPr>
            </p:nvGraphicFramePr>
            <p:xfrm>
              <a:off x="5554842" y="6858000"/>
              <a:ext cx="5202415" cy="23547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4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1450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A468C10-0EC3-4C93-A0CA-0DC4C3C67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950651" y="4556352"/>
            <a:ext cx="1908137" cy="19081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F911E0-06D9-4911-8725-CC1787643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3577231" y="4556352"/>
            <a:ext cx="1908137" cy="19081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08431C-01F9-4C53-B1C6-B50B9918A452}"/>
              </a:ext>
            </a:extLst>
          </p:cNvPr>
          <p:cNvSpPr txBox="1"/>
          <p:nvPr/>
        </p:nvSpPr>
        <p:spPr>
          <a:xfrm>
            <a:off x="483280" y="6189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3D69BA-D736-4516-B967-F9EF0912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5"/>
          <a:stretch/>
        </p:blipFill>
        <p:spPr>
          <a:xfrm>
            <a:off x="428137" y="2116589"/>
            <a:ext cx="5876421" cy="21847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D4717CE-A591-4593-A0E2-BE5F350A54CB}"/>
              </a:ext>
            </a:extLst>
          </p:cNvPr>
          <p:cNvSpPr txBox="1"/>
          <p:nvPr/>
        </p:nvSpPr>
        <p:spPr>
          <a:xfrm>
            <a:off x="6559762" y="6189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AB45536-C386-42EF-AB32-C908A7301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60" t="7668" r="25160" b="4012"/>
          <a:stretch/>
        </p:blipFill>
        <p:spPr>
          <a:xfrm>
            <a:off x="6748802" y="1946490"/>
            <a:ext cx="4517999" cy="4517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5B82D73-DF6D-4CE0-BEEC-C60D0D595B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28"/>
          <a:stretch/>
        </p:blipFill>
        <p:spPr>
          <a:xfrm>
            <a:off x="2786968" y="8769119"/>
            <a:ext cx="6610969" cy="24941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E33874-BE29-46FF-A69D-703EBF0FFB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3473996" y="11631417"/>
            <a:ext cx="1465622" cy="14656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055459-66F4-47BE-9BFE-29FD8C57F698}"/>
              </a:ext>
            </a:extLst>
          </p:cNvPr>
          <p:cNvSpPr txBox="1"/>
          <p:nvPr/>
        </p:nvSpPr>
        <p:spPr>
          <a:xfrm>
            <a:off x="3162299" y="7388679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75E866-E6D8-4599-BEDB-B72558FAF6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5626646" y="11631417"/>
            <a:ext cx="1465622" cy="14656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855469-9F1F-47A6-ACAC-623ACFBD8D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7779296" y="11631417"/>
            <a:ext cx="1465622" cy="146562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C0A7040-D07F-4CA7-A02B-20B5A52FB9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9931946" y="11631417"/>
            <a:ext cx="1465622" cy="14656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1BE4E6E-B230-40A1-BFCA-F85CE84FF4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1321346" y="11631417"/>
            <a:ext cx="1465622" cy="1465622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8CFFEEA-22D7-4579-A8E8-AE31F50E50B6}"/>
              </a:ext>
            </a:extLst>
          </p:cNvPr>
          <p:cNvCxnSpPr/>
          <p:nvPr/>
        </p:nvCxnSpPr>
        <p:spPr>
          <a:xfrm>
            <a:off x="0" y="7004190"/>
            <a:ext cx="121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038BC51-5D00-43CC-8FB4-1096CD329E7C}"/>
              </a:ext>
            </a:extLst>
          </p:cNvPr>
          <p:cNvSpPr/>
          <p:nvPr/>
        </p:nvSpPr>
        <p:spPr>
          <a:xfrm>
            <a:off x="4760506" y="6673334"/>
            <a:ext cx="267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全國-性別-教育對比radar</a:t>
            </a:r>
          </a:p>
        </p:txBody>
      </p:sp>
    </p:spTree>
    <p:extLst>
      <p:ext uri="{BB962C8B-B14F-4D97-AF65-F5344CB8AC3E}">
        <p14:creationId xmlns:p14="http://schemas.microsoft.com/office/powerpoint/2010/main" val="4852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442894-12C6-40BA-9038-C4FEBA876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-7040675" y="6958466"/>
            <a:ext cx="2861809" cy="2861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55925-4B07-49C2-BD65-31A454655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14573018" y="3488189"/>
            <a:ext cx="6610969" cy="249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65CADD-B3F0-4B57-B79E-D906977B2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4793455" y="6457157"/>
            <a:ext cx="1932213" cy="1932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FDFE2E-31EB-47A9-9741-BD38C38E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-3421175" y="6958466"/>
            <a:ext cx="2861809" cy="28618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4D8C7-C6EC-41A8-938F-9962D50A3EFF}"/>
              </a:ext>
            </a:extLst>
          </p:cNvPr>
          <p:cNvSpPr txBox="1"/>
          <p:nvPr/>
        </p:nvSpPr>
        <p:spPr>
          <a:xfrm>
            <a:off x="-6626906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72E16A-5D06-4557-BE1D-3573AF3B5553}"/>
              </a:ext>
            </a:extLst>
          </p:cNvPr>
          <p:cNvSpPr txBox="1"/>
          <p:nvPr/>
        </p:nvSpPr>
        <p:spPr>
          <a:xfrm>
            <a:off x="14948349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75781-C370-4173-91E7-DA8D294DC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6946105" y="6457157"/>
            <a:ext cx="1932213" cy="1932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2CC766-F316-491D-BFA0-A775692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9098755" y="6457157"/>
            <a:ext cx="1932213" cy="1932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5DA706D-9F44-440D-8C04-ACDE42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21251405" y="6457157"/>
            <a:ext cx="1932213" cy="193221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AF7F62D-A2D2-4169-922D-D73B18CF5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0" t="7668" r="25160" b="4012"/>
          <a:stretch/>
        </p:blipFill>
        <p:spPr>
          <a:xfrm>
            <a:off x="8039846" y="11084208"/>
            <a:ext cx="2294827" cy="22948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641FC13-C66F-4927-85B1-B2A67DF3C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2640805" y="6457157"/>
            <a:ext cx="1932213" cy="1932213"/>
          </a:xfrm>
          <a:prstGeom prst="rect">
            <a:avLst/>
          </a:prstGeom>
        </p:spPr>
      </p:pic>
      <p:pic>
        <p:nvPicPr>
          <p:cNvPr id="1026" name="Picture 2" descr="資視就是力量- Highcharts / 金字塔圖表- iT 邦幫忙::一起幫忙解決難題，拯救IT 人的一天">
            <a:extLst>
              <a:ext uri="{FF2B5EF4-FFF2-40B4-BE49-F238E27FC236}">
                <a16:creationId xmlns:a16="http://schemas.microsoft.com/office/drawing/2014/main" id="{FC649509-2E20-4C95-BB9E-AE37AB59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26" y="23550957"/>
            <a:ext cx="8241056" cy="42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2ABD63-5E89-461A-AEBD-8B906975AA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905"/>
          <a:stretch/>
        </p:blipFill>
        <p:spPr>
          <a:xfrm>
            <a:off x="-7268063" y="3488189"/>
            <a:ext cx="6708697" cy="249419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909044C-3DE5-44DC-A497-50C9B55A6D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535" b="34166"/>
          <a:stretch/>
        </p:blipFill>
        <p:spPr>
          <a:xfrm>
            <a:off x="964888" y="2821558"/>
            <a:ext cx="10262224" cy="342298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DBCC8B-6276-40A3-94F0-45D4CEA6E358}"/>
              </a:ext>
            </a:extLst>
          </p:cNvPr>
          <p:cNvSpPr/>
          <p:nvPr/>
        </p:nvSpPr>
        <p:spPr>
          <a:xfrm>
            <a:off x="964888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縣市別 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DE8564-81B0-4673-B202-2464984F98A7}"/>
              </a:ext>
            </a:extLst>
          </p:cNvPr>
          <p:cNvSpPr/>
          <p:nvPr/>
        </p:nvSpPr>
        <p:spPr>
          <a:xfrm>
            <a:off x="2489142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行政區 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06E106-1066-49E8-BCF3-29190DC54E63}"/>
              </a:ext>
            </a:extLst>
          </p:cNvPr>
          <p:cNvSpPr txBox="1"/>
          <p:nvPr/>
        </p:nvSpPr>
        <p:spPr>
          <a:xfrm>
            <a:off x="3229202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各鄉里教育程度資料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6BF4C8-1E12-40B6-9DAE-A34A2EFB1987}"/>
              </a:ext>
            </a:extLst>
          </p:cNvPr>
          <p:cNvSpPr txBox="1"/>
          <p:nvPr/>
        </p:nvSpPr>
        <p:spPr>
          <a:xfrm>
            <a:off x="3229202" y="2022296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全國教育程度金字塔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50E15E-6A1E-4AB0-8E51-4A422C01EBC5}"/>
              </a:ext>
            </a:extLst>
          </p:cNvPr>
          <p:cNvSpPr txBox="1"/>
          <p:nvPr/>
        </p:nvSpPr>
        <p:spPr>
          <a:xfrm>
            <a:off x="9187259" y="969311"/>
            <a:ext cx="2861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各村里教育程度資料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政府開放資料平台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統計年度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b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原始資料中之博畢、博肄合併為「博士」；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碩畢、碩肄合併為「碩士」；大畢、大肄合併為「學士」；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二畢、二肄、後二畢、後二肄合併為「專科」；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高畢、高肄、職畢、職肄、前三畢、前三肄合併為「高中」；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國畢、國肄、初畢、初肄合併為「國中」；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小畢、小肄合併為「國小」；自修、不識合併為「其他」。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E48F2C-611C-48F2-AD21-62380886C1B6}"/>
              </a:ext>
            </a:extLst>
          </p:cNvPr>
          <p:cNvSpPr txBox="1"/>
          <p:nvPr/>
        </p:nvSpPr>
        <p:spPr>
          <a:xfrm>
            <a:off x="-6626906" y="12038382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E49912DD-4300-4A89-BB68-3FC79A31E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887850" y="11084209"/>
            <a:ext cx="2294827" cy="229482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35E7A44A-5202-4E81-8C05-31A164C5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3648400" y="11084209"/>
            <a:ext cx="2294827" cy="2294827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A0DF30E6-7F81-4EF5-962D-423EC90B6389}"/>
              </a:ext>
            </a:extLst>
          </p:cNvPr>
          <p:cNvSpPr txBox="1"/>
          <p:nvPr/>
        </p:nvSpPr>
        <p:spPr>
          <a:xfrm>
            <a:off x="737961" y="10220922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全國性別之教育程度組成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91B21DB-CF00-46E9-882A-883292575145}"/>
              </a:ext>
            </a:extLst>
          </p:cNvPr>
          <p:cNvSpPr txBox="1"/>
          <p:nvPr/>
        </p:nvSpPr>
        <p:spPr>
          <a:xfrm>
            <a:off x="6829286" y="10220922"/>
            <a:ext cx="471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全國性別教育程度比較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BEC7A280-1688-4C65-A52E-3BA40F461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5296550" y="7322734"/>
            <a:ext cx="6610969" cy="249419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711EE6-75BB-40FC-AA60-C41877F17633}"/>
              </a:ext>
            </a:extLst>
          </p:cNvPr>
          <p:cNvSpPr txBox="1"/>
          <p:nvPr/>
        </p:nvSpPr>
        <p:spPr>
          <a:xfrm>
            <a:off x="5923014" y="6539778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全國縣市教育程度比較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C352D1D-ED03-47A1-89BC-3C940E93B0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0" t="7668" r="25160" b="4012"/>
          <a:stretch/>
        </p:blipFill>
        <p:spPr>
          <a:xfrm>
            <a:off x="-6437866" y="13365911"/>
            <a:ext cx="4517999" cy="4517999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7903B68-000B-4A29-A670-269C4CAA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1565000" y="7286279"/>
            <a:ext cx="2224526" cy="2224526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52768-3880-43C2-B26D-D5C5BCCE1B98}"/>
              </a:ext>
            </a:extLst>
          </p:cNvPr>
          <p:cNvSpPr txBox="1"/>
          <p:nvPr/>
        </p:nvSpPr>
        <p:spPr>
          <a:xfrm>
            <a:off x="454756" y="6539778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全國教育程度組成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043EF09-49EA-45DC-891B-B1458EAA7D0A}"/>
              </a:ext>
            </a:extLst>
          </p:cNvPr>
          <p:cNvSpPr txBox="1"/>
          <p:nvPr/>
        </p:nvSpPr>
        <p:spPr>
          <a:xfrm>
            <a:off x="1871271" y="8136932"/>
            <a:ext cx="162110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274D20-56A4-4657-9C30-28774CC0EC71}"/>
              </a:ext>
            </a:extLst>
          </p:cNvPr>
          <p:cNvSpPr txBox="1"/>
          <p:nvPr/>
        </p:nvSpPr>
        <p:spPr>
          <a:xfrm>
            <a:off x="7791480" y="8136932"/>
            <a:ext cx="162110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直條圖</a:t>
            </a:r>
          </a:p>
        </p:txBody>
      </p:sp>
    </p:spTree>
    <p:extLst>
      <p:ext uri="{BB962C8B-B14F-4D97-AF65-F5344CB8AC3E}">
        <p14:creationId xmlns:p14="http://schemas.microsoft.com/office/powerpoint/2010/main" val="19429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3E27ED-484F-43B2-B885-F8D40F56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7357126" y="3855014"/>
            <a:ext cx="1579642" cy="15796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06BB48-DDD0-4F8B-A82D-052A53C8A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9477734" y="3855014"/>
            <a:ext cx="1579642" cy="15796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50F069-88F0-4947-A351-150B5503B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5"/>
          <a:stretch/>
        </p:blipFill>
        <p:spPr>
          <a:xfrm>
            <a:off x="1232368" y="3612432"/>
            <a:ext cx="5307125" cy="19731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D00CA7-1F38-4619-893B-D86DAAC63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28"/>
          <a:stretch/>
        </p:blipFill>
        <p:spPr>
          <a:xfrm>
            <a:off x="2527307" y="7380444"/>
            <a:ext cx="7512017" cy="28341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FC3D0F-6F40-42AA-92C5-A2991FE054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4200771" y="10710733"/>
            <a:ext cx="1328239" cy="13282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A14A76-A3B2-44DA-A7EB-09CA27892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5903797" y="10710733"/>
            <a:ext cx="1328239" cy="13282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0F5CED-4745-4468-91AB-2156392D1D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7613995" y="10710733"/>
            <a:ext cx="1328239" cy="1328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A36CB7-8949-49E8-BB50-567323FD8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9324192" y="10710733"/>
            <a:ext cx="1328239" cy="13282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83AF0B-9143-4B78-8A76-F1B9EAAB6C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2497745" y="10710733"/>
            <a:ext cx="1328239" cy="13282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BD1E2AF-6BAF-493F-AB4A-E56CEEAE9360}"/>
              </a:ext>
            </a:extLst>
          </p:cNvPr>
          <p:cNvSpPr txBox="1"/>
          <p:nvPr/>
        </p:nvSpPr>
        <p:spPr>
          <a:xfrm>
            <a:off x="3229202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各鄉里教育程度資料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F4FE1-FFA7-42AE-A13C-CBADA7BE950A}"/>
              </a:ext>
            </a:extLst>
          </p:cNvPr>
          <p:cNvSpPr txBox="1"/>
          <p:nvPr/>
        </p:nvSpPr>
        <p:spPr>
          <a:xfrm>
            <a:off x="2789586" y="2491879"/>
            <a:ext cx="69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台北市大安區 各性別之教育程度組成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4B0E63-DD2C-4238-8C68-EBB28D371B2B}"/>
              </a:ext>
            </a:extLst>
          </p:cNvPr>
          <p:cNvSpPr txBox="1"/>
          <p:nvPr/>
        </p:nvSpPr>
        <p:spPr>
          <a:xfrm>
            <a:off x="2789586" y="6299518"/>
            <a:ext cx="69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台北市大安區 各教育程度之性別組成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2D1EC-0EEB-4A1B-8D80-15D3EB5309C7}"/>
              </a:ext>
            </a:extLst>
          </p:cNvPr>
          <p:cNvSpPr/>
          <p:nvPr/>
        </p:nvSpPr>
        <p:spPr>
          <a:xfrm>
            <a:off x="964888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D7567B-08F3-4DD4-BE17-104C567D8414}"/>
              </a:ext>
            </a:extLst>
          </p:cNvPr>
          <p:cNvSpPr/>
          <p:nvPr/>
        </p:nvSpPr>
        <p:spPr>
          <a:xfrm>
            <a:off x="2489142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大安區</a:t>
            </a:r>
          </a:p>
        </p:txBody>
      </p:sp>
    </p:spTree>
    <p:extLst>
      <p:ext uri="{BB962C8B-B14F-4D97-AF65-F5344CB8AC3E}">
        <p14:creationId xmlns:p14="http://schemas.microsoft.com/office/powerpoint/2010/main" val="18818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591</Words>
  <Application>Microsoft Office PowerPoint</Application>
  <PresentationFormat>自訂</PresentationFormat>
  <Paragraphs>70</Paragraphs>
  <Slides>5</Slides>
  <Notes>1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NAKAMA</cp:lastModifiedBy>
  <cp:revision>36</cp:revision>
  <dcterms:created xsi:type="dcterms:W3CDTF">2022-03-07T06:54:05Z</dcterms:created>
  <dcterms:modified xsi:type="dcterms:W3CDTF">2022-03-08T17:48:16Z</dcterms:modified>
</cp:coreProperties>
</file>