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8F671-BFE1-5A47-A192-AAB39482C5E8}" v="3" dt="2022-12-07T15:35:50.570"/>
    <p1510:client id="{1B40D5C2-C4CF-C235-0DBC-D29DE0D0A385}" v="301" dt="2022-12-07T20:41:14.719"/>
    <p1510:client id="{539AE88C-3CFF-894C-7CD4-E2CFEFEEFABB}" v="62" dt="2022-12-08T16:29:00.420"/>
    <p1510:client id="{5BC827F3-7266-1234-AE98-3EF83FBD7769}" v="1" dt="2022-12-07T17:20:45.669"/>
    <p1510:client id="{769F1761-DF7E-AE50-6571-67254F4D4658}" v="216" dt="2022-12-08T01:58:30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865"/>
  </p:normalViewPr>
  <p:slideViewPr>
    <p:cSldViewPr>
      <p:cViewPr>
        <p:scale>
          <a:sx n="53" d="100"/>
          <a:sy n="53" d="100"/>
        </p:scale>
        <p:origin x="240" y="-256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microsoft.com/office/2007/relationships/hdphoto" Target="../media/hdphoto1.wdp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422031" y="861562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4800" b="1" dirty="0">
                <a:latin typeface="+mj-lt"/>
              </a:rPr>
              <a:t>Project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485735" y="802231"/>
            <a:ext cx="23051254" cy="17927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50" b="1" dirty="0">
                <a:latin typeface="+mj-lt"/>
              </a:rPr>
              <a:t>Cambridge Garbage Vehicle Routing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24785690" y="812208"/>
            <a:ext cx="8088337" cy="265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4800" b="1" dirty="0"/>
              <a:t>Brittany Nguyen (MBAn '23)</a:t>
            </a:r>
          </a:p>
          <a:p>
            <a:r>
              <a:rPr lang="en-US" sz="4800" b="1" dirty="0"/>
              <a:t>Yen Hann </a:t>
            </a:r>
            <a:r>
              <a:rPr lang="en-US" sz="4800" b="1" dirty="0" err="1"/>
              <a:t>Yoo</a:t>
            </a:r>
            <a:r>
              <a:rPr lang="en-US" sz="4800" b="1" dirty="0"/>
              <a:t> (</a:t>
            </a:r>
            <a:r>
              <a:rPr lang="en-US" sz="4800" b="1" dirty="0" err="1"/>
              <a:t>MBAn</a:t>
            </a:r>
            <a:r>
              <a:rPr lang="en-US" sz="4800" b="1" dirty="0"/>
              <a:t> '23)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29203" y="12585299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4800" b="1" dirty="0">
                <a:latin typeface="+mj-lt"/>
              </a:rPr>
              <a:t>Formulation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445625" y="12064711"/>
            <a:ext cx="10360266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4800" b="1" dirty="0">
                <a:latin typeface="+mj-lt"/>
              </a:rPr>
              <a:t>Key Findings</a:t>
            </a:r>
            <a:endParaRPr lang="en-US" dirty="0"/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59340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4800" b="1" dirty="0">
                <a:latin typeface="+mj-lt"/>
              </a:rPr>
              <a:t>Practical Impact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7723" y="12605154"/>
            <a:ext cx="10369854" cy="101523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4800" b="1" dirty="0">
                <a:latin typeface="+mj-lt"/>
              </a:rPr>
              <a:t>What to do if we had Another Week?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591356" y="4279540"/>
            <a:ext cx="10899465" cy="92332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fontAlgn="base"/>
            <a:endParaRPr lang="en-US" sz="2800" b="1" dirty="0">
              <a:solidFill>
                <a:srgbClr val="000000"/>
              </a:solidFill>
              <a:latin typeface="Garamond"/>
            </a:endParaRPr>
          </a:p>
          <a:p>
            <a:r>
              <a:rPr lang="en-US" sz="3000" b="1" u="sng" dirty="0">
                <a:solidFill>
                  <a:schemeClr val="accent1"/>
                </a:solidFill>
                <a:latin typeface="Garamond"/>
              </a:rPr>
              <a:t>EXECUTIVE SUMMARY</a:t>
            </a:r>
          </a:p>
          <a:p>
            <a:pPr algn="just"/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aramond"/>
              </a:rPr>
              <a:t>Refuse (garbage) vehicles are frequently employed to transport MSW from households to waste treatment facilities (landfills, incinerators,</a:t>
            </a:r>
            <a:r>
              <a:rPr lang="en-US" sz="3000" b="1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aramond"/>
              </a:rPr>
              <a:t>and transfer stations).</a:t>
            </a:r>
            <a:r>
              <a:rPr lang="en-US" sz="3000" b="1" dirty="0">
                <a:solidFill>
                  <a:srgbClr val="000000"/>
                </a:solidFill>
                <a:latin typeface="Garamond"/>
              </a:rPr>
              <a:t> So</a:t>
            </a: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aramond"/>
              </a:rPr>
              <a:t>, a Capacitated Vehicle Routing Problem (CVRP) using integer optimization was explored </a:t>
            </a:r>
            <a:r>
              <a:rPr lang="en-US" sz="3000" b="1" dirty="0">
                <a:solidFill>
                  <a:srgbClr val="000000"/>
                </a:solidFill>
                <a:latin typeface="Garamond"/>
              </a:rPr>
              <a:t>over</a:t>
            </a: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aramond"/>
              </a:rPr>
              <a:t> 13</a:t>
            </a:r>
            <a:r>
              <a:rPr lang="en-US" sz="3000" b="1" dirty="0">
                <a:solidFill>
                  <a:srgbClr val="000000"/>
                </a:solidFill>
                <a:latin typeface="Garamond"/>
              </a:rPr>
              <a:t> Cambridge</a:t>
            </a: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aramond"/>
              </a:rPr>
              <a:t> neighborhoods</a:t>
            </a:r>
            <a:r>
              <a:rPr lang="en-US" sz="3000" b="1" dirty="0">
                <a:solidFill>
                  <a:srgbClr val="000000"/>
                </a:solidFill>
                <a:latin typeface="Garamond"/>
              </a:rPr>
              <a:t> to optimize garbage vehicle routing.</a:t>
            </a:r>
            <a:endParaRPr lang="en-US" sz="3000" b="1" i="0">
              <a:solidFill>
                <a:srgbClr val="000000"/>
              </a:solidFill>
              <a:effectLst/>
              <a:latin typeface="Garamond"/>
              <a:cs typeface="Segoe UI"/>
            </a:endParaRPr>
          </a:p>
          <a:p>
            <a:pPr algn="just"/>
            <a:endParaRPr lang="en-US" sz="3000" b="1" dirty="0">
              <a:solidFill>
                <a:srgbClr val="000000"/>
              </a:solidFill>
              <a:latin typeface="Garamond"/>
            </a:endParaRPr>
          </a:p>
          <a:p>
            <a:pPr rtl="0" fontAlgn="base"/>
            <a:r>
              <a:rPr lang="en-US" sz="3000" b="1" u="sng" dirty="0">
                <a:solidFill>
                  <a:schemeClr val="accent1"/>
                </a:solidFill>
                <a:latin typeface="Garamond"/>
              </a:rPr>
              <a:t>PROBLEM STATEMENT</a:t>
            </a:r>
            <a:r>
              <a:rPr lang="en-US" sz="3000" b="1" i="0" u="sng" dirty="0">
                <a:solidFill>
                  <a:schemeClr val="accent1"/>
                </a:solidFill>
                <a:effectLst/>
                <a:latin typeface="Garamond"/>
              </a:rPr>
              <a:t>​</a:t>
            </a:r>
            <a:endParaRPr lang="en-US" sz="3000" b="1" i="0" u="sng">
              <a:solidFill>
                <a:schemeClr val="accent1"/>
              </a:solidFill>
              <a:effectLst/>
              <a:latin typeface="Garamond"/>
              <a:cs typeface="Segoe UI"/>
            </a:endParaRPr>
          </a:p>
          <a:p>
            <a:pPr algn="just" fontAlgn="base"/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aramond"/>
              </a:rPr>
              <a:t>Minimize operating costs (</a:t>
            </a:r>
            <a:r>
              <a:rPr lang="en-US" sz="3000" b="1" dirty="0">
                <a:solidFill>
                  <a:srgbClr val="000000"/>
                </a:solidFill>
                <a:latin typeface="Garamond"/>
              </a:rPr>
              <a:t>or emissions</a:t>
            </a: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aramond"/>
              </a:rPr>
              <a:t>) of all vehicles across all routes whilst ensuring that garbage is fully removed from each neighborhood and that vehicle capacities are not exceeded.</a:t>
            </a:r>
            <a:endParaRPr lang="en-US" sz="3000">
              <a:solidFill>
                <a:schemeClr val="accent1"/>
              </a:solidFill>
              <a:ea typeface="+mn-lt"/>
              <a:cs typeface="+mn-lt"/>
            </a:endParaRPr>
          </a:p>
          <a:p>
            <a:pPr algn="just"/>
            <a:endParaRPr lang="en-US" sz="30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3000" b="1" u="sng" dirty="0">
                <a:solidFill>
                  <a:schemeClr val="accent1"/>
                </a:solidFill>
                <a:ea typeface="+mn-lt"/>
                <a:cs typeface="+mn-lt"/>
              </a:rPr>
              <a:t>WHY DO WE CARE?</a:t>
            </a:r>
            <a:endParaRPr lang="en-US" sz="3000">
              <a:solidFill>
                <a:schemeClr val="accent1"/>
              </a:solidFill>
            </a:endParaRPr>
          </a:p>
          <a:p>
            <a:pPr algn="just"/>
            <a:r>
              <a:rPr lang="en-US" sz="3000" b="1" dirty="0">
                <a:solidFill>
                  <a:srgbClr val="000000"/>
                </a:solidFill>
                <a:ea typeface="+mn-lt"/>
                <a:cs typeface="+mn-lt"/>
              </a:rPr>
              <a:t>Garbage vehicle routes are not usually optimized to minimize operating </a:t>
            </a:r>
            <a:r>
              <a:rPr lang="en-US" sz="3000" b="1" u="sng" dirty="0">
                <a:solidFill>
                  <a:srgbClr val="000000"/>
                </a:solidFill>
                <a:ea typeface="+mn-lt"/>
                <a:cs typeface="+mn-lt"/>
              </a:rPr>
              <a:t>costs</a:t>
            </a:r>
            <a:r>
              <a:rPr lang="en-US" sz="3000" b="1" dirty="0">
                <a:solidFill>
                  <a:srgbClr val="000000"/>
                </a:solidFill>
                <a:ea typeface="+mn-lt"/>
                <a:cs typeface="+mn-lt"/>
              </a:rPr>
              <a:t>. Another issue is the poor fuel economy and </a:t>
            </a:r>
            <a:r>
              <a:rPr lang="en-US" sz="3000" b="1" u="sng" dirty="0">
                <a:solidFill>
                  <a:srgbClr val="000000"/>
                </a:solidFill>
                <a:ea typeface="+mn-lt"/>
                <a:cs typeface="+mn-lt"/>
              </a:rPr>
              <a:t>emissions </a:t>
            </a:r>
            <a:r>
              <a:rPr lang="en-US" sz="3000" b="1" dirty="0">
                <a:solidFill>
                  <a:srgbClr val="000000"/>
                </a:solidFill>
                <a:ea typeface="+mn-lt"/>
                <a:cs typeface="+mn-lt"/>
              </a:rPr>
              <a:t>of these vehicles, which are harmful to nature.</a:t>
            </a:r>
            <a:endParaRPr lang="en-US" sz="3000" b="1">
              <a:ea typeface="+mn-lt"/>
              <a:cs typeface="+mn-lt"/>
            </a:endParaRPr>
          </a:p>
          <a:p>
            <a:pPr algn="ctr"/>
            <a:endParaRPr lang="en-US" sz="2800" b="1" u="sng" dirty="0">
              <a:solidFill>
                <a:schemeClr val="accent1"/>
              </a:solidFill>
              <a:latin typeface="Garamond"/>
            </a:endParaRPr>
          </a:p>
          <a:p>
            <a:pPr algn="just"/>
            <a:endParaRPr lang="en-US" sz="2800" b="1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2" name="Graphic 1" descr="House with solid fill">
            <a:extLst>
              <a:ext uri="{FF2B5EF4-FFF2-40B4-BE49-F238E27FC236}">
                <a16:creationId xmlns:a16="http://schemas.microsoft.com/office/drawing/2014/main" id="{56D6B12D-7AC0-ACBA-9602-FEB04436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99" y="13618445"/>
            <a:ext cx="1454776" cy="1454776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88ACB298-5592-3A00-09CE-EF9CE38C9393}"/>
              </a:ext>
            </a:extLst>
          </p:cNvPr>
          <p:cNvSpPr txBox="1"/>
          <p:nvPr/>
        </p:nvSpPr>
        <p:spPr>
          <a:xfrm>
            <a:off x="2541533" y="14121641"/>
            <a:ext cx="912303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601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2035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0805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407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8008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16106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5212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814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Neighborhood locations </a:t>
            </a:r>
          </a:p>
        </p:txBody>
      </p:sp>
      <p:pic>
        <p:nvPicPr>
          <p:cNvPr id="4" name="Graphic 1" descr="Road with solid fill">
            <a:extLst>
              <a:ext uri="{FF2B5EF4-FFF2-40B4-BE49-F238E27FC236}">
                <a16:creationId xmlns:a16="http://schemas.microsoft.com/office/drawing/2014/main" id="{C09AF516-9BC0-96B9-A481-5A418685D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3931" y="15137887"/>
            <a:ext cx="1502553" cy="1534403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8C0062D-24B9-1B2B-A9C7-BD47F7F168B6}"/>
              </a:ext>
            </a:extLst>
          </p:cNvPr>
          <p:cNvSpPr txBox="1"/>
          <p:nvPr/>
        </p:nvSpPr>
        <p:spPr>
          <a:xfrm>
            <a:off x="1775163" y="15420949"/>
            <a:ext cx="676602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601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2035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0805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407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8008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16106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5212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814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Haversine distances</a:t>
            </a:r>
          </a:p>
        </p:txBody>
      </p:sp>
      <p:pic>
        <p:nvPicPr>
          <p:cNvPr id="7" name="Graphic 1" descr="Rubbish with solid fill">
            <a:extLst>
              <a:ext uri="{FF2B5EF4-FFF2-40B4-BE49-F238E27FC236}">
                <a16:creationId xmlns:a16="http://schemas.microsoft.com/office/drawing/2014/main" id="{7EEED196-9436-6061-BC3B-70F12DE7BF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912" y="16121855"/>
            <a:ext cx="1486627" cy="1518478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B05B2D42-0504-E0F5-3F4B-CF6C62E64C80}"/>
              </a:ext>
            </a:extLst>
          </p:cNvPr>
          <p:cNvSpPr txBox="1"/>
          <p:nvPr/>
        </p:nvSpPr>
        <p:spPr>
          <a:xfrm>
            <a:off x="2555192" y="16666050"/>
            <a:ext cx="792860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601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2035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0805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407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8008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16106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5212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814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Waste produced per neighborhood</a:t>
            </a:r>
          </a:p>
        </p:txBody>
      </p:sp>
      <p:pic>
        <p:nvPicPr>
          <p:cNvPr id="10" name="Graphic 1" descr="Coins with solid fill">
            <a:extLst>
              <a:ext uri="{FF2B5EF4-FFF2-40B4-BE49-F238E27FC236}">
                <a16:creationId xmlns:a16="http://schemas.microsoft.com/office/drawing/2014/main" id="{314C44F3-8A14-FB96-9161-5E979B417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449593" y="17612164"/>
            <a:ext cx="1454776" cy="1422924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B5CE7574-DB9E-590A-1803-26AE7EBBDE64}"/>
              </a:ext>
            </a:extLst>
          </p:cNvPr>
          <p:cNvSpPr txBox="1"/>
          <p:nvPr/>
        </p:nvSpPr>
        <p:spPr>
          <a:xfrm>
            <a:off x="1777057" y="17974675"/>
            <a:ext cx="549197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601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2035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0805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407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8008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16106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5212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814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Route Costs</a:t>
            </a:r>
          </a:p>
        </p:txBody>
      </p:sp>
      <p:pic>
        <p:nvPicPr>
          <p:cNvPr id="12" name="Graphic 1" descr="Dump truck with solid fill">
            <a:extLst>
              <a:ext uri="{FF2B5EF4-FFF2-40B4-BE49-F238E27FC236}">
                <a16:creationId xmlns:a16="http://schemas.microsoft.com/office/drawing/2014/main" id="{37D238FC-40CC-D961-B875-52BF6EC1D3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912" y="18612842"/>
            <a:ext cx="1598107" cy="158218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B35E1064-B39E-F368-D605-A2DD27AB3E27}"/>
              </a:ext>
            </a:extLst>
          </p:cNvPr>
          <p:cNvSpPr txBox="1"/>
          <p:nvPr/>
        </p:nvSpPr>
        <p:spPr>
          <a:xfrm>
            <a:off x="2535684" y="19044522"/>
            <a:ext cx="40108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601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2035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0805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407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8008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16106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5212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814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Emissions</a:t>
            </a:r>
          </a:p>
        </p:txBody>
      </p:sp>
      <p:pic>
        <p:nvPicPr>
          <p:cNvPr id="14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410C54D-D2D8-0BDE-7DE8-34CB15D681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31725" y="13203308"/>
            <a:ext cx="7600535" cy="6750668"/>
          </a:xfrm>
          <a:prstGeom prst="rect">
            <a:avLst/>
          </a:prstGeom>
        </p:spPr>
      </p:pic>
      <p:pic>
        <p:nvPicPr>
          <p:cNvPr id="15" name="Graphic 1" descr="Money with solid fill">
            <a:extLst>
              <a:ext uri="{FF2B5EF4-FFF2-40B4-BE49-F238E27FC236}">
                <a16:creationId xmlns:a16="http://schemas.microsoft.com/office/drawing/2014/main" id="{9B52B1FD-E085-C8A9-2642-2EC74F2B8B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9848422" y="13307115"/>
            <a:ext cx="1171881" cy="1171881"/>
          </a:xfrm>
          <a:prstGeom prst="rect">
            <a:avLst/>
          </a:prstGeom>
        </p:spPr>
      </p:pic>
      <p:pic>
        <p:nvPicPr>
          <p:cNvPr id="16" name="Graphic 1" descr="Power Plant with solid fill">
            <a:extLst>
              <a:ext uri="{FF2B5EF4-FFF2-40B4-BE49-F238E27FC236}">
                <a16:creationId xmlns:a16="http://schemas.microsoft.com/office/drawing/2014/main" id="{7E7C297B-4DC6-C71B-B5F4-4FDBF8BAA8A6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800645" y="16344911"/>
            <a:ext cx="1223519" cy="1303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E611C9-D6BB-FAF1-1B34-F187F0BF3215}"/>
              </a:ext>
            </a:extLst>
          </p:cNvPr>
          <p:cNvSpPr txBox="1"/>
          <p:nvPr/>
        </p:nvSpPr>
        <p:spPr>
          <a:xfrm>
            <a:off x="11721307" y="4809558"/>
            <a:ext cx="9937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pic>
        <p:nvPicPr>
          <p:cNvPr id="22" name="Picture 24" descr="Text, letter&#10;&#10;Description automatically generated">
            <a:extLst>
              <a:ext uri="{FF2B5EF4-FFF2-40B4-BE49-F238E27FC236}">
                <a16:creationId xmlns:a16="http://schemas.microsoft.com/office/drawing/2014/main" id="{5D91971D-2199-DDD4-7450-281614BC53C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99874" y="4804555"/>
            <a:ext cx="10196421" cy="7256192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B37DCCFC-815C-F191-2526-1B01D513562E}"/>
              </a:ext>
            </a:extLst>
          </p:cNvPr>
          <p:cNvSpPr txBox="1"/>
          <p:nvPr/>
        </p:nvSpPr>
        <p:spPr>
          <a:xfrm>
            <a:off x="19086291" y="14670395"/>
            <a:ext cx="263690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601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2035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0805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407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8008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16106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5212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814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Cost savings over baseline model: 0.86%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8DF8F837-9FD5-D93E-7204-808B1EF17798}"/>
              </a:ext>
            </a:extLst>
          </p:cNvPr>
          <p:cNvSpPr txBox="1"/>
          <p:nvPr/>
        </p:nvSpPr>
        <p:spPr>
          <a:xfrm>
            <a:off x="19055908" y="17848097"/>
            <a:ext cx="262822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601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2035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0805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407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80088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16106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52123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8141" algn="l" defTabSz="1672035" rtl="0" eaLnBrk="1" latinLnBrk="0" hangingPunct="1">
              <a:defRPr sz="3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Emission reduction over baseline model: 0.85%</a:t>
            </a:r>
          </a:p>
        </p:txBody>
      </p:sp>
      <p:pic>
        <p:nvPicPr>
          <p:cNvPr id="28" name="Graphic 28" descr="Piggy Bank with solid fill">
            <a:extLst>
              <a:ext uri="{FF2B5EF4-FFF2-40B4-BE49-F238E27FC236}">
                <a16:creationId xmlns:a16="http://schemas.microsoft.com/office/drawing/2014/main" id="{DD5F2A12-91A4-28C0-122B-71A10567A6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054430" y="5314757"/>
            <a:ext cx="1806238" cy="1822164"/>
          </a:xfrm>
          <a:prstGeom prst="rect">
            <a:avLst/>
          </a:prstGeom>
        </p:spPr>
      </p:pic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8BFC037-9652-142A-4752-D0F69DBA8E3E}"/>
              </a:ext>
            </a:extLst>
          </p:cNvPr>
          <p:cNvSpPr/>
          <p:nvPr/>
        </p:nvSpPr>
        <p:spPr>
          <a:xfrm>
            <a:off x="24686337" y="5132723"/>
            <a:ext cx="4803064" cy="222811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5400" b="1" u="sng" dirty="0"/>
              <a:t>0.86% Savings</a:t>
            </a:r>
            <a:r>
              <a:rPr lang="en-US" sz="5400" b="1" dirty="0"/>
              <a:t> </a:t>
            </a:r>
          </a:p>
          <a:p>
            <a:r>
              <a:rPr lang="en-US" sz="4400" dirty="0"/>
              <a:t>Reallocate funding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8059DD09-DEC2-9350-F388-4BCEEB822F1A}"/>
              </a:ext>
            </a:extLst>
          </p:cNvPr>
          <p:cNvSpPr/>
          <p:nvPr/>
        </p:nvSpPr>
        <p:spPr>
          <a:xfrm>
            <a:off x="24686337" y="8727223"/>
            <a:ext cx="6371643" cy="337874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5400" b="1" u="sng" dirty="0"/>
              <a:t>0.85% Reductions</a:t>
            </a:r>
            <a:endParaRPr lang="en-US" sz="4400" dirty="0"/>
          </a:p>
          <a:p>
            <a:r>
              <a:rPr lang="en-US" sz="4400" dirty="0"/>
              <a:t>3rd highest mean fuel consumption annually and 2.5 MPG fuel economy</a:t>
            </a:r>
          </a:p>
        </p:txBody>
      </p:sp>
      <p:pic>
        <p:nvPicPr>
          <p:cNvPr id="37" name="Graphic 40" descr="Fuel with solid fill">
            <a:extLst>
              <a:ext uri="{FF2B5EF4-FFF2-40B4-BE49-F238E27FC236}">
                <a16:creationId xmlns:a16="http://schemas.microsoft.com/office/drawing/2014/main" id="{457F4660-0FBD-510A-8E75-9A607F19DC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90235" y="9191618"/>
            <a:ext cx="1818000" cy="181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DBA9676-10B4-E8C0-544F-A7B610F1B39E}"/>
              </a:ext>
            </a:extLst>
          </p:cNvPr>
          <p:cNvSpPr txBox="1"/>
          <p:nvPr/>
        </p:nvSpPr>
        <p:spPr>
          <a:xfrm>
            <a:off x="22869290" y="13696092"/>
            <a:ext cx="8695426" cy="2102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600" dirty="0"/>
          </a:p>
        </p:txBody>
      </p:sp>
      <p:pic>
        <p:nvPicPr>
          <p:cNvPr id="43" name="Picture 43">
            <a:extLst>
              <a:ext uri="{FF2B5EF4-FFF2-40B4-BE49-F238E27FC236}">
                <a16:creationId xmlns:a16="http://schemas.microsoft.com/office/drawing/2014/main" id="{38D10E9B-D2B6-B917-EEA6-F8D2799493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300047" y="16033675"/>
            <a:ext cx="14034513" cy="212862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8A73B0-385D-28CA-FA5A-38889ECC219E}"/>
              </a:ext>
            </a:extLst>
          </p:cNvPr>
          <p:cNvSpPr txBox="1"/>
          <p:nvPr/>
        </p:nvSpPr>
        <p:spPr>
          <a:xfrm>
            <a:off x="22090235" y="13696092"/>
            <a:ext cx="9764002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Robust Optimization</a:t>
            </a:r>
            <a:r>
              <a:rPr lang="en-US" sz="3600" dirty="0"/>
              <a:t>: Factor uncertainty into costs and emissions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Restructure Data &amp; Incorporate “Trade-Off”</a:t>
            </a:r>
          </a:p>
          <a:p>
            <a:pPr marL="742950" indent="-742950">
              <a:buFont typeface="+mj-lt"/>
              <a:buAutoNum type="arabicPeriod"/>
            </a:pPr>
            <a:endParaRPr lang="en-US" sz="3600" b="1" dirty="0"/>
          </a:p>
          <a:p>
            <a:pPr marL="742950" indent="-742950">
              <a:buFont typeface="+mj-lt"/>
              <a:buAutoNum type="arabicPeriod"/>
            </a:pPr>
            <a:endParaRPr lang="en-US" sz="3600" b="1" dirty="0"/>
          </a:p>
          <a:p>
            <a:pPr marL="742950" indent="-742950">
              <a:buFont typeface="+mj-lt"/>
              <a:buAutoNum type="arabicPeriod"/>
            </a:pPr>
            <a:endParaRPr lang="en-US" sz="3600" b="1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Disaggregate Neighborhoods &amp; Include More Waste Treatment Facilities</a:t>
            </a:r>
          </a:p>
          <a:p>
            <a:pPr marL="742950" indent="-742950">
              <a:buFont typeface="+mj-lt"/>
              <a:buAutoNum type="arabicPeriod"/>
            </a:pPr>
            <a:endParaRPr lang="en-US" sz="3600" b="1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Compare with Column Generation Methods </a:t>
            </a:r>
          </a:p>
        </p:txBody>
      </p:sp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36188</TotalTime>
  <Words>242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Yoo, Yen</cp:lastModifiedBy>
  <cp:revision>1536</cp:revision>
  <cp:lastPrinted>2019-09-27T03:03:02Z</cp:lastPrinted>
  <dcterms:created xsi:type="dcterms:W3CDTF">2013-09-21T19:17:55Z</dcterms:created>
  <dcterms:modified xsi:type="dcterms:W3CDTF">2023-05-18T02:20:16Z</dcterms:modified>
</cp:coreProperties>
</file>