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6" r:id="rId2"/>
    <p:sldId id="275" r:id="rId3"/>
    <p:sldId id="283" r:id="rId4"/>
    <p:sldId id="289" r:id="rId5"/>
    <p:sldId id="290" r:id="rId6"/>
    <p:sldId id="282" r:id="rId7"/>
    <p:sldId id="284" r:id="rId8"/>
    <p:sldId id="291" r:id="rId9"/>
    <p:sldId id="278" r:id="rId10"/>
    <p:sldId id="285" r:id="rId11"/>
    <p:sldId id="292" r:id="rId12"/>
    <p:sldId id="287" r:id="rId13"/>
    <p:sldId id="286" r:id="rId14"/>
    <p:sldId id="288" r:id="rId15"/>
    <p:sldId id="293" r:id="rId16"/>
    <p:sldId id="294" r:id="rId17"/>
    <p:sldId id="295" r:id="rId18"/>
    <p:sldId id="296" r:id="rId19"/>
    <p:sldId id="297" r:id="rId20"/>
    <p:sldId id="298" r:id="rId21"/>
    <p:sldId id="299" r:id="rId22"/>
    <p:sldId id="300" r:id="rId23"/>
    <p:sldId id="301" r:id="rId24"/>
    <p:sldId id="302" r:id="rId25"/>
    <p:sldId id="303" r:id="rId26"/>
    <p:sldId id="280" r:id="rId27"/>
    <p:sldId id="304" r:id="rId28"/>
    <p:sldId id="305" r:id="rId29"/>
    <p:sldId id="306" r:id="rId30"/>
    <p:sldId id="307" r:id="rId31"/>
    <p:sldId id="308" r:id="rId32"/>
    <p:sldId id="309" r:id="rId33"/>
    <p:sldId id="311" r:id="rId34"/>
    <p:sldId id="310" r:id="rId35"/>
    <p:sldId id="312" r:id="rId36"/>
    <p:sldId id="313" r:id="rId37"/>
    <p:sldId id="314" r:id="rId38"/>
    <p:sldId id="315" r:id="rId39"/>
    <p:sldId id="316" r:id="rId40"/>
    <p:sldId id="317" r:id="rId41"/>
    <p:sldId id="318" r:id="rId42"/>
    <p:sldId id="319" r:id="rId43"/>
    <p:sldId id="320" r:id="rId44"/>
    <p:sldId id="321" r:id="rId45"/>
    <p:sldId id="270" r:id="rId46"/>
  </p:sldIdLst>
  <p:sldSz cx="12192000" cy="6858000"/>
  <p:notesSz cx="6858000" cy="9144000"/>
  <p:embeddedFontLst>
    <p:embeddedFont>
      <p:font typeface="맑은 고딕" panose="020B0503020000020004" pitchFamily="50" charset="-127"/>
      <p:regular r:id="rId47"/>
      <p:bold r:id="rId48"/>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최 리" initials="최리" lastIdx="15" clrIdx="0">
    <p:extLst>
      <p:ext uri="{19B8F6BF-5375-455C-9EA6-DF929625EA0E}">
        <p15:presenceInfo xmlns:p15="http://schemas.microsoft.com/office/powerpoint/2012/main" userId="745d475d6407a9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FBE"/>
    <a:srgbClr val="F7D331"/>
    <a:srgbClr val="F29343"/>
    <a:srgbClr val="F9BFC7"/>
    <a:srgbClr val="EC4A63"/>
    <a:srgbClr val="E6E6E6"/>
    <a:srgbClr val="F59DAA"/>
    <a:srgbClr val="565658"/>
    <a:srgbClr val="2D3C55"/>
    <a:srgbClr val="3ACE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90" autoAdjust="0"/>
    <p:restoredTop sz="96391" autoAdjust="0"/>
  </p:normalViewPr>
  <p:slideViewPr>
    <p:cSldViewPr snapToGrid="0" showGuides="1">
      <p:cViewPr varScale="1">
        <p:scale>
          <a:sx n="60" d="100"/>
          <a:sy n="60" d="100"/>
        </p:scale>
        <p:origin x="96" y="450"/>
      </p:cViewPr>
      <p:guideLst>
        <p:guide orient="horz" pos="2205"/>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1T18:24:04.064" idx="1">
    <p:pos x="10" y="10"/>
    <p:text>우선 CPU와 GPU를 비교할 것인데, CPU는 중앙처리장치, GPU는 그래픽처리장치라고 부른다.</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4-11T19:19:31.332" idx="10">
    <p:pos x="10" y="10"/>
    <p:text>그래서 우리는 Numpy 대신 TensorFlow를 사용한다. 텐서플로우는 넘파이와 비슷한 구조로 코드를 작성하지만 cpu가 아닌 gpu에서 작업하고 gradient를 자동으로 계산할 수 있다. 우리의 딥러닝 프레임워크 사용의 목적인 빠른 자동 계산이 가능하다! 
코드를 살펴보면 x,y,z를 다시 작성하고, numpy와 같이 a,b,c도 작성한다. 하지만 큰 다른 점은 각각 계산해야 했던 gradient를 텐서플로우에서는 단 한 줄로 작성하고 계산할 수 있다는 점이다. 
X, y, z 위의 빨간색 with ~~로 시작되는 명령문에서 gpu라고 작성만 하면 코드를 gpu에서 실행할 수 있다. Numpy는 CPU에서 실행하지만 TensorFlow는 GPU에서 실행이 가능한 것이다. 넘파이에서 CPU에서 실행하던 것, GRADIENT를 직접 계산해야 했던 두가지 문제점을 텐서플로우로 해결했다.</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4-11T19:29:17.474" idx="11">
    <p:pos x="10" y="10"/>
    <p:text>마찬가지로 pytorch에서도 numpy와 구조가 비슷하다. pytorch에서도 TensorFlow와 마찬가지로 한 줄로 gradient를 계산할 수 있다.! 또 gpu에서 실행되도록 x,y,z 옆에 .cuda()만 작성해주면 된다. 
여기까지 Numpy, TensorFlow, PyTorch를 살펴봤는데, 이 세가지의 코드 구조는 비슷하다. 그러나 Numpy는 gradient를 자동으로 계산할 수 없고, GPU가 아닌 CPU에서 실행된다.</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4-12T16:56:54.588" idx="12">
    <p:pos x="7040" y="1302"/>
    <p:text>TensorFlow에는 사전 훈련된 여러가지 모델이 있고, TF-Slim, Keras 등이 있다. 그리고 텐서플로우는 Theano, 초기 프레임 워크에서 영감을 받아 디자인됐고, 그 둘의 코드가 유사한 것을 볼 수 있다.</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0-04-12T17:04:11.053" idx="13">
    <p:pos x="10" y="10"/>
    <p:text>여기서 TensorFlow와 비슷한 점은 Tensor는 Numpy array라는 점, Variable은 Tensor, Vairable, Placeholder, Module은 여러가지 명령문이 비슷하다. tf.layers, TFSlim, 등등</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0-04-12T17:08:55.647" idx="14">
    <p:pos x="10" y="10"/>
    <p:text>PyTorch Tensor는 넘파이 배열과 비슷하지만 GPU에서 실행된다. 모듈이 제공되기 때문에 nnmodule을 사용하고, 상위 레벨 wrapper를 사용할 걱정할 필요가 없다.</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0-04-12T17:22:37.004" idx="15">
    <p:pos x="10" y="10"/>
    <p:text>X가 변수이면 x.data는 Tensor, x.grad는 해당 Tensor에 대한 gradient를 포함하는 다른 변수이다. 따라서 PyTorch는 Tensor에서 작동하는 모든 코드는 변수를 만들고, 동일한 코드를 실행할 수 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11T18:25:10.448" idx="3">
    <p:pos x="10" y="10"/>
    <p:text>우선 CPU와 GPU를 비교할 것인데, 외관부터 보면 CPU는 굉장히 작은 부품이라 부피를 많이 차지하지 않는다. 반면 GPU는 매우 크고, 많은 공간을 차지한다. CPU는 중앙처리장치, GPU는 그래픽처리장치라고 부른다. GPU는 내장 메모리, 자체 캐싱 시스템을 포함한다. CPU는 범용처리, 순차적인 작업에 사용하고 GPU는 병렬 작업에 사용한다.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1T18:25:55.358" idx="4">
    <p:pos x="10" y="10"/>
    <p:text>우리는 딥러닝에 GPU를 많이 사용한다. GPU는 게임이나 그래픽처리 같은 것들을 위해 만들어 졌고, 많은 회사가 있다. 우리가 쉽게 접하는 INTEL, NVIDIA 등이 그 예시이다. 우리는 그 중에서도 NVIDIA를 주로 사용하는데, NVIDIA가 그간 딥러닝에 적합하게 만들기 위해 많은 노력을 했기 때문에 그렇다. NVIDIA의 최고사양 GPU는 3840개의 코어가 있다. 이들은 병렬 구조로 이루어져 많은 계산을 동시에 빠르게 처리할 수 있다. 그래서 우리는 CPU가 아닌 GPU를 사용한다.</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4-11T18:24:55.757" idx="2">
    <p:pos x="10" y="10"/>
    <p:text>GPU에 가장 적합한 예시는 행렬 곱셈이다. 왼쪽의 행으로 구성된 행렬과 오른쪽 열로 구성된 행렬을 곱하는 데 사용하는데, 결과인 A by C 내적 행렬을 생성한다. 이들은 모두 독립적이고, 우리는 GPU를 사용해 각각의 처리를 병렬 계산한다. 동시에 여러 계산을 실행할 수 있기 때문에 굉장히 빠른 속도로 처리한다.</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4-11T18:43:29.589" idx="5">
    <p:pos x="10" y="10"/>
    <p:text>딥러닝에서 제일 많이 쓰는 NVIDIA에서는 C와 유사한 코드를 작성할 수 있게 되어있다. 그러나 GPU에서 직접 실행되는 CUDA 코드는 성능이 매우 뛰어나지만 신경 써야할 점이 많기 때문에 직접 쓰기엔 어렵다. 메모리 계층 구조 관리, 캐시 누락, 분기 오판 등을 신경쓰고 오류가 없도록 작성해야 되기 때문에 직접 쓰진 않는다. 그래서 NVIDIA에서 GPU에 최적화된 많은 LIBRARY를 만들었다. 우리는 실제로 작성하지는 않고 다른 사람들이 만들어 놓은 코드를 불러와서 쓴다. 
OpenCL은 CUDA코드에 비해 조금 더 일반적인 언어이다. NVIDA GPU에서 쓸 수 있고, AMD 하드웨어에서 실행할 수 있고 CPU에서도 쓸 수 있지만 OpenCL에 관한 연구는 많이 안 돼서 잘 쓰지 않고 CUDA코드에 비해 성능이 떨어진다. 
직접 CUDA코드를 작성할 필요는 없다고 앞서 말했지만, 작동 방식과 구조를 아는 것이 유리하다.</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4-11T18:51:21.474" idx="6">
    <p:pos x="10" y="10"/>
    <p:text>이제 우리가 실제로 사용하는 딥러닝 프레임워크에 대해 다룰 것이다. 딥러닝 프레임 워크는 빠르게 발전하고 있다. 매해 발전하고 있고, 쓰는 곳도 다양해지고 있다.</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4-11T18:57:18.699" idx="7">
    <p:pos x="5068" y="1049"/>
    <p:text>실제로 사용된 1세대 딥러닝 프레임워크들은 학계에서 구축 되었다. Caffe는 버클리, torch는 NYU, Theano는 몬트리올 대학교에서 구축됐다. 그러나 차세대 딥러닝 프레임워크 Caffe2와 PyTorch는 페이스북에서, TensorFlow는 구글에서, 산업에서 시작됐다. 전반적으로 학계에서 산업으로 옮겨지는 경향이 보인다. 
우리는 이 중에서도 pytorch, tensorflow에 대해 조금 더 깊게 다룰 것이고, caffe와 caffe2는 비교적 간단하게 짧게 다룰 것이다.</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4-11T19:03:47.236" idx="8">
    <p:pos x="10" y="10"/>
    <p:text>우리는 계속 COMPUTATIONAL GRAPH에 대해 다뤄왔고, 딥러닝을 할 때마다 우리는 계속 이 그래프를 작성해야 된다. linear classifier의 경우 데이터인 X와 가중치 W를 행렬 곱 한다. 그리고 LOSS를 계산해야 되는데, 아주 큰 신경망의 경우 이 과정과 그래프가 복잡해진다. 많은 층이 생기고 W가 여기저기 퍼져 있다. 그래서 딥러닝 프레임워크를 사용한다!</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4-11T19:12:13.622" idx="9">
    <p:pos x="10" y="10"/>
    <p:text>먼저 Numpy를 이용해 computational graph를 작성하는 방법을 보면, x,y,z 세가지 input이 있고 xy를 곱해 a를 얻는다. 그리고 a와 z를 더한 b를 얻고, 마지막으로 최종 결과인 c를 얻는다. 여기까지의 작업은 매우 쉽지만 우리는 x,y,z에 대한 c의 그래디언트를 얻고 싶으면 직접 작성해야 하고 번거로울 수 있다. 그리고 가장 큰 문제는 numpy는 cpu에서 실행된다는 점이다. Numpy를 이용하면 앞에서 언급한 gpu의 빠른 처리 속도는 느낄 수 없고 이 느린 실행 속도로 각각의 gradient를 직접 다 계산하는 건 힘들다.</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0797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9018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81870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154129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12634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02547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186050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80997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35840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1602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DA66A62-4D8D-4B4A-8FC1-B2FB5A3CC144}" type="datetimeFigureOut">
              <a:rPr lang="ko-KR" altLang="en-US" smtClean="0"/>
              <a:t>2020-04-12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35699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D"/>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66A62-4D8D-4B4A-8FC1-B2FB5A3CC144}" type="datetimeFigureOut">
              <a:rPr lang="ko-KR" altLang="en-US" smtClean="0"/>
              <a:t>2020-04-12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65B32-80EB-4DFE-A990-5B19CB0B7D4F}" type="slidenum">
              <a:rPr lang="ko-KR" altLang="en-US" smtClean="0"/>
              <a:t>‹#›</a:t>
            </a:fld>
            <a:endParaRPr lang="ko-KR" altLang="en-US"/>
          </a:p>
        </p:txBody>
      </p:sp>
    </p:spTree>
    <p:extLst>
      <p:ext uri="{BB962C8B-B14F-4D97-AF65-F5344CB8AC3E}">
        <p14:creationId xmlns:p14="http://schemas.microsoft.com/office/powerpoint/2010/main" val="229224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BVLC/caffe/wiki/Model-Zoo"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그룹 23"/>
          <p:cNvGrpSpPr/>
          <p:nvPr/>
        </p:nvGrpSpPr>
        <p:grpSpPr>
          <a:xfrm>
            <a:off x="2925643" y="2493042"/>
            <a:ext cx="6340710" cy="1462901"/>
            <a:chOff x="2926078" y="3677660"/>
            <a:chExt cx="6340710" cy="1462901"/>
          </a:xfrm>
        </p:grpSpPr>
        <p:cxnSp>
          <p:nvCxnSpPr>
            <p:cNvPr id="5" name="직선 연결선 4"/>
            <p:cNvCxnSpPr/>
            <p:nvPr/>
          </p:nvCxnSpPr>
          <p:spPr>
            <a:xfrm flipV="1">
              <a:off x="3309692" y="3819669"/>
              <a:ext cx="1889550" cy="18833"/>
            </a:xfrm>
            <a:prstGeom prst="line">
              <a:avLst/>
            </a:prstGeom>
            <a:ln w="31750" cap="rnd">
              <a:solidFill>
                <a:srgbClr val="565658"/>
              </a:solidFill>
              <a:roun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26078" y="4046992"/>
              <a:ext cx="6340710" cy="769441"/>
            </a:xfrm>
            <a:prstGeom prst="rect">
              <a:avLst/>
            </a:prstGeom>
            <a:noFill/>
            <a:scene3d>
              <a:camera prst="obliqueTopLeft"/>
              <a:lightRig rig="threePt" dir="t"/>
            </a:scene3d>
          </p:spPr>
          <p:txBody>
            <a:bodyPr wrap="none" rtlCol="0">
              <a:spAutoFit/>
            </a:bodyPr>
            <a:lstStyle/>
            <a:p>
              <a:r>
                <a:rPr lang="en-US" altLang="ko-KR" sz="4400" dirty="0">
                  <a:solidFill>
                    <a:schemeClr val="accent1">
                      <a:lumMod val="75000"/>
                    </a:schemeClr>
                  </a:solidFill>
                  <a:latin typeface="+mj-lt"/>
                  <a:ea typeface="210 콤퓨타세탁 L" panose="02020603020101020101" pitchFamily="18" charset="-127"/>
                </a:rPr>
                <a:t>D</a:t>
              </a:r>
              <a:r>
                <a:rPr lang="en-US" altLang="ko-KR" sz="4400" dirty="0">
                  <a:solidFill>
                    <a:schemeClr val="tx1">
                      <a:lumMod val="75000"/>
                      <a:lumOff val="25000"/>
                    </a:schemeClr>
                  </a:solidFill>
                  <a:latin typeface="+mj-lt"/>
                  <a:ea typeface="210 콤퓨타세탁 L" panose="02020603020101020101" pitchFamily="18" charset="-127"/>
                </a:rPr>
                <a:t>eep </a:t>
              </a:r>
              <a:r>
                <a:rPr lang="en-US" altLang="ko-KR" sz="4400" dirty="0">
                  <a:solidFill>
                    <a:srgbClr val="F7D331"/>
                  </a:solidFill>
                  <a:latin typeface="+mj-lt"/>
                  <a:ea typeface="210 콤퓨타세탁 L" panose="02020603020101020101" pitchFamily="18" charset="-127"/>
                </a:rPr>
                <a:t>L</a:t>
              </a:r>
              <a:r>
                <a:rPr lang="en-US" altLang="ko-KR" sz="4400" dirty="0">
                  <a:solidFill>
                    <a:schemeClr val="tx1">
                      <a:lumMod val="75000"/>
                      <a:lumOff val="25000"/>
                    </a:schemeClr>
                  </a:solidFill>
                  <a:latin typeface="+mj-lt"/>
                  <a:ea typeface="210 콤퓨타세탁 L" panose="02020603020101020101" pitchFamily="18" charset="-127"/>
                </a:rPr>
                <a:t>earning </a:t>
              </a:r>
              <a:r>
                <a:rPr lang="en-US" altLang="ko-KR" sz="4400" dirty="0">
                  <a:solidFill>
                    <a:schemeClr val="accent1">
                      <a:lumMod val="75000"/>
                    </a:schemeClr>
                  </a:solidFill>
                  <a:latin typeface="+mj-lt"/>
                  <a:ea typeface="210 콤퓨타세탁 L" panose="02020603020101020101" pitchFamily="18" charset="-127"/>
                </a:rPr>
                <a:t>S</a:t>
              </a:r>
              <a:r>
                <a:rPr lang="en-US" altLang="ko-KR" sz="4400" dirty="0">
                  <a:solidFill>
                    <a:schemeClr val="tx1">
                      <a:lumMod val="75000"/>
                      <a:lumOff val="25000"/>
                    </a:schemeClr>
                  </a:solidFill>
                  <a:latin typeface="+mj-lt"/>
                  <a:ea typeface="210 콤퓨타세탁 L" panose="02020603020101020101" pitchFamily="18" charset="-127"/>
                </a:rPr>
                <a:t>oftware</a:t>
              </a:r>
              <a:endParaRPr lang="ko-KR" altLang="en-US" sz="4400" dirty="0">
                <a:solidFill>
                  <a:schemeClr val="tx1">
                    <a:lumMod val="75000"/>
                    <a:lumOff val="25000"/>
                  </a:schemeClr>
                </a:solidFill>
                <a:latin typeface="+mj-lt"/>
                <a:ea typeface="210 콤퓨타세탁 L" panose="02020603020101020101" pitchFamily="18" charset="-127"/>
              </a:endParaRPr>
            </a:p>
          </p:txBody>
        </p:sp>
        <p:cxnSp>
          <p:nvCxnSpPr>
            <p:cNvPr id="8" name="직선 연결선 7"/>
            <p:cNvCxnSpPr/>
            <p:nvPr/>
          </p:nvCxnSpPr>
          <p:spPr>
            <a:xfrm>
              <a:off x="3309692" y="5122908"/>
              <a:ext cx="5573486" cy="5659"/>
            </a:xfrm>
            <a:prstGeom prst="line">
              <a:avLst/>
            </a:prstGeom>
            <a:ln w="31750" cap="rnd">
              <a:solidFill>
                <a:srgbClr val="565658"/>
              </a:solidFill>
              <a:roun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99242" y="4771229"/>
              <a:ext cx="1997663" cy="369332"/>
            </a:xfrm>
            <a:prstGeom prst="rect">
              <a:avLst/>
            </a:prstGeom>
            <a:noFill/>
            <a:scene3d>
              <a:camera prst="obliqueTopLeft"/>
              <a:lightRig rig="threePt" dir="t"/>
            </a:scene3d>
          </p:spPr>
          <p:txBody>
            <a:bodyPr wrap="none" rtlCol="0">
              <a:spAutoFit/>
            </a:bodyPr>
            <a:lstStyle/>
            <a:p>
              <a:r>
                <a:rPr lang="en-US" altLang="ko-KR" spc="600" dirty="0">
                  <a:solidFill>
                    <a:srgbClr val="565658"/>
                  </a:solidFill>
                  <a:latin typeface="+mj-lt"/>
                  <a:ea typeface="210 콤퓨타세탁 L" panose="02020603020101020101" pitchFamily="18" charset="-127"/>
                </a:rPr>
                <a:t>3</a:t>
              </a:r>
              <a:r>
                <a:rPr lang="ko-KR" altLang="en-US" spc="600" dirty="0">
                  <a:solidFill>
                    <a:srgbClr val="565658"/>
                  </a:solidFill>
                  <a:latin typeface="+mj-lt"/>
                  <a:ea typeface="210 콤퓨타세탁 L" panose="02020603020101020101" pitchFamily="18" charset="-127"/>
                </a:rPr>
                <a:t>주차</a:t>
              </a:r>
              <a:r>
                <a:rPr lang="en-US" altLang="ko-KR" spc="600" dirty="0">
                  <a:solidFill>
                    <a:srgbClr val="565658"/>
                  </a:solidFill>
                  <a:latin typeface="+mj-lt"/>
                  <a:ea typeface="210 콤퓨타세탁 L" panose="02020603020101020101" pitchFamily="18" charset="-127"/>
                </a:rPr>
                <a:t>_2</a:t>
              </a:r>
              <a:r>
                <a:rPr lang="ko-KR" altLang="en-US" spc="600" dirty="0">
                  <a:solidFill>
                    <a:srgbClr val="565658"/>
                  </a:solidFill>
                  <a:latin typeface="+mj-lt"/>
                  <a:ea typeface="210 콤퓨타세탁 L" panose="02020603020101020101" pitchFamily="18" charset="-127"/>
                </a:rPr>
                <a:t>차시</a:t>
              </a:r>
            </a:p>
          </p:txBody>
        </p:sp>
        <p:sp>
          <p:nvSpPr>
            <p:cNvPr id="17" name="TextBox 16"/>
            <p:cNvSpPr txBox="1"/>
            <p:nvPr/>
          </p:nvSpPr>
          <p:spPr>
            <a:xfrm>
              <a:off x="5274476" y="3677660"/>
              <a:ext cx="1867819" cy="369332"/>
            </a:xfrm>
            <a:prstGeom prst="rect">
              <a:avLst/>
            </a:prstGeom>
            <a:noFill/>
            <a:scene3d>
              <a:camera prst="obliqueTopLeft"/>
              <a:lightRig rig="threePt" dir="t"/>
            </a:scene3d>
          </p:spPr>
          <p:txBody>
            <a:bodyPr wrap="none" rtlCol="0">
              <a:spAutoFit/>
            </a:bodyPr>
            <a:lstStyle/>
            <a:p>
              <a:r>
                <a:rPr lang="ko-KR" altLang="en-US" spc="600" dirty="0">
                  <a:solidFill>
                    <a:srgbClr val="565658"/>
                  </a:solidFill>
                  <a:latin typeface="+mj-lt"/>
                  <a:ea typeface="210 콤퓨타세탁 L" panose="02020603020101020101" pitchFamily="18" charset="-127"/>
                </a:rPr>
                <a:t>안녕하세요</a:t>
              </a:r>
              <a:r>
                <a:rPr lang="en-US" altLang="ko-KR" spc="600" dirty="0">
                  <a:solidFill>
                    <a:srgbClr val="565658"/>
                  </a:solidFill>
                  <a:latin typeface="+mj-lt"/>
                  <a:ea typeface="210 콤퓨타세탁 L" panose="02020603020101020101" pitchFamily="18" charset="-127"/>
                </a:rPr>
                <a:t>!</a:t>
              </a:r>
              <a:endParaRPr lang="ko-KR" altLang="en-US" spc="600" dirty="0">
                <a:solidFill>
                  <a:srgbClr val="565658"/>
                </a:solidFill>
                <a:latin typeface="+mj-lt"/>
                <a:ea typeface="210 콤퓨타세탁 L" panose="02020603020101020101" pitchFamily="18" charset="-127"/>
              </a:endParaRPr>
            </a:p>
          </p:txBody>
        </p:sp>
        <p:cxnSp>
          <p:nvCxnSpPr>
            <p:cNvPr id="23" name="직선 연결선 22"/>
            <p:cNvCxnSpPr/>
            <p:nvPr/>
          </p:nvCxnSpPr>
          <p:spPr>
            <a:xfrm flipV="1">
              <a:off x="6992758" y="3800836"/>
              <a:ext cx="1889550" cy="18833"/>
            </a:xfrm>
            <a:prstGeom prst="line">
              <a:avLst/>
            </a:prstGeom>
            <a:ln w="31750" cap="rnd">
              <a:solidFill>
                <a:srgbClr val="565658"/>
              </a:solidFill>
              <a:round/>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5762413" y="5264841"/>
            <a:ext cx="667170" cy="338554"/>
          </a:xfrm>
          <a:prstGeom prst="rect">
            <a:avLst/>
          </a:prstGeom>
          <a:noFill/>
          <a:scene3d>
            <a:camera prst="obliqueTopLeft"/>
            <a:lightRig rig="threePt" dir="t"/>
          </a:scene3d>
        </p:spPr>
        <p:txBody>
          <a:bodyPr wrap="none" rtlCol="0">
            <a:spAutoFit/>
          </a:bodyPr>
          <a:lstStyle/>
          <a:p>
            <a:r>
              <a:rPr lang="ko-KR" altLang="en-US" sz="1600" dirty="0">
                <a:solidFill>
                  <a:srgbClr val="565658"/>
                </a:solidFill>
                <a:latin typeface="+mj-lt"/>
                <a:ea typeface="210 콤퓨타세탁 L" panose="02020603020101020101" pitchFamily="18" charset="-127"/>
              </a:rPr>
              <a:t>최 리</a:t>
            </a:r>
          </a:p>
        </p:txBody>
      </p:sp>
    </p:spTree>
    <p:extLst>
      <p:ext uri="{BB962C8B-B14F-4D97-AF65-F5344CB8AC3E}">
        <p14:creationId xmlns:p14="http://schemas.microsoft.com/office/powerpoint/2010/main" val="266192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2889" y="331888"/>
            <a:ext cx="2412007" cy="307777"/>
          </a:xfrm>
          <a:prstGeom prst="rect">
            <a:avLst/>
          </a:prstGeom>
          <a:noFill/>
          <a:scene3d>
            <a:camera prst="obliqueTopLeft"/>
            <a:lightRig rig="threePt" dir="t"/>
          </a:scene3d>
        </p:spPr>
        <p:txBody>
          <a:bodyPr wrap="none" rtlCol="0">
            <a:spAutoFit/>
          </a:bodyPr>
          <a:lstStyle/>
          <a:p>
            <a:r>
              <a:rPr lang="en-US" altLang="ko-KR" sz="1400" dirty="0">
                <a:solidFill>
                  <a:srgbClr val="565658"/>
                </a:solidFill>
                <a:latin typeface="+mj-lt"/>
                <a:ea typeface="210 콤퓨타세탁 L" panose="02020603020101020101" pitchFamily="18" charset="-127"/>
              </a:rPr>
              <a:t>Deep Learning Frameworks</a:t>
            </a:r>
            <a:endParaRPr lang="ko-KR" altLang="en-US" sz="1400" dirty="0">
              <a:solidFill>
                <a:srgbClr val="565658"/>
              </a:solidFill>
              <a:latin typeface="+mj-lt"/>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1">
            <a:extLst>
              <a:ext uri="{FF2B5EF4-FFF2-40B4-BE49-F238E27FC236}">
                <a16:creationId xmlns:a16="http://schemas.microsoft.com/office/drawing/2014/main" id="{905F0279-5E6A-4246-8F94-D38EC920ACAF}"/>
              </a:ext>
            </a:extLst>
          </p:cNvPr>
          <p:cNvSpPr/>
          <p:nvPr/>
        </p:nvSpPr>
        <p:spPr>
          <a:xfrm>
            <a:off x="76585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pic>
        <p:nvPicPr>
          <p:cNvPr id="4" name="그림 3">
            <a:extLst>
              <a:ext uri="{FF2B5EF4-FFF2-40B4-BE49-F238E27FC236}">
                <a16:creationId xmlns:a16="http://schemas.microsoft.com/office/drawing/2014/main" id="{61D93D19-1067-41DC-B143-27786D76B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1209675"/>
            <a:ext cx="7962900" cy="4438650"/>
          </a:xfrm>
          <a:prstGeom prst="rect">
            <a:avLst/>
          </a:prstGeom>
        </p:spPr>
      </p:pic>
    </p:spTree>
    <p:extLst>
      <p:ext uri="{BB962C8B-B14F-4D97-AF65-F5344CB8AC3E}">
        <p14:creationId xmlns:p14="http://schemas.microsoft.com/office/powerpoint/2010/main" val="240018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2889" y="331888"/>
            <a:ext cx="2412007" cy="307777"/>
          </a:xfrm>
          <a:prstGeom prst="rect">
            <a:avLst/>
          </a:prstGeom>
          <a:noFill/>
          <a:scene3d>
            <a:camera prst="obliqueTopLeft"/>
            <a:lightRig rig="threePt" dir="t"/>
          </a:scene3d>
        </p:spPr>
        <p:txBody>
          <a:bodyPr wrap="none" rtlCol="0">
            <a:spAutoFit/>
          </a:bodyPr>
          <a:lstStyle/>
          <a:p>
            <a:r>
              <a:rPr lang="en-US" altLang="ko-KR" sz="1400" dirty="0">
                <a:solidFill>
                  <a:srgbClr val="565658"/>
                </a:solidFill>
                <a:latin typeface="+mj-lt"/>
                <a:ea typeface="210 콤퓨타세탁 L" panose="02020603020101020101" pitchFamily="18" charset="-127"/>
              </a:rPr>
              <a:t>Deep Learning Frameworks</a:t>
            </a:r>
            <a:endParaRPr lang="ko-KR" altLang="en-US" sz="1400" dirty="0">
              <a:solidFill>
                <a:srgbClr val="565658"/>
              </a:solidFill>
              <a:latin typeface="+mj-lt"/>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1">
            <a:extLst>
              <a:ext uri="{FF2B5EF4-FFF2-40B4-BE49-F238E27FC236}">
                <a16:creationId xmlns:a16="http://schemas.microsoft.com/office/drawing/2014/main" id="{905F0279-5E6A-4246-8F94-D38EC920ACAF}"/>
              </a:ext>
            </a:extLst>
          </p:cNvPr>
          <p:cNvSpPr/>
          <p:nvPr/>
        </p:nvSpPr>
        <p:spPr>
          <a:xfrm>
            <a:off x="76585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sp>
        <p:nvSpPr>
          <p:cNvPr id="2" name="TextBox 1">
            <a:extLst>
              <a:ext uri="{FF2B5EF4-FFF2-40B4-BE49-F238E27FC236}">
                <a16:creationId xmlns:a16="http://schemas.microsoft.com/office/drawing/2014/main" id="{A0E0836E-8EB1-40A1-8DC4-F9C11A07356F}"/>
              </a:ext>
            </a:extLst>
          </p:cNvPr>
          <p:cNvSpPr txBox="1"/>
          <p:nvPr/>
        </p:nvSpPr>
        <p:spPr>
          <a:xfrm>
            <a:off x="1499185" y="1665705"/>
            <a:ext cx="9575215" cy="2739211"/>
          </a:xfrm>
          <a:prstGeom prst="rect">
            <a:avLst/>
          </a:prstGeom>
          <a:noFill/>
        </p:spPr>
        <p:txBody>
          <a:bodyPr wrap="square" rtlCol="0">
            <a:spAutoFit/>
          </a:bodyPr>
          <a:lstStyle/>
          <a:p>
            <a:r>
              <a:rPr lang="en-US" altLang="ko-KR" sz="4000" dirty="0"/>
              <a:t>Deep Learning Frameworks </a:t>
            </a:r>
            <a:r>
              <a:rPr lang="ko-KR" altLang="en-US" sz="4000" dirty="0"/>
              <a:t>사용 이유</a:t>
            </a:r>
            <a:endParaRPr lang="en-US" altLang="ko-KR" sz="4000" dirty="0"/>
          </a:p>
          <a:p>
            <a:endParaRPr lang="en-US" altLang="ko-KR" dirty="0"/>
          </a:p>
          <a:p>
            <a:endParaRPr lang="en-US" altLang="ko-KR" dirty="0"/>
          </a:p>
          <a:p>
            <a:pPr marL="514350" indent="-514350">
              <a:buAutoNum type="arabicPeriod"/>
            </a:pPr>
            <a:r>
              <a:rPr lang="en-US" altLang="ko-KR" sz="3200" dirty="0"/>
              <a:t>Computational Graph</a:t>
            </a:r>
            <a:r>
              <a:rPr lang="ko-KR" altLang="en-US" sz="3200" dirty="0"/>
              <a:t>를 쉽게 작성할 수 있다</a:t>
            </a:r>
            <a:r>
              <a:rPr lang="en-US" altLang="ko-KR" sz="3200" dirty="0"/>
              <a:t>.</a:t>
            </a:r>
          </a:p>
          <a:p>
            <a:pPr marL="514350" indent="-514350">
              <a:buAutoNum type="arabicPeriod"/>
            </a:pPr>
            <a:r>
              <a:rPr lang="en-US" altLang="ko-KR" sz="3200" dirty="0"/>
              <a:t>Gradient</a:t>
            </a:r>
            <a:r>
              <a:rPr lang="ko-KR" altLang="en-US" sz="3200" dirty="0"/>
              <a:t>를 쉽게 계산할 수 있다</a:t>
            </a:r>
            <a:r>
              <a:rPr lang="en-US" altLang="ko-KR" sz="3200" dirty="0"/>
              <a:t>.</a:t>
            </a:r>
          </a:p>
          <a:p>
            <a:pPr marL="514350" indent="-514350">
              <a:buAutoNum type="arabicPeriod"/>
            </a:pPr>
            <a:r>
              <a:rPr lang="en-US" altLang="ko-KR" sz="3200" dirty="0"/>
              <a:t>GPU</a:t>
            </a:r>
            <a:r>
              <a:rPr lang="ko-KR" altLang="en-US" sz="3200" dirty="0"/>
              <a:t>에서 효과적으로 실행할 수 있다</a:t>
            </a:r>
            <a:r>
              <a:rPr lang="en-US" altLang="ko-KR" sz="3200" dirty="0"/>
              <a:t>. </a:t>
            </a:r>
          </a:p>
        </p:txBody>
      </p:sp>
      <p:grpSp>
        <p:nvGrpSpPr>
          <p:cNvPr id="15" name="그룹 14">
            <a:extLst>
              <a:ext uri="{FF2B5EF4-FFF2-40B4-BE49-F238E27FC236}">
                <a16:creationId xmlns:a16="http://schemas.microsoft.com/office/drawing/2014/main" id="{EA4A94B6-A330-4CED-AD19-ACAEFAC193A5}"/>
              </a:ext>
            </a:extLst>
          </p:cNvPr>
          <p:cNvGrpSpPr/>
          <p:nvPr/>
        </p:nvGrpSpPr>
        <p:grpSpPr>
          <a:xfrm>
            <a:off x="5390287" y="6434669"/>
            <a:ext cx="1411425" cy="94593"/>
            <a:chOff x="5390287" y="6434669"/>
            <a:chExt cx="1411425" cy="94593"/>
          </a:xfrm>
        </p:grpSpPr>
        <p:sp>
          <p:nvSpPr>
            <p:cNvPr id="16" name="타원 15">
              <a:extLst>
                <a:ext uri="{FF2B5EF4-FFF2-40B4-BE49-F238E27FC236}">
                  <a16:creationId xmlns:a16="http://schemas.microsoft.com/office/drawing/2014/main" id="{61E0AA38-E800-431D-A85B-128BA2B0E269}"/>
                </a:ext>
              </a:extLst>
            </p:cNvPr>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7" name="타원 16">
              <a:extLst>
                <a:ext uri="{FF2B5EF4-FFF2-40B4-BE49-F238E27FC236}">
                  <a16:creationId xmlns:a16="http://schemas.microsoft.com/office/drawing/2014/main" id="{B71F0D97-916F-4C90-873A-CE660E93AB80}"/>
                </a:ext>
              </a:extLst>
            </p:cNvPr>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8" name="타원 17">
              <a:extLst>
                <a:ext uri="{FF2B5EF4-FFF2-40B4-BE49-F238E27FC236}">
                  <a16:creationId xmlns:a16="http://schemas.microsoft.com/office/drawing/2014/main" id="{C61FF899-CC25-425C-BE9C-F9CE2C46833D}"/>
                </a:ext>
              </a:extLst>
            </p:cNvPr>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9" name="타원 18">
              <a:extLst>
                <a:ext uri="{FF2B5EF4-FFF2-40B4-BE49-F238E27FC236}">
                  <a16:creationId xmlns:a16="http://schemas.microsoft.com/office/drawing/2014/main" id="{6FBF4C1D-4C87-4358-BD35-3DA2E69B8684}"/>
                </a:ext>
              </a:extLst>
            </p:cNvPr>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0" name="타원 19">
              <a:extLst>
                <a:ext uri="{FF2B5EF4-FFF2-40B4-BE49-F238E27FC236}">
                  <a16:creationId xmlns:a16="http://schemas.microsoft.com/office/drawing/2014/main" id="{8D84625F-BD52-4D7B-BF88-FA1C1C3FBDC5}"/>
                </a:ext>
              </a:extLst>
            </p:cNvPr>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Tree>
    <p:extLst>
      <p:ext uri="{BB962C8B-B14F-4D97-AF65-F5344CB8AC3E}">
        <p14:creationId xmlns:p14="http://schemas.microsoft.com/office/powerpoint/2010/main" val="26063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2889" y="331888"/>
            <a:ext cx="2412007" cy="307777"/>
          </a:xfrm>
          <a:prstGeom prst="rect">
            <a:avLst/>
          </a:prstGeom>
          <a:noFill/>
          <a:scene3d>
            <a:camera prst="obliqueTopLeft"/>
            <a:lightRig rig="threePt" dir="t"/>
          </a:scene3d>
        </p:spPr>
        <p:txBody>
          <a:bodyPr wrap="none" rtlCol="0">
            <a:spAutoFit/>
          </a:bodyPr>
          <a:lstStyle/>
          <a:p>
            <a:r>
              <a:rPr lang="en-US" altLang="ko-KR" sz="1400" dirty="0">
                <a:solidFill>
                  <a:srgbClr val="565658"/>
                </a:solidFill>
                <a:latin typeface="+mj-lt"/>
                <a:ea typeface="210 콤퓨타세탁 L" panose="02020603020101020101" pitchFamily="18" charset="-127"/>
              </a:rPr>
              <a:t>Deep Learning Frameworks</a:t>
            </a:r>
            <a:endParaRPr lang="ko-KR" altLang="en-US" sz="1400" dirty="0">
              <a:solidFill>
                <a:srgbClr val="565658"/>
              </a:solidFill>
              <a:latin typeface="+mj-lt"/>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1">
            <a:extLst>
              <a:ext uri="{FF2B5EF4-FFF2-40B4-BE49-F238E27FC236}">
                <a16:creationId xmlns:a16="http://schemas.microsoft.com/office/drawing/2014/main" id="{905F0279-5E6A-4246-8F94-D38EC920ACAF}"/>
              </a:ext>
            </a:extLst>
          </p:cNvPr>
          <p:cNvSpPr/>
          <p:nvPr/>
        </p:nvSpPr>
        <p:spPr>
          <a:xfrm>
            <a:off x="76585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pic>
        <p:nvPicPr>
          <p:cNvPr id="3" name="그림 2">
            <a:extLst>
              <a:ext uri="{FF2B5EF4-FFF2-40B4-BE49-F238E27FC236}">
                <a16:creationId xmlns:a16="http://schemas.microsoft.com/office/drawing/2014/main" id="{E6EABDCF-43AC-4DF2-A385-A1A0779AD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162" y="1257300"/>
            <a:ext cx="5781675" cy="4343400"/>
          </a:xfrm>
          <a:prstGeom prst="rect">
            <a:avLst/>
          </a:prstGeom>
        </p:spPr>
      </p:pic>
    </p:spTree>
    <p:extLst>
      <p:ext uri="{BB962C8B-B14F-4D97-AF65-F5344CB8AC3E}">
        <p14:creationId xmlns:p14="http://schemas.microsoft.com/office/powerpoint/2010/main" val="270686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2889" y="331888"/>
            <a:ext cx="2412007" cy="307777"/>
          </a:xfrm>
          <a:prstGeom prst="rect">
            <a:avLst/>
          </a:prstGeom>
          <a:noFill/>
          <a:scene3d>
            <a:camera prst="obliqueTopLeft"/>
            <a:lightRig rig="threePt" dir="t"/>
          </a:scene3d>
        </p:spPr>
        <p:txBody>
          <a:bodyPr wrap="none" rtlCol="0">
            <a:spAutoFit/>
          </a:bodyPr>
          <a:lstStyle/>
          <a:p>
            <a:r>
              <a:rPr lang="en-US" altLang="ko-KR" sz="1400" dirty="0">
                <a:solidFill>
                  <a:srgbClr val="565658"/>
                </a:solidFill>
                <a:latin typeface="+mj-lt"/>
                <a:ea typeface="210 콤퓨타세탁 L" panose="02020603020101020101" pitchFamily="18" charset="-127"/>
              </a:rPr>
              <a:t>Deep Learning Frameworks</a:t>
            </a:r>
            <a:endParaRPr lang="ko-KR" altLang="en-US" sz="1400" dirty="0">
              <a:solidFill>
                <a:srgbClr val="565658"/>
              </a:solidFill>
              <a:latin typeface="+mj-lt"/>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1">
            <a:extLst>
              <a:ext uri="{FF2B5EF4-FFF2-40B4-BE49-F238E27FC236}">
                <a16:creationId xmlns:a16="http://schemas.microsoft.com/office/drawing/2014/main" id="{905F0279-5E6A-4246-8F94-D38EC920ACAF}"/>
              </a:ext>
            </a:extLst>
          </p:cNvPr>
          <p:cNvSpPr/>
          <p:nvPr/>
        </p:nvSpPr>
        <p:spPr>
          <a:xfrm>
            <a:off x="76585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pic>
        <p:nvPicPr>
          <p:cNvPr id="7" name="그림 6">
            <a:extLst>
              <a:ext uri="{FF2B5EF4-FFF2-40B4-BE49-F238E27FC236}">
                <a16:creationId xmlns:a16="http://schemas.microsoft.com/office/drawing/2014/main" id="{CA6B59B5-A607-4A53-B309-2EDEBB7CC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12" y="1209675"/>
            <a:ext cx="8943975" cy="4438650"/>
          </a:xfrm>
          <a:prstGeom prst="rect">
            <a:avLst/>
          </a:prstGeom>
        </p:spPr>
      </p:pic>
      <p:sp>
        <p:nvSpPr>
          <p:cNvPr id="2" name="TextBox 1">
            <a:extLst>
              <a:ext uri="{FF2B5EF4-FFF2-40B4-BE49-F238E27FC236}">
                <a16:creationId xmlns:a16="http://schemas.microsoft.com/office/drawing/2014/main" id="{13BC5BA7-69D2-44A9-AE47-A9B0F38DDF8D}"/>
              </a:ext>
            </a:extLst>
          </p:cNvPr>
          <p:cNvSpPr txBox="1"/>
          <p:nvPr/>
        </p:nvSpPr>
        <p:spPr>
          <a:xfrm>
            <a:off x="6882992" y="2605314"/>
            <a:ext cx="1661032" cy="261610"/>
          </a:xfrm>
          <a:prstGeom prst="rect">
            <a:avLst/>
          </a:prstGeom>
          <a:noFill/>
        </p:spPr>
        <p:txBody>
          <a:bodyPr wrap="none" rtlCol="0">
            <a:spAutoFit/>
          </a:bodyPr>
          <a:lstStyle/>
          <a:p>
            <a:r>
              <a:rPr lang="en-US" altLang="ko-KR" sz="1100" dirty="0">
                <a:solidFill>
                  <a:srgbClr val="FF0000"/>
                </a:solidFill>
              </a:rPr>
              <a:t>With</a:t>
            </a:r>
            <a:r>
              <a:rPr lang="ko-KR" altLang="en-US" sz="1100" dirty="0">
                <a:solidFill>
                  <a:srgbClr val="FF0000"/>
                </a:solidFill>
              </a:rPr>
              <a:t> </a:t>
            </a:r>
            <a:r>
              <a:rPr lang="en-US" altLang="ko-KR" sz="1100" dirty="0" err="1">
                <a:solidFill>
                  <a:srgbClr val="FF0000"/>
                </a:solidFill>
              </a:rPr>
              <a:t>tf.device</a:t>
            </a:r>
            <a:r>
              <a:rPr lang="en-US" altLang="ko-KR" sz="1100" dirty="0">
                <a:solidFill>
                  <a:srgbClr val="FF0000"/>
                </a:solidFill>
              </a:rPr>
              <a:t>(‘/gpu:0’):</a:t>
            </a:r>
            <a:endParaRPr lang="ko-KR" altLang="en-US" sz="1100" dirty="0">
              <a:solidFill>
                <a:srgbClr val="FF0000"/>
              </a:solidFill>
            </a:endParaRPr>
          </a:p>
        </p:txBody>
      </p:sp>
    </p:spTree>
    <p:extLst>
      <p:ext uri="{BB962C8B-B14F-4D97-AF65-F5344CB8AC3E}">
        <p14:creationId xmlns:p14="http://schemas.microsoft.com/office/powerpoint/2010/main" val="342151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2889" y="331888"/>
            <a:ext cx="2412007" cy="307777"/>
          </a:xfrm>
          <a:prstGeom prst="rect">
            <a:avLst/>
          </a:prstGeom>
          <a:noFill/>
          <a:scene3d>
            <a:camera prst="obliqueTopLeft"/>
            <a:lightRig rig="threePt" dir="t"/>
          </a:scene3d>
        </p:spPr>
        <p:txBody>
          <a:bodyPr wrap="none" rtlCol="0">
            <a:spAutoFit/>
          </a:bodyPr>
          <a:lstStyle/>
          <a:p>
            <a:r>
              <a:rPr lang="en-US" altLang="ko-KR" sz="1400" dirty="0">
                <a:solidFill>
                  <a:srgbClr val="565658"/>
                </a:solidFill>
                <a:latin typeface="+mj-lt"/>
                <a:ea typeface="210 콤퓨타세탁 L" panose="02020603020101020101" pitchFamily="18" charset="-127"/>
              </a:rPr>
              <a:t>Deep Learning Frameworks</a:t>
            </a:r>
            <a:endParaRPr lang="ko-KR" altLang="en-US" sz="1400" dirty="0">
              <a:solidFill>
                <a:srgbClr val="565658"/>
              </a:solidFill>
              <a:latin typeface="+mj-lt"/>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1">
            <a:extLst>
              <a:ext uri="{FF2B5EF4-FFF2-40B4-BE49-F238E27FC236}">
                <a16:creationId xmlns:a16="http://schemas.microsoft.com/office/drawing/2014/main" id="{905F0279-5E6A-4246-8F94-D38EC920ACAF}"/>
              </a:ext>
            </a:extLst>
          </p:cNvPr>
          <p:cNvSpPr/>
          <p:nvPr/>
        </p:nvSpPr>
        <p:spPr>
          <a:xfrm>
            <a:off x="76585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pic>
        <p:nvPicPr>
          <p:cNvPr id="3" name="그림 2">
            <a:extLst>
              <a:ext uri="{FF2B5EF4-FFF2-40B4-BE49-F238E27FC236}">
                <a16:creationId xmlns:a16="http://schemas.microsoft.com/office/drawing/2014/main" id="{B3401B8E-0A27-469A-985A-5A900B5D4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49" y="1345052"/>
            <a:ext cx="8801100" cy="4314825"/>
          </a:xfrm>
          <a:prstGeom prst="rect">
            <a:avLst/>
          </a:prstGeom>
        </p:spPr>
      </p:pic>
      <p:sp>
        <p:nvSpPr>
          <p:cNvPr id="2" name="TextBox 1">
            <a:extLst>
              <a:ext uri="{FF2B5EF4-FFF2-40B4-BE49-F238E27FC236}">
                <a16:creationId xmlns:a16="http://schemas.microsoft.com/office/drawing/2014/main" id="{EF19D228-6E3F-4A00-B6C2-FC1BA69F7031}"/>
              </a:ext>
            </a:extLst>
          </p:cNvPr>
          <p:cNvSpPr txBox="1"/>
          <p:nvPr/>
        </p:nvSpPr>
        <p:spPr>
          <a:xfrm>
            <a:off x="9692640" y="2672080"/>
            <a:ext cx="591829" cy="253916"/>
          </a:xfrm>
          <a:prstGeom prst="rect">
            <a:avLst/>
          </a:prstGeom>
          <a:noFill/>
        </p:spPr>
        <p:txBody>
          <a:bodyPr wrap="none" rtlCol="0">
            <a:spAutoFit/>
          </a:bodyPr>
          <a:lstStyle/>
          <a:p>
            <a:r>
              <a:rPr lang="en-US" altLang="ko-KR" sz="1050" dirty="0">
                <a:solidFill>
                  <a:srgbClr val="FF0000"/>
                </a:solidFill>
              </a:rPr>
              <a:t>.</a:t>
            </a:r>
            <a:r>
              <a:rPr lang="en-US" altLang="ko-KR" sz="1050" dirty="0" err="1">
                <a:solidFill>
                  <a:srgbClr val="FF0000"/>
                </a:solidFill>
              </a:rPr>
              <a:t>cuda</a:t>
            </a:r>
            <a:r>
              <a:rPr lang="en-US" altLang="ko-KR" sz="1050" dirty="0">
                <a:solidFill>
                  <a:srgbClr val="FF0000"/>
                </a:solidFill>
              </a:rPr>
              <a:t>()</a:t>
            </a:r>
            <a:endParaRPr lang="ko-KR" altLang="en-US" sz="1050" dirty="0">
              <a:solidFill>
                <a:srgbClr val="FF0000"/>
              </a:solidFill>
            </a:endParaRPr>
          </a:p>
        </p:txBody>
      </p:sp>
    </p:spTree>
    <p:extLst>
      <p:ext uri="{BB962C8B-B14F-4D97-AF65-F5344CB8AC3E}">
        <p14:creationId xmlns:p14="http://schemas.microsoft.com/office/powerpoint/2010/main" val="206010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3618752" y="2828834"/>
            <a:ext cx="10928423" cy="1200329"/>
          </a:xfrm>
          <a:prstGeom prst="rect">
            <a:avLst/>
          </a:prstGeom>
          <a:noFill/>
        </p:spPr>
        <p:txBody>
          <a:bodyPr wrap="square" rtlCol="0">
            <a:spAutoFit/>
          </a:bodyPr>
          <a:lstStyle/>
          <a:p>
            <a:r>
              <a:rPr lang="en-US" altLang="ko-KR" sz="7200" dirty="0"/>
              <a:t>TensorFlow</a:t>
            </a:r>
          </a:p>
        </p:txBody>
      </p:sp>
    </p:spTree>
    <p:extLst>
      <p:ext uri="{BB962C8B-B14F-4D97-AF65-F5344CB8AC3E}">
        <p14:creationId xmlns:p14="http://schemas.microsoft.com/office/powerpoint/2010/main" val="392158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pic>
        <p:nvPicPr>
          <p:cNvPr id="3" name="그림 2">
            <a:extLst>
              <a:ext uri="{FF2B5EF4-FFF2-40B4-BE49-F238E27FC236}">
                <a16:creationId xmlns:a16="http://schemas.microsoft.com/office/drawing/2014/main" id="{DA505475-A0C2-43CD-B69C-E86C5E80E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583" y="917557"/>
            <a:ext cx="6102960" cy="5022883"/>
          </a:xfrm>
          <a:prstGeom prst="rect">
            <a:avLst/>
          </a:prstGeom>
        </p:spPr>
      </p:pic>
      <p:sp>
        <p:nvSpPr>
          <p:cNvPr id="4" name="TextBox 3">
            <a:extLst>
              <a:ext uri="{FF2B5EF4-FFF2-40B4-BE49-F238E27FC236}">
                <a16:creationId xmlns:a16="http://schemas.microsoft.com/office/drawing/2014/main" id="{B7D2D239-B8CE-4900-BAA6-43332E203A1C}"/>
              </a:ext>
            </a:extLst>
          </p:cNvPr>
          <p:cNvSpPr txBox="1"/>
          <p:nvPr/>
        </p:nvSpPr>
        <p:spPr>
          <a:xfrm>
            <a:off x="495585" y="1966601"/>
            <a:ext cx="4729366" cy="1477328"/>
          </a:xfrm>
          <a:prstGeom prst="rect">
            <a:avLst/>
          </a:prstGeom>
          <a:noFill/>
        </p:spPr>
        <p:txBody>
          <a:bodyPr wrap="square" rtlCol="0">
            <a:spAutoFit/>
          </a:bodyPr>
          <a:lstStyle/>
          <a:p>
            <a:pPr marL="285750" indent="-285750">
              <a:buFontTx/>
              <a:buChar char="-"/>
            </a:pPr>
            <a:r>
              <a:rPr lang="en-US" altLang="ko-KR" dirty="0"/>
              <a:t>2 layer </a:t>
            </a:r>
            <a:r>
              <a:rPr lang="en-US" altLang="ko-KR" dirty="0" err="1"/>
              <a:t>ReLU</a:t>
            </a:r>
            <a:r>
              <a:rPr lang="en-US" altLang="ko-KR" dirty="0"/>
              <a:t>  </a:t>
            </a:r>
          </a:p>
          <a:p>
            <a:pPr marL="285750" indent="-285750">
              <a:buFontTx/>
              <a:buChar char="-"/>
            </a:pPr>
            <a:r>
              <a:rPr lang="ko-KR" altLang="en-US" dirty="0"/>
              <a:t>무작위 데이터에 대한 </a:t>
            </a:r>
            <a:r>
              <a:rPr lang="en-US" altLang="ko-KR" dirty="0"/>
              <a:t>L2</a:t>
            </a:r>
            <a:r>
              <a:rPr lang="ko-KR" altLang="en-US" dirty="0"/>
              <a:t> </a:t>
            </a:r>
            <a:r>
              <a:rPr lang="en-US" altLang="ko-KR" dirty="0"/>
              <a:t>Euclidean loss</a:t>
            </a:r>
            <a:r>
              <a:rPr lang="ko-KR" altLang="en-US" dirty="0"/>
              <a:t>로 훈련</a:t>
            </a:r>
            <a:endParaRPr lang="en-US" altLang="ko-KR" dirty="0"/>
          </a:p>
          <a:p>
            <a:pPr marL="285750" indent="-285750">
              <a:buFontTx/>
              <a:buChar char="-"/>
            </a:pPr>
            <a:r>
              <a:rPr lang="en-US" altLang="ko-KR" dirty="0" err="1"/>
              <a:t>Numpy</a:t>
            </a:r>
            <a:r>
              <a:rPr lang="ko-KR" altLang="en-US" dirty="0"/>
              <a:t>와 </a:t>
            </a:r>
            <a:r>
              <a:rPr lang="en-US" altLang="ko-KR" dirty="0"/>
              <a:t>TensorFlow</a:t>
            </a:r>
            <a:r>
              <a:rPr lang="ko-KR" altLang="en-US" dirty="0"/>
              <a:t>를 사용한다</a:t>
            </a:r>
            <a:r>
              <a:rPr lang="en-US" altLang="ko-KR" dirty="0"/>
              <a:t>.</a:t>
            </a:r>
          </a:p>
          <a:p>
            <a:pPr marL="285750" indent="-285750">
              <a:buFontTx/>
              <a:buChar char="-"/>
            </a:pPr>
            <a:endParaRPr lang="ko-KR" altLang="en-US" dirty="0"/>
          </a:p>
        </p:txBody>
      </p:sp>
      <p:sp>
        <p:nvSpPr>
          <p:cNvPr id="16" name="TextBox 15">
            <a:extLst>
              <a:ext uri="{FF2B5EF4-FFF2-40B4-BE49-F238E27FC236}">
                <a16:creationId xmlns:a16="http://schemas.microsoft.com/office/drawing/2014/main" id="{31CE9B7A-BF3C-4161-8353-AB0CBADB14FA}"/>
              </a:ext>
            </a:extLst>
          </p:cNvPr>
          <p:cNvSpPr txBox="1"/>
          <p:nvPr/>
        </p:nvSpPr>
        <p:spPr>
          <a:xfrm>
            <a:off x="495585" y="3755296"/>
            <a:ext cx="4729366" cy="1477328"/>
          </a:xfrm>
          <a:prstGeom prst="rect">
            <a:avLst/>
          </a:prstGeom>
          <a:noFill/>
        </p:spPr>
        <p:txBody>
          <a:bodyPr wrap="square" rtlCol="0">
            <a:spAutoFit/>
          </a:bodyPr>
          <a:lstStyle/>
          <a:p>
            <a:pPr marL="285750" indent="-285750">
              <a:buFontTx/>
              <a:buChar char="-"/>
            </a:pPr>
            <a:r>
              <a:rPr lang="ko-KR" altLang="en-US" dirty="0" err="1"/>
              <a:t>첫줄부터</a:t>
            </a:r>
            <a:r>
              <a:rPr lang="ko-KR" altLang="en-US" dirty="0"/>
              <a:t> </a:t>
            </a:r>
            <a:r>
              <a:rPr lang="en-US" altLang="ko-KR" dirty="0"/>
              <a:t>grad_w1</a:t>
            </a:r>
            <a:r>
              <a:rPr lang="ko-KR" altLang="en-US" dirty="0"/>
              <a:t>줄까지 </a:t>
            </a:r>
            <a:r>
              <a:rPr lang="en-US" altLang="ko-KR" dirty="0"/>
              <a:t>computational graph</a:t>
            </a:r>
            <a:r>
              <a:rPr lang="ko-KR" altLang="en-US" dirty="0"/>
              <a:t>를 정의한다</a:t>
            </a:r>
            <a:endParaRPr lang="en-US" altLang="ko-KR" dirty="0"/>
          </a:p>
          <a:p>
            <a:pPr marL="285750" indent="-285750">
              <a:buFontTx/>
              <a:buChar char="-"/>
            </a:pPr>
            <a:r>
              <a:rPr lang="ko-KR" altLang="en-US" dirty="0"/>
              <a:t>그 밑 부분으로 그래프를 여러 번 반복해서 실행하고 실제 그래프에 데이터를 추가한다</a:t>
            </a:r>
            <a:r>
              <a:rPr lang="en-US" altLang="ko-KR" dirty="0"/>
              <a:t>.</a:t>
            </a:r>
            <a:endParaRPr lang="ko-KR" altLang="en-US" dirty="0"/>
          </a:p>
        </p:txBody>
      </p:sp>
    </p:spTree>
    <p:extLst>
      <p:ext uri="{BB962C8B-B14F-4D97-AF65-F5344CB8AC3E}">
        <p14:creationId xmlns:p14="http://schemas.microsoft.com/office/powerpoint/2010/main" val="138035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pic>
        <p:nvPicPr>
          <p:cNvPr id="3" name="그림 2">
            <a:extLst>
              <a:ext uri="{FF2B5EF4-FFF2-40B4-BE49-F238E27FC236}">
                <a16:creationId xmlns:a16="http://schemas.microsoft.com/office/drawing/2014/main" id="{DA505475-A0C2-43CD-B69C-E86C5E80E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583" y="917557"/>
            <a:ext cx="6102960" cy="5022883"/>
          </a:xfrm>
          <a:prstGeom prst="rect">
            <a:avLst/>
          </a:prstGeom>
        </p:spPr>
      </p:pic>
      <p:sp>
        <p:nvSpPr>
          <p:cNvPr id="4" name="TextBox 3">
            <a:extLst>
              <a:ext uri="{FF2B5EF4-FFF2-40B4-BE49-F238E27FC236}">
                <a16:creationId xmlns:a16="http://schemas.microsoft.com/office/drawing/2014/main" id="{B7D2D239-B8CE-4900-BAA6-43332E203A1C}"/>
              </a:ext>
            </a:extLst>
          </p:cNvPr>
          <p:cNvSpPr txBox="1"/>
          <p:nvPr/>
        </p:nvSpPr>
        <p:spPr>
          <a:xfrm>
            <a:off x="495585" y="1966601"/>
            <a:ext cx="4729366" cy="1754326"/>
          </a:xfrm>
          <a:prstGeom prst="rect">
            <a:avLst/>
          </a:prstGeom>
          <a:noFill/>
        </p:spPr>
        <p:txBody>
          <a:bodyPr wrap="square" rtlCol="0">
            <a:spAutoFit/>
          </a:bodyPr>
          <a:lstStyle/>
          <a:p>
            <a:r>
              <a:rPr lang="en-US" altLang="ko-KR" b="1" dirty="0"/>
              <a:t>x-= </a:t>
            </a:r>
            <a:r>
              <a:rPr lang="en-US" altLang="ko-KR" b="1" dirty="0" err="1"/>
              <a:t>tf.placeholder</a:t>
            </a:r>
            <a:r>
              <a:rPr lang="en-US" altLang="ko-KR" b="1" dirty="0"/>
              <a:t>(tf.float32, shape=(N,D))</a:t>
            </a:r>
          </a:p>
          <a:p>
            <a:pPr marL="285750" indent="-285750">
              <a:buFontTx/>
              <a:buChar char="-"/>
            </a:pPr>
            <a:r>
              <a:rPr lang="en-US" altLang="ko-KR" dirty="0"/>
              <a:t>X,y,w1,w2</a:t>
            </a:r>
            <a:r>
              <a:rPr lang="ko-KR" altLang="en-US" dirty="0"/>
              <a:t>를 </a:t>
            </a:r>
            <a:r>
              <a:rPr lang="en-US" altLang="ko-KR" dirty="0" err="1"/>
              <a:t>tf.placeholder</a:t>
            </a:r>
            <a:r>
              <a:rPr lang="ko-KR" altLang="en-US" dirty="0"/>
              <a:t>를 사용해 생성하고 이 값들은 그래프의 </a:t>
            </a:r>
            <a:r>
              <a:rPr lang="ko-KR" altLang="en-US" dirty="0" err="1"/>
              <a:t>입력노드가</a:t>
            </a:r>
            <a:r>
              <a:rPr lang="ko-KR" altLang="en-US" dirty="0"/>
              <a:t> 된다</a:t>
            </a:r>
            <a:r>
              <a:rPr lang="en-US" altLang="ko-KR" dirty="0"/>
              <a:t>. </a:t>
            </a:r>
          </a:p>
          <a:p>
            <a:pPr marL="285750" indent="-285750">
              <a:buFontTx/>
              <a:buChar char="-"/>
            </a:pPr>
            <a:r>
              <a:rPr lang="ko-KR" altLang="en-US" dirty="0"/>
              <a:t>실제로 메모리를 할당하는 것과는 다르다</a:t>
            </a:r>
            <a:r>
              <a:rPr lang="en-US" altLang="ko-KR" dirty="0"/>
              <a:t>. </a:t>
            </a:r>
            <a:r>
              <a:rPr lang="ko-KR" altLang="en-US" dirty="0"/>
              <a:t>그래프의</a:t>
            </a:r>
            <a:r>
              <a:rPr lang="en-US" altLang="ko-KR" dirty="0"/>
              <a:t> </a:t>
            </a:r>
            <a:r>
              <a:rPr lang="ko-KR" altLang="en-US" dirty="0"/>
              <a:t>입력</a:t>
            </a:r>
            <a:r>
              <a:rPr lang="en-US" altLang="ko-KR" dirty="0"/>
              <a:t>slot</a:t>
            </a:r>
            <a:r>
              <a:rPr lang="ko-KR" altLang="en-US" dirty="0"/>
              <a:t>을 세팅하는 것이다</a:t>
            </a:r>
            <a:r>
              <a:rPr lang="en-US" altLang="ko-KR" dirty="0"/>
              <a:t>.</a:t>
            </a:r>
            <a:endParaRPr lang="ko-KR" altLang="en-US" dirty="0"/>
          </a:p>
        </p:txBody>
      </p:sp>
      <p:sp>
        <p:nvSpPr>
          <p:cNvPr id="16" name="TextBox 15">
            <a:extLst>
              <a:ext uri="{FF2B5EF4-FFF2-40B4-BE49-F238E27FC236}">
                <a16:creationId xmlns:a16="http://schemas.microsoft.com/office/drawing/2014/main" id="{31CE9B7A-BF3C-4161-8353-AB0CBADB14FA}"/>
              </a:ext>
            </a:extLst>
          </p:cNvPr>
          <p:cNvSpPr txBox="1"/>
          <p:nvPr/>
        </p:nvSpPr>
        <p:spPr>
          <a:xfrm>
            <a:off x="495585" y="4195649"/>
            <a:ext cx="4729366" cy="1200329"/>
          </a:xfrm>
          <a:prstGeom prst="rect">
            <a:avLst/>
          </a:prstGeom>
          <a:noFill/>
        </p:spPr>
        <p:txBody>
          <a:bodyPr wrap="square" rtlCol="0">
            <a:spAutoFit/>
          </a:bodyPr>
          <a:lstStyle/>
          <a:p>
            <a:r>
              <a:rPr lang="en-US" altLang="ko-KR" b="1" dirty="0"/>
              <a:t>H=</a:t>
            </a:r>
            <a:r>
              <a:rPr lang="en-US" altLang="ko-KR" b="1" dirty="0" err="1"/>
              <a:t>tf.maximum</a:t>
            </a:r>
            <a:r>
              <a:rPr lang="en-US" altLang="ko-KR" b="1" dirty="0"/>
              <a:t>(</a:t>
            </a:r>
            <a:r>
              <a:rPr lang="en-US" altLang="ko-KR" b="1" dirty="0" err="1"/>
              <a:t>tf.matmul</a:t>
            </a:r>
            <a:r>
              <a:rPr lang="en-US" altLang="ko-KR" b="1" dirty="0"/>
              <a:t>(x,w1), 0)</a:t>
            </a:r>
          </a:p>
          <a:p>
            <a:r>
              <a:rPr lang="en-US" altLang="ko-KR" b="1" dirty="0"/>
              <a:t>~ loss=</a:t>
            </a:r>
            <a:r>
              <a:rPr lang="en-US" altLang="ko-KR" b="1" dirty="0" err="1"/>
              <a:t>tf.reduce_mean</a:t>
            </a:r>
            <a:r>
              <a:rPr lang="en-US" altLang="ko-KR" b="1" dirty="0"/>
              <a:t>(</a:t>
            </a:r>
            <a:r>
              <a:rPr lang="en-US" altLang="ko-KR" b="1" dirty="0" err="1"/>
              <a:t>tf.reduce_sum</a:t>
            </a:r>
            <a:r>
              <a:rPr lang="en-US" altLang="ko-KR" b="1" dirty="0"/>
              <a:t>(~)</a:t>
            </a:r>
          </a:p>
          <a:p>
            <a:pPr marL="285750" indent="-285750">
              <a:buFontTx/>
              <a:buChar char="-"/>
            </a:pPr>
            <a:r>
              <a:rPr lang="en-US" altLang="ko-KR" dirty="0"/>
              <a:t>Y</a:t>
            </a:r>
            <a:r>
              <a:rPr lang="ko-KR" altLang="en-US" dirty="0"/>
              <a:t>와 </a:t>
            </a:r>
            <a:r>
              <a:rPr lang="en-US" altLang="ko-KR" dirty="0" err="1"/>
              <a:t>y_pred</a:t>
            </a:r>
            <a:r>
              <a:rPr lang="ko-KR" altLang="en-US" dirty="0"/>
              <a:t>의 </a:t>
            </a:r>
            <a:r>
              <a:rPr lang="en-US" altLang="ko-KR" dirty="0"/>
              <a:t>L2 </a:t>
            </a:r>
            <a:r>
              <a:rPr lang="ko-KR" altLang="en-US" dirty="0"/>
              <a:t>거리의 </a:t>
            </a:r>
            <a:r>
              <a:rPr lang="en-US" altLang="ko-KR" dirty="0"/>
              <a:t>loss</a:t>
            </a:r>
            <a:r>
              <a:rPr lang="ko-KR" altLang="en-US" dirty="0"/>
              <a:t>를 계산한다</a:t>
            </a:r>
            <a:r>
              <a:rPr lang="en-US" altLang="ko-KR" dirty="0"/>
              <a:t>. </a:t>
            </a:r>
          </a:p>
          <a:p>
            <a:pPr marL="285750" indent="-285750">
              <a:buFontTx/>
              <a:buChar char="-"/>
            </a:pPr>
            <a:r>
              <a:rPr lang="ko-KR" altLang="en-US" dirty="0"/>
              <a:t>이도 마찬가지로 실제로 계산하지 않는다</a:t>
            </a:r>
            <a:r>
              <a:rPr lang="en-US" altLang="ko-KR" dirty="0"/>
              <a:t>.</a:t>
            </a:r>
          </a:p>
        </p:txBody>
      </p:sp>
    </p:spTree>
    <p:extLst>
      <p:ext uri="{BB962C8B-B14F-4D97-AF65-F5344CB8AC3E}">
        <p14:creationId xmlns:p14="http://schemas.microsoft.com/office/powerpoint/2010/main" val="419462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pic>
        <p:nvPicPr>
          <p:cNvPr id="3" name="그림 2">
            <a:extLst>
              <a:ext uri="{FF2B5EF4-FFF2-40B4-BE49-F238E27FC236}">
                <a16:creationId xmlns:a16="http://schemas.microsoft.com/office/drawing/2014/main" id="{DA505475-A0C2-43CD-B69C-E86C5E80E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583" y="917557"/>
            <a:ext cx="6102960" cy="5022883"/>
          </a:xfrm>
          <a:prstGeom prst="rect">
            <a:avLst/>
          </a:prstGeom>
        </p:spPr>
      </p:pic>
      <p:sp>
        <p:nvSpPr>
          <p:cNvPr id="4" name="TextBox 3">
            <a:extLst>
              <a:ext uri="{FF2B5EF4-FFF2-40B4-BE49-F238E27FC236}">
                <a16:creationId xmlns:a16="http://schemas.microsoft.com/office/drawing/2014/main" id="{B7D2D239-B8CE-4900-BAA6-43332E203A1C}"/>
              </a:ext>
            </a:extLst>
          </p:cNvPr>
          <p:cNvSpPr txBox="1"/>
          <p:nvPr/>
        </p:nvSpPr>
        <p:spPr>
          <a:xfrm>
            <a:off x="495585" y="1966601"/>
            <a:ext cx="4894702" cy="615553"/>
          </a:xfrm>
          <a:prstGeom prst="rect">
            <a:avLst/>
          </a:prstGeom>
          <a:noFill/>
        </p:spPr>
        <p:txBody>
          <a:bodyPr wrap="square" rtlCol="0">
            <a:spAutoFit/>
          </a:bodyPr>
          <a:lstStyle/>
          <a:p>
            <a:r>
              <a:rPr lang="en-US" altLang="ko-KR" sz="1700" b="1" dirty="0"/>
              <a:t>Grad_w1, grad_w2 = </a:t>
            </a:r>
            <a:r>
              <a:rPr lang="en-US" altLang="ko-KR" sz="1700" b="1" dirty="0" err="1"/>
              <a:t>tf.gradients</a:t>
            </a:r>
            <a:r>
              <a:rPr lang="en-US" altLang="ko-KR" sz="1700" b="1" dirty="0"/>
              <a:t>(loss,[w1,w2])</a:t>
            </a:r>
          </a:p>
          <a:p>
            <a:r>
              <a:rPr lang="en-US" altLang="ko-KR" sz="1700" dirty="0"/>
              <a:t>- w1,w2</a:t>
            </a:r>
            <a:r>
              <a:rPr lang="ko-KR" altLang="en-US" sz="1700" dirty="0"/>
              <a:t> 에 대한 </a:t>
            </a:r>
            <a:r>
              <a:rPr lang="en-US" altLang="ko-KR" sz="1700" dirty="0"/>
              <a:t>loss</a:t>
            </a:r>
            <a:r>
              <a:rPr lang="ko-KR" altLang="en-US" sz="1700" dirty="0"/>
              <a:t>의 </a:t>
            </a:r>
            <a:r>
              <a:rPr lang="en-US" altLang="ko-KR" sz="1700" dirty="0"/>
              <a:t>gradient </a:t>
            </a:r>
            <a:r>
              <a:rPr lang="ko-KR" altLang="en-US" sz="1700" dirty="0"/>
              <a:t>계산</a:t>
            </a:r>
          </a:p>
        </p:txBody>
      </p:sp>
      <p:sp>
        <p:nvSpPr>
          <p:cNvPr id="16" name="TextBox 15">
            <a:extLst>
              <a:ext uri="{FF2B5EF4-FFF2-40B4-BE49-F238E27FC236}">
                <a16:creationId xmlns:a16="http://schemas.microsoft.com/office/drawing/2014/main" id="{31CE9B7A-BF3C-4161-8353-AB0CBADB14FA}"/>
              </a:ext>
            </a:extLst>
          </p:cNvPr>
          <p:cNvSpPr txBox="1"/>
          <p:nvPr/>
        </p:nvSpPr>
        <p:spPr>
          <a:xfrm>
            <a:off x="495585" y="2703950"/>
            <a:ext cx="4729366" cy="923330"/>
          </a:xfrm>
          <a:prstGeom prst="rect">
            <a:avLst/>
          </a:prstGeom>
          <a:noFill/>
        </p:spPr>
        <p:txBody>
          <a:bodyPr wrap="square" rtlCol="0">
            <a:spAutoFit/>
          </a:bodyPr>
          <a:lstStyle/>
          <a:p>
            <a:r>
              <a:rPr lang="en-US" altLang="ko-KR" b="1" dirty="0"/>
              <a:t>With </a:t>
            </a:r>
            <a:r>
              <a:rPr lang="en-US" altLang="ko-KR" b="1" dirty="0" err="1"/>
              <a:t>tf.session</a:t>
            </a:r>
            <a:r>
              <a:rPr lang="en-US" altLang="ko-KR" b="1" dirty="0"/>
              <a:t>() as </a:t>
            </a:r>
            <a:r>
              <a:rPr lang="en-US" altLang="ko-KR" b="1" dirty="0" err="1"/>
              <a:t>sess</a:t>
            </a:r>
            <a:r>
              <a:rPr lang="en-US" altLang="ko-KR" b="1" dirty="0"/>
              <a:t>:</a:t>
            </a:r>
          </a:p>
          <a:p>
            <a:r>
              <a:rPr lang="en-US" altLang="ko-KR" dirty="0"/>
              <a:t>- </a:t>
            </a:r>
            <a:r>
              <a:rPr lang="ko-KR" altLang="en-US" dirty="0"/>
              <a:t>그래프 빌딩을 끝내고</a:t>
            </a:r>
            <a:r>
              <a:rPr lang="en-US" altLang="ko-KR" dirty="0"/>
              <a:t> </a:t>
            </a:r>
            <a:r>
              <a:rPr lang="ko-KR" altLang="en-US" dirty="0"/>
              <a:t>데이터를 추가하기 위해 </a:t>
            </a:r>
            <a:r>
              <a:rPr lang="en-US" altLang="ko-KR" dirty="0"/>
              <a:t>TensorFlow </a:t>
            </a:r>
            <a:r>
              <a:rPr lang="ko-KR" altLang="en-US" dirty="0"/>
              <a:t>세션에 들어간다</a:t>
            </a:r>
            <a:r>
              <a:rPr lang="en-US" altLang="ko-KR" dirty="0"/>
              <a:t>. </a:t>
            </a:r>
          </a:p>
        </p:txBody>
      </p:sp>
      <p:sp>
        <p:nvSpPr>
          <p:cNvPr id="17" name="TextBox 16">
            <a:extLst>
              <a:ext uri="{FF2B5EF4-FFF2-40B4-BE49-F238E27FC236}">
                <a16:creationId xmlns:a16="http://schemas.microsoft.com/office/drawing/2014/main" id="{F6561836-BD9C-4185-89F5-133D869ABEE2}"/>
              </a:ext>
            </a:extLst>
          </p:cNvPr>
          <p:cNvSpPr txBox="1"/>
          <p:nvPr/>
        </p:nvSpPr>
        <p:spPr>
          <a:xfrm>
            <a:off x="573521" y="3749076"/>
            <a:ext cx="4729366" cy="923330"/>
          </a:xfrm>
          <a:prstGeom prst="rect">
            <a:avLst/>
          </a:prstGeom>
          <a:noFill/>
        </p:spPr>
        <p:txBody>
          <a:bodyPr wrap="square" rtlCol="0">
            <a:spAutoFit/>
          </a:bodyPr>
          <a:lstStyle/>
          <a:p>
            <a:r>
              <a:rPr lang="en-US" altLang="ko-KR" b="1" dirty="0"/>
              <a:t>Values = { ~ }</a:t>
            </a:r>
          </a:p>
          <a:p>
            <a:r>
              <a:rPr lang="en-US" altLang="ko-KR" dirty="0"/>
              <a:t>- </a:t>
            </a:r>
            <a:r>
              <a:rPr lang="ko-KR" altLang="en-US" dirty="0" err="1"/>
              <a:t>넘파이</a:t>
            </a:r>
            <a:r>
              <a:rPr lang="ko-KR" altLang="en-US" dirty="0"/>
              <a:t> </a:t>
            </a:r>
            <a:r>
              <a:rPr lang="en-US" altLang="ko-KR" dirty="0"/>
              <a:t>array</a:t>
            </a:r>
            <a:r>
              <a:rPr lang="ko-KR" altLang="en-US" dirty="0"/>
              <a:t>를 생성해서 </a:t>
            </a:r>
            <a:r>
              <a:rPr lang="en-US" altLang="ko-KR" dirty="0"/>
              <a:t>x,y,w1,w2</a:t>
            </a:r>
            <a:r>
              <a:rPr lang="ko-KR" altLang="en-US" dirty="0"/>
              <a:t>에 대한 값을 설정하고 저장한다</a:t>
            </a:r>
            <a:r>
              <a:rPr lang="en-US" altLang="ko-KR" dirty="0"/>
              <a:t>. </a:t>
            </a:r>
          </a:p>
        </p:txBody>
      </p:sp>
      <p:sp>
        <p:nvSpPr>
          <p:cNvPr id="18" name="TextBox 17">
            <a:extLst>
              <a:ext uri="{FF2B5EF4-FFF2-40B4-BE49-F238E27FC236}">
                <a16:creationId xmlns:a16="http://schemas.microsoft.com/office/drawing/2014/main" id="{CFCFFAAD-3746-44A1-AB6A-3116F2556143}"/>
              </a:ext>
            </a:extLst>
          </p:cNvPr>
          <p:cNvSpPr txBox="1"/>
          <p:nvPr/>
        </p:nvSpPr>
        <p:spPr>
          <a:xfrm>
            <a:off x="573521" y="4869923"/>
            <a:ext cx="4729366" cy="1200329"/>
          </a:xfrm>
          <a:prstGeom prst="rect">
            <a:avLst/>
          </a:prstGeom>
          <a:noFill/>
        </p:spPr>
        <p:txBody>
          <a:bodyPr wrap="square" rtlCol="0">
            <a:spAutoFit/>
          </a:bodyPr>
          <a:lstStyle/>
          <a:p>
            <a:r>
              <a:rPr lang="en-US" altLang="ko-KR" b="1" dirty="0"/>
              <a:t>Out=</a:t>
            </a:r>
            <a:r>
              <a:rPr lang="ko-KR" altLang="en-US" b="1" dirty="0"/>
              <a:t> </a:t>
            </a:r>
            <a:r>
              <a:rPr lang="en-US" altLang="ko-KR" b="1" dirty="0"/>
              <a:t>~ </a:t>
            </a:r>
            <a:r>
              <a:rPr lang="ko-KR" altLang="en-US" b="1" dirty="0"/>
              <a:t>끝</a:t>
            </a:r>
            <a:endParaRPr lang="en-US" altLang="ko-KR" b="1" dirty="0"/>
          </a:p>
          <a:p>
            <a:r>
              <a:rPr lang="en-US" altLang="ko-KR" dirty="0"/>
              <a:t>- </a:t>
            </a:r>
            <a:r>
              <a:rPr lang="ko-KR" altLang="en-US" dirty="0"/>
              <a:t>실제로 </a:t>
            </a:r>
            <a:r>
              <a:rPr lang="en-US" altLang="ko-KR" dirty="0" err="1"/>
              <a:t>sess.run</a:t>
            </a:r>
            <a:r>
              <a:rPr lang="ko-KR" altLang="en-US" dirty="0"/>
              <a:t>을 사용해 그래프를 실행하고 </a:t>
            </a:r>
            <a:r>
              <a:rPr lang="en-US" altLang="ko-KR" dirty="0"/>
              <a:t>loss, grad_w1, grad_w2</a:t>
            </a:r>
            <a:r>
              <a:rPr lang="ko-KR" altLang="en-US" dirty="0"/>
              <a:t>에 대한 </a:t>
            </a:r>
            <a:r>
              <a:rPr lang="en-US" altLang="ko-KR" dirty="0" err="1"/>
              <a:t>numpy</a:t>
            </a:r>
            <a:r>
              <a:rPr lang="en-US" altLang="ko-KR" dirty="0"/>
              <a:t> array</a:t>
            </a:r>
            <a:r>
              <a:rPr lang="ko-KR" altLang="en-US" dirty="0"/>
              <a:t>를 얻는다</a:t>
            </a:r>
            <a:r>
              <a:rPr lang="en-US" altLang="ko-KR" dirty="0"/>
              <a:t>. </a:t>
            </a:r>
          </a:p>
        </p:txBody>
      </p:sp>
    </p:spTree>
    <p:extLst>
      <p:ext uri="{BB962C8B-B14F-4D97-AF65-F5344CB8AC3E}">
        <p14:creationId xmlns:p14="http://schemas.microsoft.com/office/powerpoint/2010/main" val="1962016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sp>
        <p:nvSpPr>
          <p:cNvPr id="18" name="TextBox 17">
            <a:extLst>
              <a:ext uri="{FF2B5EF4-FFF2-40B4-BE49-F238E27FC236}">
                <a16:creationId xmlns:a16="http://schemas.microsoft.com/office/drawing/2014/main" id="{CFCFFAAD-3746-44A1-AB6A-3116F2556143}"/>
              </a:ext>
            </a:extLst>
          </p:cNvPr>
          <p:cNvSpPr txBox="1"/>
          <p:nvPr/>
        </p:nvSpPr>
        <p:spPr>
          <a:xfrm>
            <a:off x="638278" y="1843298"/>
            <a:ext cx="4729366" cy="3139321"/>
          </a:xfrm>
          <a:prstGeom prst="rect">
            <a:avLst/>
          </a:prstGeom>
          <a:noFill/>
        </p:spPr>
        <p:txBody>
          <a:bodyPr wrap="square" rtlCol="0">
            <a:spAutoFit/>
          </a:bodyPr>
          <a:lstStyle/>
          <a:p>
            <a:r>
              <a:rPr lang="ko-KR" altLang="en-US" dirty="0"/>
              <a:t>네트워크를 훈련시키기 위해 </a:t>
            </a:r>
            <a:r>
              <a:rPr lang="en-US" altLang="ko-KR" dirty="0"/>
              <a:t>4</a:t>
            </a:r>
            <a:r>
              <a:rPr lang="ko-KR" altLang="en-US" dirty="0"/>
              <a:t>개 루프를 수행하고 각 반복에서 </a:t>
            </a:r>
            <a:r>
              <a:rPr lang="en-US" altLang="ko-KR" dirty="0" err="1"/>
              <a:t>sess.run</a:t>
            </a:r>
            <a:r>
              <a:rPr lang="ko-KR" altLang="en-US" dirty="0"/>
              <a:t>을 써서 </a:t>
            </a:r>
            <a:r>
              <a:rPr lang="en-US" altLang="ko-KR" dirty="0"/>
              <a:t>loss</a:t>
            </a:r>
            <a:r>
              <a:rPr lang="ko-KR" altLang="en-US" dirty="0"/>
              <a:t>랑 </a:t>
            </a:r>
            <a:r>
              <a:rPr lang="en-US" altLang="ko-KR" dirty="0"/>
              <a:t>gradient</a:t>
            </a:r>
            <a:r>
              <a:rPr lang="ko-KR" altLang="en-US" dirty="0"/>
              <a:t>를 매번 계산한다</a:t>
            </a:r>
            <a:r>
              <a:rPr lang="en-US" altLang="ko-KR" dirty="0"/>
              <a:t>. </a:t>
            </a:r>
          </a:p>
          <a:p>
            <a:endParaRPr lang="en-US" altLang="ko-KR" dirty="0"/>
          </a:p>
          <a:p>
            <a:r>
              <a:rPr lang="ko-KR" altLang="en-US" dirty="0"/>
              <a:t>그러나 계속 그래프를 실행할 때마다 가중치가 공급된다</a:t>
            </a:r>
            <a:r>
              <a:rPr lang="en-US" altLang="ko-KR" dirty="0"/>
              <a:t>. </a:t>
            </a:r>
            <a:r>
              <a:rPr lang="ko-KR" altLang="en-US" dirty="0"/>
              <a:t>그 가중치는 </a:t>
            </a:r>
            <a:r>
              <a:rPr lang="en-US" altLang="ko-KR" dirty="0" err="1"/>
              <a:t>numpy</a:t>
            </a:r>
            <a:r>
              <a:rPr lang="en-US" altLang="ko-KR" dirty="0"/>
              <a:t> array</a:t>
            </a:r>
            <a:r>
              <a:rPr lang="ko-KR" altLang="en-US" dirty="0"/>
              <a:t>로 계속 그래프에 곱해진다</a:t>
            </a:r>
            <a:r>
              <a:rPr lang="en-US" altLang="ko-KR" dirty="0"/>
              <a:t>. (</a:t>
            </a:r>
            <a:r>
              <a:rPr lang="ko-KR" altLang="en-US" dirty="0"/>
              <a:t>가중치</a:t>
            </a:r>
            <a:r>
              <a:rPr lang="en-US" altLang="ko-KR" dirty="0"/>
              <a:t>=gradient)</a:t>
            </a:r>
          </a:p>
          <a:p>
            <a:endParaRPr lang="en-US" altLang="ko-KR" dirty="0"/>
          </a:p>
          <a:p>
            <a:r>
              <a:rPr lang="ko-KR" altLang="en-US" dirty="0"/>
              <a:t>네트워크가 크고 </a:t>
            </a:r>
            <a:r>
              <a:rPr lang="ko-KR" altLang="en-US" dirty="0" err="1"/>
              <a:t>가중치랑</a:t>
            </a:r>
            <a:r>
              <a:rPr lang="ko-KR" altLang="en-US" dirty="0"/>
              <a:t> </a:t>
            </a:r>
            <a:r>
              <a:rPr lang="en-US" altLang="ko-KR" dirty="0" err="1"/>
              <a:t>gradien</a:t>
            </a:r>
            <a:r>
              <a:rPr lang="ko-KR" altLang="en-US" dirty="0"/>
              <a:t>가 큰 경우에 매번 </a:t>
            </a:r>
            <a:r>
              <a:rPr lang="en-US" altLang="ko-KR" dirty="0" err="1"/>
              <a:t>cpu</a:t>
            </a:r>
            <a:r>
              <a:rPr lang="en-US" altLang="ko-KR" dirty="0"/>
              <a:t>, </a:t>
            </a:r>
            <a:r>
              <a:rPr lang="en-US" altLang="ko-KR" dirty="0" err="1"/>
              <a:t>gpu</a:t>
            </a:r>
            <a:r>
              <a:rPr lang="ko-KR" altLang="en-US" dirty="0"/>
              <a:t>사이에 모든 데이터를 복사하기 때문에 비용이 많이 들고 느리다</a:t>
            </a:r>
            <a:r>
              <a:rPr lang="en-US" altLang="ko-KR" dirty="0"/>
              <a:t>. </a:t>
            </a:r>
          </a:p>
        </p:txBody>
      </p:sp>
      <p:pic>
        <p:nvPicPr>
          <p:cNvPr id="5" name="그림 4">
            <a:extLst>
              <a:ext uri="{FF2B5EF4-FFF2-40B4-BE49-F238E27FC236}">
                <a16:creationId xmlns:a16="http://schemas.microsoft.com/office/drawing/2014/main" id="{E8CC3825-CCE7-4A70-B7C2-EB4303D50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217" y="755766"/>
            <a:ext cx="6056364" cy="5333543"/>
          </a:xfrm>
          <a:prstGeom prst="rect">
            <a:avLst/>
          </a:prstGeom>
        </p:spPr>
      </p:pic>
    </p:spTree>
    <p:extLst>
      <p:ext uri="{BB962C8B-B14F-4D97-AF65-F5344CB8AC3E}">
        <p14:creationId xmlns:p14="http://schemas.microsoft.com/office/powerpoint/2010/main" val="163070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p:cNvCxnSpPr/>
          <p:nvPr/>
        </p:nvCxnSpPr>
        <p:spPr>
          <a:xfrm flipV="1">
            <a:off x="2946400" y="2410339"/>
            <a:ext cx="9245600" cy="21067"/>
          </a:xfrm>
          <a:prstGeom prst="line">
            <a:avLst/>
          </a:prstGeom>
          <a:noFill/>
          <a:ln w="25400" cap="rnd">
            <a:solidFill>
              <a:srgbClr val="DE6658"/>
            </a:solidFill>
            <a:round/>
          </a:ln>
          <a:effectLst/>
        </p:spPr>
        <p:style>
          <a:lnRef idx="2">
            <a:schemeClr val="accent1">
              <a:shade val="50000"/>
            </a:schemeClr>
          </a:lnRef>
          <a:fillRef idx="1">
            <a:schemeClr val="accent1"/>
          </a:fillRef>
          <a:effectRef idx="0">
            <a:schemeClr val="accent1"/>
          </a:effectRef>
          <a:fontRef idx="minor">
            <a:schemeClr val="lt1"/>
          </a:fontRef>
        </p:style>
      </p:cxnSp>
      <p:cxnSp>
        <p:nvCxnSpPr>
          <p:cNvPr id="4" name="직선 연결선 3"/>
          <p:cNvCxnSpPr/>
          <p:nvPr/>
        </p:nvCxnSpPr>
        <p:spPr>
          <a:xfrm>
            <a:off x="3335050" y="-110711"/>
            <a:ext cx="2997200" cy="1844880"/>
          </a:xfrm>
          <a:prstGeom prst="line">
            <a:avLst/>
          </a:prstGeom>
          <a:noFill/>
          <a:ln w="25400" cap="rnd">
            <a:solidFill>
              <a:srgbClr val="565658"/>
            </a:solidFill>
            <a:round/>
          </a:ln>
          <a:effectLst/>
        </p:spPr>
        <p:style>
          <a:lnRef idx="2">
            <a:schemeClr val="accent1">
              <a:shade val="50000"/>
            </a:schemeClr>
          </a:lnRef>
          <a:fillRef idx="1">
            <a:schemeClr val="accent1"/>
          </a:fillRef>
          <a:effectRef idx="0">
            <a:schemeClr val="accent1"/>
          </a:effectRef>
          <a:fontRef idx="minor">
            <a:schemeClr val="lt1"/>
          </a:fontRef>
        </p:style>
      </p:cxnSp>
      <p:sp>
        <p:nvSpPr>
          <p:cNvPr id="6" name="TextBox 5"/>
          <p:cNvSpPr txBox="1"/>
          <p:nvPr/>
        </p:nvSpPr>
        <p:spPr>
          <a:xfrm>
            <a:off x="3885539" y="1922654"/>
            <a:ext cx="1217074" cy="461665"/>
          </a:xfrm>
          <a:prstGeom prst="rect">
            <a:avLst/>
          </a:prstGeom>
          <a:noFill/>
        </p:spPr>
        <p:txBody>
          <a:bodyPr wrap="square" rtlCol="0">
            <a:spAutoFit/>
          </a:bodyPr>
          <a:lstStyle/>
          <a:p>
            <a:r>
              <a:rPr lang="en-US" altLang="ko-KR" sz="2400" dirty="0">
                <a:latin typeface="+mj-lt"/>
                <a:ea typeface="210 콤퓨타세탁 L" panose="02020603020101020101" pitchFamily="18" charset="-127"/>
              </a:rPr>
              <a:t>INDEX</a:t>
            </a:r>
            <a:endParaRPr lang="ko-KR" altLang="en-US" sz="2400" dirty="0">
              <a:latin typeface="+mj-lt"/>
              <a:ea typeface="210 콤퓨타세탁 L" panose="02020603020101020101" pitchFamily="18" charset="-127"/>
            </a:endParaRPr>
          </a:p>
        </p:txBody>
      </p:sp>
      <p:cxnSp>
        <p:nvCxnSpPr>
          <p:cNvPr id="7" name="직선 연결선 6"/>
          <p:cNvCxnSpPr/>
          <p:nvPr/>
        </p:nvCxnSpPr>
        <p:spPr>
          <a:xfrm>
            <a:off x="-25101" y="4364553"/>
            <a:ext cx="3956577" cy="23132"/>
          </a:xfrm>
          <a:prstGeom prst="line">
            <a:avLst/>
          </a:prstGeom>
          <a:noFill/>
          <a:ln w="25400" cap="rnd">
            <a:solidFill>
              <a:srgbClr val="DE6658"/>
            </a:solidFill>
            <a:round/>
          </a:ln>
          <a:effectLst/>
        </p:spPr>
        <p:style>
          <a:lnRef idx="2">
            <a:schemeClr val="accent1">
              <a:shade val="50000"/>
            </a:schemeClr>
          </a:lnRef>
          <a:fillRef idx="1">
            <a:schemeClr val="accent1"/>
          </a:fillRef>
          <a:effectRef idx="0">
            <a:schemeClr val="accent1"/>
          </a:effectRef>
          <a:fontRef idx="minor">
            <a:schemeClr val="lt1"/>
          </a:fontRef>
        </p:style>
      </p:cxnSp>
      <p:sp>
        <p:nvSpPr>
          <p:cNvPr id="20" name="TextBox 19"/>
          <p:cNvSpPr txBox="1"/>
          <p:nvPr/>
        </p:nvSpPr>
        <p:spPr>
          <a:xfrm>
            <a:off x="6430937" y="2656876"/>
            <a:ext cx="1940088" cy="461665"/>
          </a:xfrm>
          <a:prstGeom prst="rect">
            <a:avLst/>
          </a:prstGeom>
          <a:noFill/>
          <a:scene3d>
            <a:camera prst="obliqueTopLeft"/>
            <a:lightRig rig="threePt" dir="t"/>
          </a:scene3d>
        </p:spPr>
        <p:txBody>
          <a:bodyPr wrap="square" rtlCol="0">
            <a:spAutoFit/>
          </a:bodyPr>
          <a:lstStyle/>
          <a:p>
            <a:r>
              <a:rPr lang="en-US" altLang="ko-KR" sz="2400" dirty="0">
                <a:solidFill>
                  <a:schemeClr val="bg2">
                    <a:lumMod val="25000"/>
                  </a:schemeClr>
                </a:solidFill>
                <a:latin typeface="+mj-lt"/>
                <a:ea typeface="210 콤퓨타세탁 L" panose="02020603020101020101" pitchFamily="18" charset="-127"/>
              </a:rPr>
              <a:t>CPU vs GPU</a:t>
            </a:r>
            <a:endParaRPr lang="ko-KR" altLang="en-US" sz="2400" dirty="0">
              <a:solidFill>
                <a:schemeClr val="bg2">
                  <a:lumMod val="25000"/>
                </a:schemeClr>
              </a:solidFill>
              <a:latin typeface="+mj-lt"/>
              <a:ea typeface="210 콤퓨타세탁 L" panose="02020603020101020101" pitchFamily="18" charset="-127"/>
            </a:endParaRPr>
          </a:p>
        </p:txBody>
      </p:sp>
      <p:sp>
        <p:nvSpPr>
          <p:cNvPr id="21" name="TextBox 20"/>
          <p:cNvSpPr txBox="1"/>
          <p:nvPr/>
        </p:nvSpPr>
        <p:spPr>
          <a:xfrm>
            <a:off x="5747437" y="3494875"/>
            <a:ext cx="6316226" cy="461665"/>
          </a:xfrm>
          <a:prstGeom prst="rect">
            <a:avLst/>
          </a:prstGeom>
          <a:noFill/>
          <a:scene3d>
            <a:camera prst="obliqueTopLeft"/>
            <a:lightRig rig="threePt" dir="t"/>
          </a:scene3d>
        </p:spPr>
        <p:txBody>
          <a:bodyPr wrap="square" rtlCol="0">
            <a:spAutoFit/>
          </a:bodyPr>
          <a:lstStyle/>
          <a:p>
            <a:r>
              <a:rPr lang="en-US" altLang="ko-KR" sz="2400" dirty="0">
                <a:solidFill>
                  <a:schemeClr val="bg2">
                    <a:lumMod val="25000"/>
                  </a:schemeClr>
                </a:solidFill>
                <a:latin typeface="+mj-lt"/>
                <a:ea typeface="210 콤퓨타세탁 L" panose="02020603020101020101" pitchFamily="18" charset="-127"/>
              </a:rPr>
              <a:t>Deep Learning Frameworks</a:t>
            </a:r>
            <a:endParaRPr lang="ko-KR" altLang="en-US" sz="2400" dirty="0">
              <a:solidFill>
                <a:schemeClr val="bg2">
                  <a:lumMod val="25000"/>
                </a:schemeClr>
              </a:solidFill>
              <a:latin typeface="+mj-lt"/>
              <a:ea typeface="210 콤퓨타세탁 L" panose="02020603020101020101" pitchFamily="18" charset="-127"/>
            </a:endParaRPr>
          </a:p>
        </p:txBody>
      </p:sp>
      <p:sp>
        <p:nvSpPr>
          <p:cNvPr id="22" name="TextBox 21"/>
          <p:cNvSpPr txBox="1"/>
          <p:nvPr/>
        </p:nvSpPr>
        <p:spPr>
          <a:xfrm>
            <a:off x="4951470" y="4257330"/>
            <a:ext cx="7240530" cy="461665"/>
          </a:xfrm>
          <a:prstGeom prst="rect">
            <a:avLst/>
          </a:prstGeom>
          <a:noFill/>
          <a:scene3d>
            <a:camera prst="obliqueTopLeft"/>
            <a:lightRig rig="threePt" dir="t"/>
          </a:scene3d>
        </p:spPr>
        <p:txBody>
          <a:bodyPr wrap="square" rtlCol="0">
            <a:spAutoFit/>
          </a:bodyPr>
          <a:lstStyle/>
          <a:p>
            <a:r>
              <a:rPr lang="en-US" altLang="ko-KR" sz="2400" dirty="0">
                <a:solidFill>
                  <a:schemeClr val="bg2">
                    <a:lumMod val="25000"/>
                  </a:schemeClr>
                </a:solidFill>
                <a:ea typeface="210 콤퓨타세탁 L" panose="02020603020101020101" pitchFamily="18" charset="-127"/>
              </a:rPr>
              <a:t>TensorFlow</a:t>
            </a:r>
            <a:endParaRPr lang="ko-KR" altLang="en-US" sz="2400" dirty="0">
              <a:solidFill>
                <a:schemeClr val="bg2">
                  <a:lumMod val="25000"/>
                </a:schemeClr>
              </a:solidFill>
              <a:ea typeface="210 콤퓨타세탁 L" panose="02020603020101020101" pitchFamily="18" charset="-127"/>
            </a:endParaRPr>
          </a:p>
        </p:txBody>
      </p:sp>
      <p:sp>
        <p:nvSpPr>
          <p:cNvPr id="27" name="TextBox 26"/>
          <p:cNvSpPr txBox="1"/>
          <p:nvPr/>
        </p:nvSpPr>
        <p:spPr>
          <a:xfrm>
            <a:off x="4243069" y="5057556"/>
            <a:ext cx="6505141" cy="461665"/>
          </a:xfrm>
          <a:prstGeom prst="rect">
            <a:avLst/>
          </a:prstGeom>
          <a:noFill/>
          <a:scene3d>
            <a:camera prst="obliqueTopLeft"/>
            <a:lightRig rig="threePt" dir="t"/>
          </a:scene3d>
        </p:spPr>
        <p:txBody>
          <a:bodyPr wrap="square" rtlCol="0">
            <a:spAutoFit/>
          </a:bodyPr>
          <a:lstStyle/>
          <a:p>
            <a:r>
              <a:rPr lang="en-US" altLang="ko-KR" sz="2400" dirty="0" err="1">
                <a:solidFill>
                  <a:schemeClr val="bg2">
                    <a:lumMod val="25000"/>
                  </a:schemeClr>
                </a:solidFill>
                <a:ea typeface="210 콤퓨타세탁 L" panose="02020603020101020101" pitchFamily="18" charset="-127"/>
              </a:rPr>
              <a:t>PyTorch</a:t>
            </a:r>
            <a:endParaRPr lang="ko-KR" altLang="en-US" sz="2400" dirty="0">
              <a:solidFill>
                <a:schemeClr val="bg2">
                  <a:lumMod val="25000"/>
                </a:schemeClr>
              </a:solidFill>
              <a:ea typeface="210 콤퓨타세탁 L" panose="02020603020101020101" pitchFamily="18" charset="-127"/>
            </a:endParaRPr>
          </a:p>
        </p:txBody>
      </p:sp>
      <p:cxnSp>
        <p:nvCxnSpPr>
          <p:cNvPr id="5" name="직선 연결선 4"/>
          <p:cNvCxnSpPr/>
          <p:nvPr/>
        </p:nvCxnSpPr>
        <p:spPr>
          <a:xfrm flipV="1">
            <a:off x="1627694" y="1737344"/>
            <a:ext cx="4701381" cy="5190919"/>
          </a:xfrm>
          <a:prstGeom prst="line">
            <a:avLst/>
          </a:prstGeom>
          <a:noFill/>
          <a:ln w="25400" cap="rnd">
            <a:solidFill>
              <a:srgbClr val="565658"/>
            </a:solidFill>
            <a:round/>
          </a:ln>
          <a:effectLst/>
        </p:spPr>
        <p:style>
          <a:lnRef idx="2">
            <a:schemeClr val="accent1">
              <a:shade val="50000"/>
            </a:schemeClr>
          </a:lnRef>
          <a:fillRef idx="1">
            <a:schemeClr val="accent1"/>
          </a:fillRef>
          <a:effectRef idx="0">
            <a:schemeClr val="accent1"/>
          </a:effectRef>
          <a:fontRef idx="minor">
            <a:schemeClr val="lt1"/>
          </a:fontRef>
        </p:style>
      </p:cxnSp>
      <p:sp>
        <p:nvSpPr>
          <p:cNvPr id="37" name="자유형 36"/>
          <p:cNvSpPr/>
          <p:nvPr/>
        </p:nvSpPr>
        <p:spPr>
          <a:xfrm>
            <a:off x="10488879" y="5712925"/>
            <a:ext cx="1391427" cy="772881"/>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rgbClr val="8D8D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40" name="자유형 39"/>
          <p:cNvSpPr/>
          <p:nvPr/>
        </p:nvSpPr>
        <p:spPr>
          <a:xfrm>
            <a:off x="5582967" y="2576563"/>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1</a:t>
            </a:r>
            <a:endParaRPr lang="ko-KR" altLang="en-US" dirty="0">
              <a:solidFill>
                <a:schemeClr val="bg1"/>
              </a:solidFill>
              <a:latin typeface="+mj-lt"/>
            </a:endParaRPr>
          </a:p>
        </p:txBody>
      </p:sp>
      <p:sp>
        <p:nvSpPr>
          <p:cNvPr id="42" name="자유형 41"/>
          <p:cNvSpPr/>
          <p:nvPr/>
        </p:nvSpPr>
        <p:spPr>
          <a:xfrm>
            <a:off x="4887708" y="3392579"/>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sp>
        <p:nvSpPr>
          <p:cNvPr id="46" name="자유형 45"/>
          <p:cNvSpPr/>
          <p:nvPr/>
        </p:nvSpPr>
        <p:spPr>
          <a:xfrm>
            <a:off x="4099378" y="4186294"/>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rPr>
              <a:t>3</a:t>
            </a:r>
            <a:endParaRPr lang="ko-KR" altLang="en-US" dirty="0">
              <a:solidFill>
                <a:schemeClr val="bg1"/>
              </a:solidFill>
              <a:latin typeface="+mj-lt"/>
            </a:endParaRPr>
          </a:p>
        </p:txBody>
      </p:sp>
      <p:sp>
        <p:nvSpPr>
          <p:cNvPr id="49" name="자유형 48"/>
          <p:cNvSpPr/>
          <p:nvPr/>
        </p:nvSpPr>
        <p:spPr>
          <a:xfrm>
            <a:off x="3337575" y="5008642"/>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51" name="자유형 50"/>
          <p:cNvSpPr/>
          <p:nvPr/>
        </p:nvSpPr>
        <p:spPr>
          <a:xfrm>
            <a:off x="10363754" y="5787530"/>
            <a:ext cx="1391427" cy="772881"/>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rgbClr val="CACA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54" name="타원 53"/>
          <p:cNvSpPr/>
          <p:nvPr/>
        </p:nvSpPr>
        <p:spPr>
          <a:xfrm>
            <a:off x="2911349" y="2393974"/>
            <a:ext cx="70102" cy="70102"/>
          </a:xfrm>
          <a:prstGeom prst="ellipse">
            <a:avLst/>
          </a:prstGeom>
          <a:solidFill>
            <a:srgbClr val="DE6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8" name="자유형 39">
            <a:extLst>
              <a:ext uri="{FF2B5EF4-FFF2-40B4-BE49-F238E27FC236}">
                <a16:creationId xmlns:a16="http://schemas.microsoft.com/office/drawing/2014/main" id="{C3E87F48-E20C-40D7-9DD4-0DEE34A366AD}"/>
              </a:ext>
            </a:extLst>
          </p:cNvPr>
          <p:cNvSpPr/>
          <p:nvPr/>
        </p:nvSpPr>
        <p:spPr>
          <a:xfrm>
            <a:off x="2610665" y="5845439"/>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5</a:t>
            </a:r>
            <a:endParaRPr lang="ko-KR" altLang="en-US" dirty="0">
              <a:solidFill>
                <a:schemeClr val="bg1"/>
              </a:solidFill>
              <a:latin typeface="+mj-lt"/>
            </a:endParaRPr>
          </a:p>
        </p:txBody>
      </p:sp>
      <p:sp>
        <p:nvSpPr>
          <p:cNvPr id="23" name="TextBox 22">
            <a:extLst>
              <a:ext uri="{FF2B5EF4-FFF2-40B4-BE49-F238E27FC236}">
                <a16:creationId xmlns:a16="http://schemas.microsoft.com/office/drawing/2014/main" id="{D9624D93-A1D6-43AC-82B8-EEC95C5198FD}"/>
              </a:ext>
            </a:extLst>
          </p:cNvPr>
          <p:cNvSpPr txBox="1"/>
          <p:nvPr/>
        </p:nvSpPr>
        <p:spPr>
          <a:xfrm>
            <a:off x="3485017" y="5867061"/>
            <a:ext cx="6505141" cy="461665"/>
          </a:xfrm>
          <a:prstGeom prst="rect">
            <a:avLst/>
          </a:prstGeom>
          <a:noFill/>
          <a:scene3d>
            <a:camera prst="obliqueTopLeft"/>
            <a:lightRig rig="threePt" dir="t"/>
          </a:scene3d>
        </p:spPr>
        <p:txBody>
          <a:bodyPr wrap="square" rtlCol="0">
            <a:spAutoFit/>
          </a:bodyPr>
          <a:lstStyle/>
          <a:p>
            <a:r>
              <a:rPr lang="en-US" altLang="ko-KR" sz="2400" dirty="0">
                <a:solidFill>
                  <a:schemeClr val="bg2">
                    <a:lumMod val="25000"/>
                  </a:schemeClr>
                </a:solidFill>
                <a:ea typeface="210 콤퓨타세탁 L" panose="02020603020101020101" pitchFamily="18" charset="-127"/>
              </a:rPr>
              <a:t>Caffe</a:t>
            </a:r>
            <a:endParaRPr lang="ko-KR" altLang="en-US" sz="2400" dirty="0">
              <a:solidFill>
                <a:schemeClr val="bg2">
                  <a:lumMod val="25000"/>
                </a:schemeClr>
              </a:solidFill>
              <a:ea typeface="210 콤퓨타세탁 L" panose="02020603020101020101" pitchFamily="18" charset="-127"/>
            </a:endParaRPr>
          </a:p>
        </p:txBody>
      </p:sp>
    </p:spTree>
    <p:extLst>
      <p:ext uri="{BB962C8B-B14F-4D97-AF65-F5344CB8AC3E}">
        <p14:creationId xmlns:p14="http://schemas.microsoft.com/office/powerpoint/2010/main" val="65566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sp>
        <p:nvSpPr>
          <p:cNvPr id="18" name="TextBox 17">
            <a:extLst>
              <a:ext uri="{FF2B5EF4-FFF2-40B4-BE49-F238E27FC236}">
                <a16:creationId xmlns:a16="http://schemas.microsoft.com/office/drawing/2014/main" id="{CFCFFAAD-3746-44A1-AB6A-3116F2556143}"/>
              </a:ext>
            </a:extLst>
          </p:cNvPr>
          <p:cNvSpPr txBox="1"/>
          <p:nvPr/>
        </p:nvSpPr>
        <p:spPr>
          <a:xfrm>
            <a:off x="638278" y="1843298"/>
            <a:ext cx="4729366" cy="3139321"/>
          </a:xfrm>
          <a:prstGeom prst="rect">
            <a:avLst/>
          </a:prstGeom>
          <a:noFill/>
        </p:spPr>
        <p:txBody>
          <a:bodyPr wrap="square" rtlCol="0">
            <a:spAutoFit/>
          </a:bodyPr>
          <a:lstStyle/>
          <a:p>
            <a:r>
              <a:rPr lang="en-US" altLang="ko-KR" dirty="0"/>
              <a:t>W1</a:t>
            </a:r>
            <a:r>
              <a:rPr lang="ko-KR" altLang="en-US" dirty="0"/>
              <a:t> 과 </a:t>
            </a:r>
            <a:r>
              <a:rPr lang="en-US" altLang="ko-KR" dirty="0"/>
              <a:t>w2</a:t>
            </a:r>
            <a:r>
              <a:rPr lang="ko-KR" altLang="en-US" dirty="0"/>
              <a:t>를 </a:t>
            </a:r>
            <a:r>
              <a:rPr lang="en-US" altLang="ko-KR" dirty="0"/>
              <a:t>tf.float32</a:t>
            </a:r>
            <a:r>
              <a:rPr lang="ko-KR" altLang="en-US" dirty="0"/>
              <a:t>에서 </a:t>
            </a:r>
            <a:r>
              <a:rPr lang="en-US" altLang="ko-KR" dirty="0" err="1"/>
              <a:t>tf.random_normal</a:t>
            </a:r>
            <a:r>
              <a:rPr lang="ko-KR" altLang="en-US" dirty="0"/>
              <a:t>로 바꿔 쓰면 해결 가능하다</a:t>
            </a:r>
            <a:r>
              <a:rPr lang="en-US" altLang="ko-KR" dirty="0"/>
              <a:t>. W1</a:t>
            </a:r>
            <a:r>
              <a:rPr lang="ko-KR" altLang="en-US" dirty="0"/>
              <a:t>과</a:t>
            </a:r>
            <a:r>
              <a:rPr lang="en-US" altLang="ko-KR" dirty="0"/>
              <a:t> w2</a:t>
            </a:r>
            <a:r>
              <a:rPr lang="ko-KR" altLang="en-US" dirty="0"/>
              <a:t>를 변수로 바꾸는 것이다</a:t>
            </a:r>
            <a:r>
              <a:rPr lang="en-US" altLang="ko-KR" dirty="0"/>
              <a:t>. </a:t>
            </a:r>
            <a:r>
              <a:rPr lang="ko-KR" altLang="en-US" dirty="0"/>
              <a:t>이제 </a:t>
            </a:r>
            <a:r>
              <a:rPr lang="en-US" altLang="ko-KR" dirty="0"/>
              <a:t>w1,w2</a:t>
            </a:r>
            <a:r>
              <a:rPr lang="ko-KR" altLang="en-US" dirty="0"/>
              <a:t>가 그래프 내부에 존재하기 때문에 </a:t>
            </a:r>
            <a:r>
              <a:rPr lang="en-US" altLang="ko-KR" dirty="0"/>
              <a:t>TensorFlow</a:t>
            </a:r>
            <a:r>
              <a:rPr lang="ko-KR" altLang="en-US" dirty="0"/>
              <a:t>가 값을 초기화해야 한다</a:t>
            </a:r>
            <a:r>
              <a:rPr lang="en-US" altLang="ko-KR" dirty="0"/>
              <a:t>. </a:t>
            </a:r>
          </a:p>
          <a:p>
            <a:endParaRPr lang="en-US" altLang="ko-KR" dirty="0"/>
          </a:p>
          <a:p>
            <a:endParaRPr lang="en-US" altLang="ko-KR" dirty="0"/>
          </a:p>
          <a:p>
            <a:r>
              <a:rPr lang="en-US" altLang="ko-KR" dirty="0" err="1"/>
              <a:t>Learning_rate</a:t>
            </a:r>
            <a:r>
              <a:rPr lang="en-US" altLang="ko-KR" dirty="0"/>
              <a:t>=le-5, new_w1, new_w2</a:t>
            </a:r>
          </a:p>
          <a:p>
            <a:r>
              <a:rPr lang="ko-KR" altLang="en-US" dirty="0" err="1"/>
              <a:t>를</a:t>
            </a:r>
            <a:r>
              <a:rPr lang="ko-KR" altLang="en-US" dirty="0"/>
              <a:t> 작성해 </a:t>
            </a:r>
            <a:r>
              <a:rPr lang="en-US" altLang="ko-KR" dirty="0"/>
              <a:t>w1, w2</a:t>
            </a:r>
            <a:r>
              <a:rPr lang="ko-KR" altLang="en-US" dirty="0"/>
              <a:t>를 그래프의 한 부분으로써 할당한다</a:t>
            </a:r>
            <a:r>
              <a:rPr lang="en-US" altLang="ko-KR" dirty="0"/>
              <a:t>. </a:t>
            </a:r>
          </a:p>
          <a:p>
            <a:endParaRPr lang="en-US" altLang="ko-KR" dirty="0"/>
          </a:p>
        </p:txBody>
      </p:sp>
      <p:pic>
        <p:nvPicPr>
          <p:cNvPr id="3" name="그림 2">
            <a:extLst>
              <a:ext uri="{FF2B5EF4-FFF2-40B4-BE49-F238E27FC236}">
                <a16:creationId xmlns:a16="http://schemas.microsoft.com/office/drawing/2014/main" id="{BE150CA8-6579-4CA2-AC59-0837E659F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9495" y="1141245"/>
            <a:ext cx="5724525" cy="4543425"/>
          </a:xfrm>
          <a:prstGeom prst="rect">
            <a:avLst/>
          </a:prstGeom>
        </p:spPr>
      </p:pic>
      <p:sp>
        <p:nvSpPr>
          <p:cNvPr id="4" name="직사각형 3">
            <a:extLst>
              <a:ext uri="{FF2B5EF4-FFF2-40B4-BE49-F238E27FC236}">
                <a16:creationId xmlns:a16="http://schemas.microsoft.com/office/drawing/2014/main" id="{FF14D829-B96B-4C81-9A00-F36C3D6B78DF}"/>
              </a:ext>
            </a:extLst>
          </p:cNvPr>
          <p:cNvSpPr/>
          <p:nvPr/>
        </p:nvSpPr>
        <p:spPr>
          <a:xfrm>
            <a:off x="5719495" y="3429000"/>
            <a:ext cx="5253305" cy="9344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1769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sp>
        <p:nvSpPr>
          <p:cNvPr id="18" name="TextBox 17">
            <a:extLst>
              <a:ext uri="{FF2B5EF4-FFF2-40B4-BE49-F238E27FC236}">
                <a16:creationId xmlns:a16="http://schemas.microsoft.com/office/drawing/2014/main" id="{CFCFFAAD-3746-44A1-AB6A-3116F2556143}"/>
              </a:ext>
            </a:extLst>
          </p:cNvPr>
          <p:cNvSpPr txBox="1"/>
          <p:nvPr/>
        </p:nvSpPr>
        <p:spPr>
          <a:xfrm>
            <a:off x="542881" y="1963501"/>
            <a:ext cx="5223910" cy="1754326"/>
          </a:xfrm>
          <a:prstGeom prst="rect">
            <a:avLst/>
          </a:prstGeom>
          <a:noFill/>
        </p:spPr>
        <p:txBody>
          <a:bodyPr wrap="square" rtlCol="0">
            <a:spAutoFit/>
          </a:bodyPr>
          <a:lstStyle/>
          <a:p>
            <a:r>
              <a:rPr lang="ko-KR" altLang="en-US" dirty="0"/>
              <a:t>변수를 초기화하고 그래프를 반복해서 실행한다</a:t>
            </a:r>
            <a:r>
              <a:rPr lang="en-US" altLang="ko-KR" dirty="0"/>
              <a:t>. </a:t>
            </a:r>
          </a:p>
          <a:p>
            <a:endParaRPr lang="en-US" altLang="ko-KR" dirty="0"/>
          </a:p>
          <a:p>
            <a:r>
              <a:rPr lang="ko-KR" altLang="en-US" dirty="0"/>
              <a:t>그리고 그래프를 실행할 때마다 새로운 </a:t>
            </a:r>
            <a:r>
              <a:rPr lang="en-US" altLang="ko-KR" dirty="0"/>
              <a:t>w1,w2</a:t>
            </a:r>
            <a:r>
              <a:rPr lang="ko-KR" altLang="en-US" dirty="0"/>
              <a:t>를  출력하고 생성하고 싶다고 </a:t>
            </a:r>
            <a:r>
              <a:rPr lang="en-US" altLang="ko-KR" dirty="0"/>
              <a:t>TensorFlow</a:t>
            </a:r>
            <a:r>
              <a:rPr lang="ko-KR" altLang="en-US" dirty="0"/>
              <a:t>에 입력해야 한다</a:t>
            </a:r>
            <a:r>
              <a:rPr lang="en-US" altLang="ko-KR" dirty="0"/>
              <a:t>. </a:t>
            </a:r>
          </a:p>
          <a:p>
            <a:endParaRPr lang="en-US" altLang="ko-KR" dirty="0"/>
          </a:p>
        </p:txBody>
      </p:sp>
      <p:pic>
        <p:nvPicPr>
          <p:cNvPr id="5" name="그림 4">
            <a:extLst>
              <a:ext uri="{FF2B5EF4-FFF2-40B4-BE49-F238E27FC236}">
                <a16:creationId xmlns:a16="http://schemas.microsoft.com/office/drawing/2014/main" id="{FB78AA9A-62E1-4ED0-9697-F5DAE603C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969" y="1117433"/>
            <a:ext cx="5638800" cy="4591050"/>
          </a:xfrm>
          <a:prstGeom prst="rect">
            <a:avLst/>
          </a:prstGeom>
        </p:spPr>
      </p:pic>
      <p:pic>
        <p:nvPicPr>
          <p:cNvPr id="8" name="그림 7">
            <a:extLst>
              <a:ext uri="{FF2B5EF4-FFF2-40B4-BE49-F238E27FC236}">
                <a16:creationId xmlns:a16="http://schemas.microsoft.com/office/drawing/2014/main" id="{04419CF9-5E1C-4128-916F-D0F0D41F8E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089" y="4089447"/>
            <a:ext cx="3788290" cy="1619036"/>
          </a:xfrm>
          <a:prstGeom prst="rect">
            <a:avLst/>
          </a:prstGeom>
        </p:spPr>
      </p:pic>
      <p:sp>
        <p:nvSpPr>
          <p:cNvPr id="9" name="화살표: 아래쪽 8">
            <a:extLst>
              <a:ext uri="{FF2B5EF4-FFF2-40B4-BE49-F238E27FC236}">
                <a16:creationId xmlns:a16="http://schemas.microsoft.com/office/drawing/2014/main" id="{3F5883C8-2ED5-4E5E-8728-261BC0878928}"/>
              </a:ext>
            </a:extLst>
          </p:cNvPr>
          <p:cNvSpPr/>
          <p:nvPr/>
        </p:nvSpPr>
        <p:spPr>
          <a:xfrm>
            <a:off x="2655394" y="3753853"/>
            <a:ext cx="296353" cy="33559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solidFill>
              </a:ln>
              <a:solidFill>
                <a:sysClr val="windowText" lastClr="000000"/>
              </a:solidFill>
            </a:endParaRPr>
          </a:p>
        </p:txBody>
      </p:sp>
    </p:spTree>
    <p:extLst>
      <p:ext uri="{BB962C8B-B14F-4D97-AF65-F5344CB8AC3E}">
        <p14:creationId xmlns:p14="http://schemas.microsoft.com/office/powerpoint/2010/main" val="223408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sp>
        <p:nvSpPr>
          <p:cNvPr id="18" name="TextBox 17">
            <a:extLst>
              <a:ext uri="{FF2B5EF4-FFF2-40B4-BE49-F238E27FC236}">
                <a16:creationId xmlns:a16="http://schemas.microsoft.com/office/drawing/2014/main" id="{CFCFFAAD-3746-44A1-AB6A-3116F2556143}"/>
              </a:ext>
            </a:extLst>
          </p:cNvPr>
          <p:cNvSpPr txBox="1"/>
          <p:nvPr/>
        </p:nvSpPr>
        <p:spPr>
          <a:xfrm>
            <a:off x="542881" y="1963501"/>
            <a:ext cx="5223910" cy="2308324"/>
          </a:xfrm>
          <a:prstGeom prst="rect">
            <a:avLst/>
          </a:prstGeom>
          <a:noFill/>
        </p:spPr>
        <p:txBody>
          <a:bodyPr wrap="square" rtlCol="0">
            <a:spAutoFit/>
          </a:bodyPr>
          <a:lstStyle/>
          <a:p>
            <a:r>
              <a:rPr lang="ko-KR" altLang="en-US" dirty="0"/>
              <a:t>앞서 추가한 </a:t>
            </a:r>
            <a:r>
              <a:rPr lang="en-US" altLang="ko-KR" dirty="0"/>
              <a:t>w1,w2</a:t>
            </a:r>
            <a:r>
              <a:rPr lang="ko-KR" altLang="en-US" dirty="0"/>
              <a:t>는 값이 큰 </a:t>
            </a:r>
            <a:r>
              <a:rPr lang="en-US" altLang="ko-KR" dirty="0"/>
              <a:t>Tensor</a:t>
            </a:r>
            <a:r>
              <a:rPr lang="ko-KR" altLang="en-US" dirty="0"/>
              <a:t>이기 때문에 문제가 발생한다</a:t>
            </a:r>
            <a:r>
              <a:rPr lang="en-US" altLang="ko-KR" dirty="0"/>
              <a:t>. </a:t>
            </a:r>
            <a:r>
              <a:rPr lang="ko-KR" altLang="en-US" dirty="0"/>
              <a:t>따라서 일종의 더미 노드를 그래프에 추가해 새로운</a:t>
            </a:r>
            <a:r>
              <a:rPr lang="en-US" altLang="ko-KR" dirty="0"/>
              <a:t> w1,w2</a:t>
            </a:r>
            <a:r>
              <a:rPr lang="ko-KR" altLang="en-US" dirty="0"/>
              <a:t>가 데이터끼리 관계가 있다고 말한다</a:t>
            </a:r>
            <a:r>
              <a:rPr lang="en-US" altLang="ko-KR" dirty="0"/>
              <a:t>. </a:t>
            </a:r>
          </a:p>
          <a:p>
            <a:endParaRPr lang="en-US" altLang="ko-KR" dirty="0"/>
          </a:p>
          <a:p>
            <a:r>
              <a:rPr lang="ko-KR" altLang="en-US" dirty="0"/>
              <a:t>실제로 그래프를 실행할 때 </a:t>
            </a:r>
            <a:r>
              <a:rPr lang="en-US" altLang="ko-KR" dirty="0"/>
              <a:t>loss</a:t>
            </a:r>
            <a:r>
              <a:rPr lang="ko-KR" altLang="en-US" dirty="0"/>
              <a:t>랑 더미 노드를 계산하게 하지만 실제로 값은 반환하지 않고 업데이트 작업을 실행한다</a:t>
            </a:r>
            <a:r>
              <a:rPr lang="en-US" altLang="ko-KR" dirty="0"/>
              <a:t>. </a:t>
            </a:r>
          </a:p>
        </p:txBody>
      </p:sp>
      <p:pic>
        <p:nvPicPr>
          <p:cNvPr id="3" name="그림 2">
            <a:extLst>
              <a:ext uri="{FF2B5EF4-FFF2-40B4-BE49-F238E27FC236}">
                <a16:creationId xmlns:a16="http://schemas.microsoft.com/office/drawing/2014/main" id="{FA10F2BB-7EB7-4C76-8A98-7DBCF4FFA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094" y="1152524"/>
            <a:ext cx="5781675" cy="4552950"/>
          </a:xfrm>
          <a:prstGeom prst="rect">
            <a:avLst/>
          </a:prstGeom>
        </p:spPr>
      </p:pic>
    </p:spTree>
    <p:extLst>
      <p:ext uri="{BB962C8B-B14F-4D97-AF65-F5344CB8AC3E}">
        <p14:creationId xmlns:p14="http://schemas.microsoft.com/office/powerpoint/2010/main" val="296604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sp>
        <p:nvSpPr>
          <p:cNvPr id="18" name="TextBox 17">
            <a:extLst>
              <a:ext uri="{FF2B5EF4-FFF2-40B4-BE49-F238E27FC236}">
                <a16:creationId xmlns:a16="http://schemas.microsoft.com/office/drawing/2014/main" id="{CFCFFAAD-3746-44A1-AB6A-3116F2556143}"/>
              </a:ext>
            </a:extLst>
          </p:cNvPr>
          <p:cNvSpPr txBox="1"/>
          <p:nvPr/>
        </p:nvSpPr>
        <p:spPr>
          <a:xfrm>
            <a:off x="1201297" y="2435996"/>
            <a:ext cx="5223910" cy="369332"/>
          </a:xfrm>
          <a:prstGeom prst="rect">
            <a:avLst/>
          </a:prstGeom>
          <a:noFill/>
        </p:spPr>
        <p:txBody>
          <a:bodyPr wrap="square" rtlCol="0">
            <a:spAutoFit/>
          </a:bodyPr>
          <a:lstStyle/>
          <a:p>
            <a:r>
              <a:rPr lang="en-US" altLang="ko-KR" dirty="0" err="1"/>
              <a:t>Tf.layers</a:t>
            </a:r>
            <a:r>
              <a:rPr lang="ko-KR" altLang="en-US" dirty="0"/>
              <a:t>가 자동으로 가중치를 계산해준다</a:t>
            </a:r>
            <a:r>
              <a:rPr lang="en-US" altLang="ko-KR" dirty="0"/>
              <a:t>!</a:t>
            </a:r>
          </a:p>
        </p:txBody>
      </p:sp>
      <p:pic>
        <p:nvPicPr>
          <p:cNvPr id="4" name="그림 3">
            <a:extLst>
              <a:ext uri="{FF2B5EF4-FFF2-40B4-BE49-F238E27FC236}">
                <a16:creationId xmlns:a16="http://schemas.microsoft.com/office/drawing/2014/main" id="{CF76B86F-1BD6-4B31-997E-B70355C7A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497" y="1128711"/>
            <a:ext cx="5772150" cy="4600575"/>
          </a:xfrm>
          <a:prstGeom prst="rect">
            <a:avLst/>
          </a:prstGeom>
        </p:spPr>
      </p:pic>
    </p:spTree>
    <p:extLst>
      <p:ext uri="{BB962C8B-B14F-4D97-AF65-F5344CB8AC3E}">
        <p14:creationId xmlns:p14="http://schemas.microsoft.com/office/powerpoint/2010/main" val="423998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err="1"/>
              <a:t>Keras</a:t>
            </a:r>
            <a:endParaRPr lang="en-US" altLang="ko-KR" sz="7200" dirty="0"/>
          </a:p>
        </p:txBody>
      </p:sp>
      <p:sp>
        <p:nvSpPr>
          <p:cNvPr id="18" name="TextBox 17">
            <a:extLst>
              <a:ext uri="{FF2B5EF4-FFF2-40B4-BE49-F238E27FC236}">
                <a16:creationId xmlns:a16="http://schemas.microsoft.com/office/drawing/2014/main" id="{CFCFFAAD-3746-44A1-AB6A-3116F2556143}"/>
              </a:ext>
            </a:extLst>
          </p:cNvPr>
          <p:cNvSpPr txBox="1"/>
          <p:nvPr/>
        </p:nvSpPr>
        <p:spPr>
          <a:xfrm>
            <a:off x="630874" y="2006806"/>
            <a:ext cx="5223910" cy="2031325"/>
          </a:xfrm>
          <a:prstGeom prst="rect">
            <a:avLst/>
          </a:prstGeom>
          <a:noFill/>
        </p:spPr>
        <p:txBody>
          <a:bodyPr wrap="square" rtlCol="0">
            <a:spAutoFit/>
          </a:bodyPr>
          <a:lstStyle/>
          <a:p>
            <a:r>
              <a:rPr lang="en-US" altLang="ko-KR" dirty="0" err="1"/>
              <a:t>Keras</a:t>
            </a:r>
            <a:r>
              <a:rPr lang="ko-KR" altLang="en-US" dirty="0"/>
              <a:t>는 </a:t>
            </a:r>
            <a:r>
              <a:rPr lang="en-US" altLang="ko-KR" dirty="0"/>
              <a:t>TensorFlow </a:t>
            </a:r>
            <a:r>
              <a:rPr lang="ko-KR" altLang="en-US" dirty="0"/>
              <a:t>를 기반으로 구축한 라이브러리이다</a:t>
            </a:r>
            <a:r>
              <a:rPr lang="en-US" altLang="ko-KR" dirty="0"/>
              <a:t>. </a:t>
            </a:r>
            <a:r>
              <a:rPr lang="en-US" altLang="ko-KR" dirty="0" err="1"/>
              <a:t>Keras</a:t>
            </a:r>
            <a:r>
              <a:rPr lang="ko-KR" altLang="en-US" dirty="0"/>
              <a:t>는 </a:t>
            </a:r>
            <a:r>
              <a:rPr lang="en-US" altLang="ko-KR" dirty="0"/>
              <a:t>Theano</a:t>
            </a:r>
            <a:r>
              <a:rPr lang="ko-KR" altLang="en-US" dirty="0"/>
              <a:t>도 </a:t>
            </a:r>
            <a:r>
              <a:rPr lang="en-US" altLang="ko-KR" dirty="0"/>
              <a:t>back end</a:t>
            </a:r>
            <a:r>
              <a:rPr lang="ko-KR" altLang="en-US" dirty="0"/>
              <a:t>로 지원한다</a:t>
            </a:r>
            <a:r>
              <a:rPr lang="en-US" altLang="ko-KR" dirty="0"/>
              <a:t>. </a:t>
            </a:r>
            <a:r>
              <a:rPr lang="ko-KR" altLang="en-US" dirty="0"/>
              <a:t>조금 더 쉽게 사용할 수 있다</a:t>
            </a:r>
            <a:r>
              <a:rPr lang="en-US" altLang="ko-KR" dirty="0"/>
              <a:t>. </a:t>
            </a:r>
          </a:p>
          <a:p>
            <a:endParaRPr lang="en-US" altLang="ko-KR" dirty="0"/>
          </a:p>
          <a:p>
            <a:r>
              <a:rPr lang="en-US" altLang="ko-KR" dirty="0"/>
              <a:t>model-= ~~ </a:t>
            </a:r>
            <a:r>
              <a:rPr lang="ko-KR" altLang="en-US" dirty="0"/>
              <a:t>로 </a:t>
            </a:r>
            <a:r>
              <a:rPr lang="en-US" altLang="ko-KR" dirty="0"/>
              <a:t>model</a:t>
            </a:r>
            <a:r>
              <a:rPr lang="ko-KR" altLang="en-US" dirty="0"/>
              <a:t>을 연속 </a:t>
            </a:r>
            <a:r>
              <a:rPr lang="en-US" altLang="ko-KR" dirty="0"/>
              <a:t>layer</a:t>
            </a:r>
            <a:r>
              <a:rPr lang="ko-KR" altLang="en-US" dirty="0"/>
              <a:t>로 정의한다</a:t>
            </a:r>
            <a:r>
              <a:rPr lang="en-US" altLang="ko-KR" dirty="0"/>
              <a:t>. </a:t>
            </a:r>
          </a:p>
          <a:p>
            <a:r>
              <a:rPr lang="ko-KR" altLang="en-US" dirty="0"/>
              <a:t>그리고 </a:t>
            </a:r>
            <a:r>
              <a:rPr lang="en-US" altLang="ko-KR" dirty="0"/>
              <a:t>optimizer </a:t>
            </a:r>
            <a:r>
              <a:rPr lang="ko-KR" altLang="en-US" dirty="0"/>
              <a:t>객체를 만들고 </a:t>
            </a:r>
            <a:r>
              <a:rPr lang="en-US" altLang="ko-KR" dirty="0" err="1"/>
              <a:t>model.complile</a:t>
            </a:r>
            <a:r>
              <a:rPr lang="ko-KR" altLang="en-US" dirty="0"/>
              <a:t>로 많은 </a:t>
            </a:r>
            <a:r>
              <a:rPr lang="en-US" altLang="ko-KR" dirty="0"/>
              <a:t>model</a:t>
            </a:r>
            <a:r>
              <a:rPr lang="ko-KR" altLang="en-US" dirty="0"/>
              <a:t>을 쌓아서 구축하고 훈련시킨다</a:t>
            </a:r>
            <a:r>
              <a:rPr lang="en-US" altLang="ko-KR" dirty="0"/>
              <a:t>. </a:t>
            </a:r>
          </a:p>
        </p:txBody>
      </p:sp>
      <p:pic>
        <p:nvPicPr>
          <p:cNvPr id="3" name="그림 2">
            <a:extLst>
              <a:ext uri="{FF2B5EF4-FFF2-40B4-BE49-F238E27FC236}">
                <a16:creationId xmlns:a16="http://schemas.microsoft.com/office/drawing/2014/main" id="{64A801D1-74C7-4A9A-8CE5-4C5A7A435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34" y="1085723"/>
            <a:ext cx="5580217" cy="4686551"/>
          </a:xfrm>
          <a:prstGeom prst="rect">
            <a:avLst/>
          </a:prstGeom>
        </p:spPr>
      </p:pic>
    </p:spTree>
    <p:extLst>
      <p:ext uri="{BB962C8B-B14F-4D97-AF65-F5344CB8AC3E}">
        <p14:creationId xmlns:p14="http://schemas.microsoft.com/office/powerpoint/2010/main" val="374071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08478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TensorFlow</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3</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495585" y="644476"/>
            <a:ext cx="10928423" cy="1200329"/>
          </a:xfrm>
          <a:prstGeom prst="rect">
            <a:avLst/>
          </a:prstGeom>
          <a:noFill/>
        </p:spPr>
        <p:txBody>
          <a:bodyPr wrap="square" rtlCol="0">
            <a:spAutoFit/>
          </a:bodyPr>
          <a:lstStyle/>
          <a:p>
            <a:r>
              <a:rPr lang="en-US" altLang="ko-KR" sz="7200" dirty="0"/>
              <a:t>TensorFlow</a:t>
            </a:r>
          </a:p>
        </p:txBody>
      </p:sp>
      <p:sp>
        <p:nvSpPr>
          <p:cNvPr id="18" name="TextBox 17">
            <a:extLst>
              <a:ext uri="{FF2B5EF4-FFF2-40B4-BE49-F238E27FC236}">
                <a16:creationId xmlns:a16="http://schemas.microsoft.com/office/drawing/2014/main" id="{CFCFFAAD-3746-44A1-AB6A-3116F2556143}"/>
              </a:ext>
            </a:extLst>
          </p:cNvPr>
          <p:cNvSpPr txBox="1"/>
          <p:nvPr/>
        </p:nvSpPr>
        <p:spPr>
          <a:xfrm>
            <a:off x="714375" y="2067023"/>
            <a:ext cx="10461482" cy="3908762"/>
          </a:xfrm>
          <a:prstGeom prst="rect">
            <a:avLst/>
          </a:prstGeom>
          <a:noFill/>
        </p:spPr>
        <p:txBody>
          <a:bodyPr wrap="square" rtlCol="0">
            <a:spAutoFit/>
          </a:bodyPr>
          <a:lstStyle/>
          <a:p>
            <a:r>
              <a:rPr lang="en-US" altLang="ko-KR" sz="3600" dirty="0" err="1"/>
              <a:t>Keras</a:t>
            </a:r>
            <a:r>
              <a:rPr lang="en-US" altLang="ko-KR" dirty="0"/>
              <a:t> (https://keras.io/) </a:t>
            </a:r>
          </a:p>
          <a:p>
            <a:r>
              <a:rPr lang="en-US" altLang="ko-KR" sz="3600" dirty="0" err="1"/>
              <a:t>TFLearn</a:t>
            </a:r>
            <a:r>
              <a:rPr lang="en-US" altLang="ko-KR" sz="3600" dirty="0"/>
              <a:t> </a:t>
            </a:r>
            <a:r>
              <a:rPr lang="en-US" altLang="ko-KR" dirty="0"/>
              <a:t>(http://tflearn.org/) </a:t>
            </a:r>
          </a:p>
          <a:p>
            <a:r>
              <a:rPr lang="en-US" altLang="ko-KR" sz="3200" dirty="0" err="1"/>
              <a:t>TensorLayer</a:t>
            </a:r>
            <a:r>
              <a:rPr lang="en-US" altLang="ko-KR" dirty="0"/>
              <a:t> (http://tensorlayer.readthedocs.io/en/latest/) </a:t>
            </a:r>
          </a:p>
          <a:p>
            <a:r>
              <a:rPr lang="en-US" altLang="ko-KR" sz="3600" dirty="0" err="1"/>
              <a:t>tf.layers</a:t>
            </a:r>
            <a:r>
              <a:rPr lang="en-US" altLang="ko-KR" sz="3600" dirty="0"/>
              <a:t> </a:t>
            </a:r>
            <a:r>
              <a:rPr lang="en-US" altLang="ko-KR" dirty="0"/>
              <a:t>(https://www.tensorflow.org/api_docs/python/tf/layers) </a:t>
            </a:r>
          </a:p>
          <a:p>
            <a:r>
              <a:rPr lang="en-US" altLang="ko-KR" sz="3600" dirty="0"/>
              <a:t>TF-Slim </a:t>
            </a:r>
            <a:r>
              <a:rPr lang="en-US" altLang="ko-KR" dirty="0"/>
              <a:t>(https://github.com/tensorflow/models/tree/master/inception/inception/slim) </a:t>
            </a:r>
          </a:p>
          <a:p>
            <a:r>
              <a:rPr lang="en-US" altLang="ko-KR" sz="3600" dirty="0" err="1"/>
              <a:t>tf.contrib.learn</a:t>
            </a:r>
            <a:r>
              <a:rPr lang="en-US" altLang="ko-KR" sz="3600" dirty="0"/>
              <a:t> </a:t>
            </a:r>
            <a:r>
              <a:rPr lang="en-US" altLang="ko-KR" dirty="0"/>
              <a:t>(https://www.tensorflow.org/get_started/tflearn) </a:t>
            </a:r>
          </a:p>
          <a:p>
            <a:r>
              <a:rPr lang="en-US" altLang="ko-KR" sz="3600" dirty="0"/>
              <a:t>Pretty Tensor </a:t>
            </a:r>
            <a:r>
              <a:rPr lang="en-US" altLang="ko-KR" dirty="0"/>
              <a:t>(https://github.com/google/prettytensor) </a:t>
            </a:r>
          </a:p>
        </p:txBody>
      </p:sp>
    </p:spTree>
    <p:extLst>
      <p:ext uri="{BB962C8B-B14F-4D97-AF65-F5344CB8AC3E}">
        <p14:creationId xmlns:p14="http://schemas.microsoft.com/office/powerpoint/2010/main" val="526609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4508439" y="2828834"/>
            <a:ext cx="10928423" cy="1200329"/>
          </a:xfrm>
          <a:prstGeom prst="rect">
            <a:avLst/>
          </a:prstGeom>
          <a:noFill/>
        </p:spPr>
        <p:txBody>
          <a:bodyPr wrap="square" rtlCol="0">
            <a:spAutoFit/>
          </a:bodyPr>
          <a:lstStyle/>
          <a:p>
            <a:r>
              <a:rPr lang="en-US" altLang="ko-KR" sz="7200" dirty="0" err="1"/>
              <a:t>PyTorch</a:t>
            </a:r>
            <a:endParaRPr lang="en-US" altLang="ko-KR" sz="7200" dirty="0"/>
          </a:p>
        </p:txBody>
      </p:sp>
    </p:spTree>
    <p:extLst>
      <p:ext uri="{BB962C8B-B14F-4D97-AF65-F5344CB8AC3E}">
        <p14:creationId xmlns:p14="http://schemas.microsoft.com/office/powerpoint/2010/main" val="738505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1024274"/>
            <a:ext cx="10928423" cy="4708981"/>
          </a:xfrm>
          <a:prstGeom prst="rect">
            <a:avLst/>
          </a:prstGeom>
          <a:noFill/>
        </p:spPr>
        <p:txBody>
          <a:bodyPr wrap="square" rtlCol="0">
            <a:spAutoFit/>
          </a:bodyPr>
          <a:lstStyle/>
          <a:p>
            <a:r>
              <a:rPr lang="en-US" altLang="ko-KR" sz="7200" dirty="0" err="1"/>
              <a:t>PyTorch</a:t>
            </a:r>
            <a:endParaRPr lang="en-US" altLang="ko-KR" sz="7200" dirty="0"/>
          </a:p>
          <a:p>
            <a:endParaRPr lang="en-US" altLang="ko-KR" sz="3600" dirty="0"/>
          </a:p>
          <a:p>
            <a:r>
              <a:rPr lang="en-US" altLang="ko-KR" sz="3600" b="1" dirty="0"/>
              <a:t>Tensor</a:t>
            </a:r>
            <a:r>
              <a:rPr lang="en-US" altLang="ko-KR" sz="2800" b="1" dirty="0"/>
              <a:t>: </a:t>
            </a:r>
            <a:r>
              <a:rPr lang="en-US" altLang="ko-KR" sz="2800" dirty="0"/>
              <a:t>GPU</a:t>
            </a:r>
            <a:r>
              <a:rPr lang="ko-KR" altLang="en-US" sz="2800" dirty="0"/>
              <a:t>에서 실행</a:t>
            </a:r>
            <a:r>
              <a:rPr lang="en-US" altLang="ko-KR" sz="2800" dirty="0"/>
              <a:t>, imperative </a:t>
            </a:r>
            <a:r>
              <a:rPr lang="en-US" altLang="ko-KR" sz="2800" dirty="0" err="1"/>
              <a:t>ndarray</a:t>
            </a:r>
            <a:endParaRPr lang="en-US" altLang="ko-KR" sz="2800" dirty="0"/>
          </a:p>
          <a:p>
            <a:endParaRPr lang="en-US" altLang="ko-KR" sz="2800" dirty="0"/>
          </a:p>
          <a:p>
            <a:r>
              <a:rPr lang="en-US" altLang="ko-KR" sz="3600" b="1" dirty="0"/>
              <a:t>Variable</a:t>
            </a:r>
            <a:r>
              <a:rPr lang="en-US" altLang="ko-KR" sz="2800" b="1" dirty="0"/>
              <a:t>: </a:t>
            </a:r>
            <a:r>
              <a:rPr lang="en-US" altLang="ko-KR" sz="2800" dirty="0"/>
              <a:t>computational graph</a:t>
            </a:r>
            <a:r>
              <a:rPr lang="ko-KR" altLang="en-US" sz="2800" dirty="0"/>
              <a:t>위에 </a:t>
            </a:r>
            <a:r>
              <a:rPr lang="en-US" altLang="ko-KR" sz="2800" dirty="0"/>
              <a:t>node</a:t>
            </a:r>
            <a:r>
              <a:rPr lang="ko-KR" altLang="en-US" sz="2800" dirty="0"/>
              <a:t>가 있고</a:t>
            </a:r>
            <a:r>
              <a:rPr lang="en-US" altLang="ko-KR" sz="2800" dirty="0"/>
              <a:t>, </a:t>
            </a:r>
            <a:r>
              <a:rPr lang="ko-KR" altLang="en-US" sz="2800" dirty="0"/>
              <a:t>데이터와 </a:t>
            </a:r>
            <a:r>
              <a:rPr lang="en-US" altLang="ko-KR" sz="2800" dirty="0"/>
              <a:t>gradient</a:t>
            </a:r>
            <a:r>
              <a:rPr lang="ko-KR" altLang="en-US" sz="2800" dirty="0"/>
              <a:t>를 저장한다</a:t>
            </a:r>
            <a:r>
              <a:rPr lang="en-US" altLang="ko-KR" sz="2800" dirty="0"/>
              <a:t>.</a:t>
            </a:r>
          </a:p>
          <a:p>
            <a:endParaRPr lang="en-US" altLang="ko-KR" sz="2800" dirty="0"/>
          </a:p>
          <a:p>
            <a:r>
              <a:rPr lang="en-US" altLang="ko-KR" sz="3600" b="1" dirty="0"/>
              <a:t>Module:</a:t>
            </a:r>
            <a:r>
              <a:rPr lang="en-US" altLang="ko-KR" sz="2800" b="1" dirty="0"/>
              <a:t> </a:t>
            </a:r>
            <a:r>
              <a:rPr lang="en-US" altLang="ko-KR" sz="2800" dirty="0"/>
              <a:t>neural network layer, </a:t>
            </a:r>
            <a:r>
              <a:rPr lang="ko-KR" altLang="en-US" sz="2800" dirty="0"/>
              <a:t>큰 네트워크를 구축할 수 있다</a:t>
            </a:r>
            <a:r>
              <a:rPr lang="en-US" altLang="ko-KR" sz="2800" dirty="0"/>
              <a:t>. </a:t>
            </a:r>
          </a:p>
        </p:txBody>
      </p:sp>
    </p:spTree>
    <p:extLst>
      <p:ext uri="{BB962C8B-B14F-4D97-AF65-F5344CB8AC3E}">
        <p14:creationId xmlns:p14="http://schemas.microsoft.com/office/powerpoint/2010/main" val="4064095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631787" y="736708"/>
            <a:ext cx="10928423" cy="1200329"/>
          </a:xfrm>
          <a:prstGeom prst="rect">
            <a:avLst/>
          </a:prstGeom>
          <a:noFill/>
        </p:spPr>
        <p:txBody>
          <a:bodyPr wrap="square" rtlCol="0">
            <a:spAutoFit/>
          </a:bodyPr>
          <a:lstStyle/>
          <a:p>
            <a:r>
              <a:rPr lang="en-US" altLang="ko-KR" sz="7200" dirty="0" err="1"/>
              <a:t>PyTorch</a:t>
            </a:r>
            <a:endParaRPr lang="en-US" altLang="ko-KR" sz="7200" dirty="0"/>
          </a:p>
        </p:txBody>
      </p:sp>
      <p:pic>
        <p:nvPicPr>
          <p:cNvPr id="3" name="그림 2">
            <a:extLst>
              <a:ext uri="{FF2B5EF4-FFF2-40B4-BE49-F238E27FC236}">
                <a16:creationId xmlns:a16="http://schemas.microsoft.com/office/drawing/2014/main" id="{A5F13451-8B94-4DDD-BAB9-98EB60FE4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955" y="871975"/>
            <a:ext cx="4001370" cy="5114050"/>
          </a:xfrm>
          <a:prstGeom prst="rect">
            <a:avLst/>
          </a:prstGeom>
        </p:spPr>
      </p:pic>
      <p:sp>
        <p:nvSpPr>
          <p:cNvPr id="4" name="직사각형 3">
            <a:extLst>
              <a:ext uri="{FF2B5EF4-FFF2-40B4-BE49-F238E27FC236}">
                <a16:creationId xmlns:a16="http://schemas.microsoft.com/office/drawing/2014/main" id="{E849129C-3163-4674-B3A2-A2785AE5A8EC}"/>
              </a:ext>
            </a:extLst>
          </p:cNvPr>
          <p:cNvSpPr/>
          <p:nvPr/>
        </p:nvSpPr>
        <p:spPr>
          <a:xfrm>
            <a:off x="7558840" y="1648047"/>
            <a:ext cx="3828630" cy="1063255"/>
          </a:xfrm>
          <a:prstGeom prst="rect">
            <a:avLst/>
          </a:prstGeom>
          <a:noFill/>
          <a:ln w="38100">
            <a:solidFill>
              <a:srgbClr val="EC4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6E8BCD7D-BC07-4800-A931-F98EF81B1B40}"/>
              </a:ext>
            </a:extLst>
          </p:cNvPr>
          <p:cNvSpPr/>
          <p:nvPr/>
        </p:nvSpPr>
        <p:spPr>
          <a:xfrm>
            <a:off x="7508955" y="3242930"/>
            <a:ext cx="3828630" cy="860033"/>
          </a:xfrm>
          <a:prstGeom prst="rect">
            <a:avLst/>
          </a:prstGeom>
          <a:noFill/>
          <a:ln w="38100">
            <a:solidFill>
              <a:srgbClr val="EC4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E569AFED-78AA-4E6D-A982-294AA38153F7}"/>
              </a:ext>
            </a:extLst>
          </p:cNvPr>
          <p:cNvSpPr/>
          <p:nvPr/>
        </p:nvSpPr>
        <p:spPr>
          <a:xfrm>
            <a:off x="7761560" y="4102963"/>
            <a:ext cx="3798650" cy="135872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C8246028-917A-4A18-AE4F-A40B46B47D32}"/>
              </a:ext>
            </a:extLst>
          </p:cNvPr>
          <p:cNvSpPr txBox="1"/>
          <p:nvPr/>
        </p:nvSpPr>
        <p:spPr>
          <a:xfrm>
            <a:off x="804530" y="2109968"/>
            <a:ext cx="5681299" cy="2585323"/>
          </a:xfrm>
          <a:prstGeom prst="rect">
            <a:avLst/>
          </a:prstGeom>
          <a:noFill/>
        </p:spPr>
        <p:txBody>
          <a:bodyPr wrap="none" rtlCol="0">
            <a:spAutoFit/>
          </a:bodyPr>
          <a:lstStyle/>
          <a:p>
            <a:r>
              <a:rPr lang="en-US" altLang="ko-KR" b="1" dirty="0" err="1"/>
              <a:t>dtype</a:t>
            </a:r>
            <a:r>
              <a:rPr lang="en-US" altLang="ko-KR" b="1" dirty="0"/>
              <a:t>=</a:t>
            </a:r>
            <a:r>
              <a:rPr lang="en-US" altLang="ko-KR" b="1" dirty="0" err="1"/>
              <a:t>torch.FloatTensor</a:t>
            </a:r>
            <a:endParaRPr lang="en-US" altLang="ko-KR" b="1" dirty="0"/>
          </a:p>
          <a:p>
            <a:r>
              <a:rPr lang="en-US" altLang="ko-KR" dirty="0"/>
              <a:t>GPU</a:t>
            </a:r>
            <a:r>
              <a:rPr lang="ko-KR" altLang="en-US" dirty="0"/>
              <a:t>에서 실행하기 위해 작성하는 </a:t>
            </a:r>
            <a:r>
              <a:rPr lang="en-US" altLang="ko-KR" dirty="0" err="1"/>
              <a:t>cuda</a:t>
            </a:r>
            <a:r>
              <a:rPr lang="en-US" altLang="ko-KR" dirty="0"/>
              <a:t> code</a:t>
            </a:r>
          </a:p>
          <a:p>
            <a:endParaRPr lang="en-US" altLang="ko-KR" dirty="0"/>
          </a:p>
          <a:p>
            <a:r>
              <a:rPr lang="en-US" altLang="ko-KR" dirty="0"/>
              <a:t>1.</a:t>
            </a:r>
            <a:r>
              <a:rPr lang="ko-KR" altLang="en-US" dirty="0"/>
              <a:t>임의의 데이터를 설정하고 랜덤 </a:t>
            </a:r>
            <a:r>
              <a:rPr lang="en-US" altLang="ko-KR" dirty="0"/>
              <a:t>Tensor</a:t>
            </a:r>
            <a:r>
              <a:rPr lang="ko-KR" altLang="en-US" dirty="0"/>
              <a:t>를 생성한다</a:t>
            </a:r>
            <a:r>
              <a:rPr lang="en-US" altLang="ko-KR" dirty="0"/>
              <a:t>. </a:t>
            </a:r>
          </a:p>
          <a:p>
            <a:endParaRPr lang="en-US" altLang="ko-KR" dirty="0"/>
          </a:p>
          <a:p>
            <a:r>
              <a:rPr lang="en-US" altLang="ko-KR" dirty="0"/>
              <a:t>2.prediction</a:t>
            </a:r>
            <a:r>
              <a:rPr lang="ko-KR" altLang="en-US" dirty="0"/>
              <a:t>이랑 </a:t>
            </a:r>
            <a:r>
              <a:rPr lang="en-US" altLang="ko-KR" dirty="0"/>
              <a:t>loss</a:t>
            </a:r>
            <a:r>
              <a:rPr lang="ko-KR" altLang="en-US" dirty="0"/>
              <a:t>를 계산한다</a:t>
            </a:r>
            <a:r>
              <a:rPr lang="en-US" altLang="ko-KR" dirty="0"/>
              <a:t>. </a:t>
            </a:r>
            <a:endParaRPr lang="ko-KR" altLang="en-US" dirty="0"/>
          </a:p>
          <a:p>
            <a:endParaRPr lang="en-US" altLang="ko-KR" dirty="0"/>
          </a:p>
          <a:p>
            <a:r>
              <a:rPr lang="en-US" altLang="ko-KR" dirty="0"/>
              <a:t>3.Gradient</a:t>
            </a:r>
            <a:r>
              <a:rPr lang="ko-KR" altLang="en-US" dirty="0"/>
              <a:t> 계산</a:t>
            </a:r>
          </a:p>
          <a:p>
            <a:endParaRPr lang="ko-KR" altLang="en-US" dirty="0"/>
          </a:p>
        </p:txBody>
      </p:sp>
    </p:spTree>
    <p:extLst>
      <p:ext uri="{BB962C8B-B14F-4D97-AF65-F5344CB8AC3E}">
        <p14:creationId xmlns:p14="http://schemas.microsoft.com/office/powerpoint/2010/main" val="295562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a:t>
            </a:r>
            <a:endParaRPr lang="en-US" altLang="ko-KR" sz="7200" dirty="0"/>
          </a:p>
        </p:txBody>
      </p:sp>
      <p:pic>
        <p:nvPicPr>
          <p:cNvPr id="3" name="그림 2">
            <a:extLst>
              <a:ext uri="{FF2B5EF4-FFF2-40B4-BE49-F238E27FC236}">
                <a16:creationId xmlns:a16="http://schemas.microsoft.com/office/drawing/2014/main" id="{A152C5E9-F5F9-42E7-B29D-B3B886C6D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1748" y="1140381"/>
            <a:ext cx="6314667" cy="4577235"/>
          </a:xfrm>
          <a:prstGeom prst="rect">
            <a:avLst/>
          </a:prstGeom>
        </p:spPr>
      </p:pic>
      <p:sp>
        <p:nvSpPr>
          <p:cNvPr id="4" name="TextBox 3">
            <a:extLst>
              <a:ext uri="{FF2B5EF4-FFF2-40B4-BE49-F238E27FC236}">
                <a16:creationId xmlns:a16="http://schemas.microsoft.com/office/drawing/2014/main" id="{4FBC868E-0144-4B22-8F66-0FC7C88EA898}"/>
              </a:ext>
            </a:extLst>
          </p:cNvPr>
          <p:cNvSpPr txBox="1"/>
          <p:nvPr/>
        </p:nvSpPr>
        <p:spPr>
          <a:xfrm>
            <a:off x="767993" y="2271833"/>
            <a:ext cx="4224138" cy="1477328"/>
          </a:xfrm>
          <a:prstGeom prst="rect">
            <a:avLst/>
          </a:prstGeom>
          <a:noFill/>
        </p:spPr>
        <p:txBody>
          <a:bodyPr wrap="square" rtlCol="0">
            <a:spAutoFit/>
          </a:bodyPr>
          <a:lstStyle/>
          <a:p>
            <a:r>
              <a:rPr lang="en-US" altLang="ko-KR" dirty="0" err="1"/>
              <a:t>PyTorch</a:t>
            </a:r>
            <a:r>
              <a:rPr lang="ko-KR" altLang="en-US" dirty="0"/>
              <a:t>에서는 </a:t>
            </a:r>
            <a:r>
              <a:rPr lang="en-US" altLang="ko-KR" dirty="0"/>
              <a:t>TensorFlow</a:t>
            </a:r>
            <a:r>
              <a:rPr lang="ko-KR" altLang="en-US" dirty="0"/>
              <a:t>와 다르게 한번 작성한 그래프를 계속 반복 실행하는 것이 아니라 매번 새로운 그래프를 작성한다</a:t>
            </a:r>
            <a:r>
              <a:rPr lang="en-US" altLang="ko-KR" dirty="0"/>
              <a:t>. </a:t>
            </a:r>
          </a:p>
          <a:p>
            <a:endParaRPr lang="en-US" altLang="ko-KR" dirty="0"/>
          </a:p>
        </p:txBody>
      </p:sp>
    </p:spTree>
    <p:extLst>
      <p:ext uri="{BB962C8B-B14F-4D97-AF65-F5344CB8AC3E}">
        <p14:creationId xmlns:p14="http://schemas.microsoft.com/office/powerpoint/2010/main" val="159093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175322"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CPU vs GPU</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1</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584491" y="2763801"/>
            <a:ext cx="10928423" cy="1477328"/>
          </a:xfrm>
          <a:prstGeom prst="rect">
            <a:avLst/>
          </a:prstGeom>
          <a:noFill/>
        </p:spPr>
        <p:txBody>
          <a:bodyPr wrap="square" rtlCol="0">
            <a:spAutoFit/>
          </a:bodyPr>
          <a:lstStyle/>
          <a:p>
            <a:pPr algn="ctr"/>
            <a:r>
              <a:rPr lang="en-US" altLang="ko-KR" sz="4000" dirty="0"/>
              <a:t>CPU </a:t>
            </a:r>
            <a:r>
              <a:rPr lang="en-US" altLang="ko-KR" sz="2400" dirty="0"/>
              <a:t>vs  </a:t>
            </a:r>
            <a:r>
              <a:rPr lang="en-US" altLang="ko-KR" sz="4000" dirty="0"/>
              <a:t>GPU</a:t>
            </a:r>
          </a:p>
          <a:p>
            <a:r>
              <a:rPr lang="en-US" altLang="ko-KR" sz="3200" dirty="0"/>
              <a:t>     (Central Processing Unit) (Graphics Processing Unit)</a:t>
            </a:r>
          </a:p>
          <a:p>
            <a:pPr algn="ctr"/>
            <a:endParaRPr lang="en-US" altLang="ko-KR" dirty="0"/>
          </a:p>
        </p:txBody>
      </p:sp>
    </p:spTree>
    <p:extLst>
      <p:ext uri="{BB962C8B-B14F-4D97-AF65-F5344CB8AC3E}">
        <p14:creationId xmlns:p14="http://schemas.microsoft.com/office/powerpoint/2010/main" val="1176197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a:t>
            </a:r>
            <a:endParaRPr lang="en-US" altLang="ko-KR" sz="7200" dirty="0"/>
          </a:p>
        </p:txBody>
      </p:sp>
      <p:pic>
        <p:nvPicPr>
          <p:cNvPr id="3" name="그림 2">
            <a:extLst>
              <a:ext uri="{FF2B5EF4-FFF2-40B4-BE49-F238E27FC236}">
                <a16:creationId xmlns:a16="http://schemas.microsoft.com/office/drawing/2014/main" id="{A152C5E9-F5F9-42E7-B29D-B3B886C6D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810" y="1245530"/>
            <a:ext cx="6169605" cy="4472086"/>
          </a:xfrm>
          <a:prstGeom prst="rect">
            <a:avLst/>
          </a:prstGeom>
        </p:spPr>
      </p:pic>
      <p:sp>
        <p:nvSpPr>
          <p:cNvPr id="2" name="직사각형 1">
            <a:extLst>
              <a:ext uri="{FF2B5EF4-FFF2-40B4-BE49-F238E27FC236}">
                <a16:creationId xmlns:a16="http://schemas.microsoft.com/office/drawing/2014/main" id="{23E7216D-67B9-4E05-82D9-8147E96C69C5}"/>
              </a:ext>
            </a:extLst>
          </p:cNvPr>
          <p:cNvSpPr/>
          <p:nvPr/>
        </p:nvSpPr>
        <p:spPr>
          <a:xfrm>
            <a:off x="9288379" y="2112578"/>
            <a:ext cx="2408036" cy="951464"/>
          </a:xfrm>
          <a:prstGeom prst="rect">
            <a:avLst/>
          </a:prstGeom>
          <a:noFill/>
          <a:ln w="38100">
            <a:solidFill>
              <a:srgbClr val="F9BF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E0C29FA-BDB4-4B3B-9766-07371714B1BE}"/>
              </a:ext>
            </a:extLst>
          </p:cNvPr>
          <p:cNvSpPr txBox="1"/>
          <p:nvPr/>
        </p:nvSpPr>
        <p:spPr>
          <a:xfrm>
            <a:off x="714375" y="2354549"/>
            <a:ext cx="4675912" cy="3139321"/>
          </a:xfrm>
          <a:prstGeom prst="rect">
            <a:avLst/>
          </a:prstGeom>
          <a:noFill/>
        </p:spPr>
        <p:txBody>
          <a:bodyPr wrap="square" rtlCol="0">
            <a:spAutoFit/>
          </a:bodyPr>
          <a:lstStyle/>
          <a:p>
            <a:r>
              <a:rPr lang="ko-KR" altLang="en-US" dirty="0"/>
              <a:t>변수를 만들 때 변수에 대한 </a:t>
            </a:r>
            <a:r>
              <a:rPr lang="en-US" altLang="ko-KR" dirty="0" err="1"/>
              <a:t>gradien</a:t>
            </a:r>
            <a:r>
              <a:rPr lang="ko-KR" altLang="en-US" dirty="0"/>
              <a:t>를 계산할 지 </a:t>
            </a:r>
            <a:r>
              <a:rPr lang="en-US" altLang="ko-KR" dirty="0"/>
              <a:t>True, False</a:t>
            </a:r>
            <a:r>
              <a:rPr lang="ko-KR" altLang="en-US" dirty="0"/>
              <a:t>로 지정한다</a:t>
            </a:r>
            <a:r>
              <a:rPr lang="en-US" altLang="ko-KR" dirty="0"/>
              <a:t>.</a:t>
            </a:r>
          </a:p>
          <a:p>
            <a:endParaRPr lang="en-US" altLang="ko-KR" dirty="0"/>
          </a:p>
          <a:p>
            <a:endParaRPr lang="en-US" altLang="ko-KR" dirty="0"/>
          </a:p>
          <a:p>
            <a:endParaRPr lang="en-US" altLang="ko-KR" dirty="0"/>
          </a:p>
          <a:p>
            <a:r>
              <a:rPr lang="ko-KR" altLang="en-US" dirty="0"/>
              <a:t>같은 </a:t>
            </a:r>
            <a:r>
              <a:rPr lang="en-US" altLang="ko-KR" dirty="0"/>
              <a:t>Tensor </a:t>
            </a:r>
            <a:r>
              <a:rPr lang="ko-KR" altLang="en-US" dirty="0"/>
              <a:t>버전인 것 처럼 보이지만 변수이다</a:t>
            </a:r>
            <a:r>
              <a:rPr lang="en-US" altLang="ko-KR" dirty="0"/>
              <a:t>.</a:t>
            </a:r>
          </a:p>
          <a:p>
            <a:r>
              <a:rPr lang="en-US" altLang="ko-KR" dirty="0"/>
              <a:t>W1,w2</a:t>
            </a:r>
            <a:r>
              <a:rPr lang="ko-KR" altLang="en-US" dirty="0"/>
              <a:t>에 대한 </a:t>
            </a:r>
            <a:r>
              <a:rPr lang="en-US" altLang="ko-KR" dirty="0"/>
              <a:t>loss</a:t>
            </a:r>
            <a:r>
              <a:rPr lang="ko-KR" altLang="en-US" dirty="0"/>
              <a:t>의 </a:t>
            </a:r>
            <a:r>
              <a:rPr lang="en-US" altLang="ko-KR" dirty="0"/>
              <a:t>gradient</a:t>
            </a:r>
            <a:r>
              <a:rPr lang="ko-KR" altLang="en-US" dirty="0"/>
              <a:t>를 계산한다</a:t>
            </a:r>
            <a:r>
              <a:rPr lang="en-US" altLang="ko-KR" dirty="0"/>
              <a:t>.</a:t>
            </a:r>
          </a:p>
          <a:p>
            <a:endParaRPr lang="en-US" altLang="ko-KR" dirty="0"/>
          </a:p>
          <a:p>
            <a:endParaRPr lang="en-US" altLang="ko-KR" dirty="0"/>
          </a:p>
          <a:p>
            <a:r>
              <a:rPr lang="ko-KR" altLang="en-US" dirty="0"/>
              <a:t>가중치에 대한 </a:t>
            </a:r>
            <a:r>
              <a:rPr lang="en-US" altLang="ko-KR" dirty="0"/>
              <a:t>gradient</a:t>
            </a:r>
            <a:r>
              <a:rPr lang="ko-KR" altLang="en-US" dirty="0"/>
              <a:t>를 계산한다</a:t>
            </a:r>
            <a:r>
              <a:rPr lang="en-US" altLang="ko-KR" dirty="0"/>
              <a:t>.  </a:t>
            </a:r>
            <a:endParaRPr lang="ko-KR" altLang="en-US" dirty="0"/>
          </a:p>
        </p:txBody>
      </p:sp>
      <p:sp>
        <p:nvSpPr>
          <p:cNvPr id="7" name="직사각형 6">
            <a:extLst>
              <a:ext uri="{FF2B5EF4-FFF2-40B4-BE49-F238E27FC236}">
                <a16:creationId xmlns:a16="http://schemas.microsoft.com/office/drawing/2014/main" id="{020CC6C0-BB60-4B6F-9921-A5EEBE0B17DC}"/>
              </a:ext>
            </a:extLst>
          </p:cNvPr>
          <p:cNvSpPr/>
          <p:nvPr/>
        </p:nvSpPr>
        <p:spPr>
          <a:xfrm>
            <a:off x="5991943" y="3673642"/>
            <a:ext cx="4089908" cy="561474"/>
          </a:xfrm>
          <a:prstGeom prst="rect">
            <a:avLst/>
          </a:prstGeom>
          <a:noFill/>
          <a:ln w="38100">
            <a:solidFill>
              <a:srgbClr val="F7D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BDB5BC9E-4F6D-4430-BF31-7CA734D1B215}"/>
              </a:ext>
            </a:extLst>
          </p:cNvPr>
          <p:cNvSpPr/>
          <p:nvPr/>
        </p:nvSpPr>
        <p:spPr>
          <a:xfrm>
            <a:off x="5991943" y="4385874"/>
            <a:ext cx="3601236" cy="71551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916432AA-4130-4C3B-A6EA-FD8FAB42FA80}"/>
              </a:ext>
            </a:extLst>
          </p:cNvPr>
          <p:cNvSpPr/>
          <p:nvPr/>
        </p:nvSpPr>
        <p:spPr>
          <a:xfrm>
            <a:off x="5935183" y="5101389"/>
            <a:ext cx="4540312" cy="61622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88245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a:t>
            </a:r>
            <a:endParaRPr lang="en-US" altLang="ko-KR" sz="7200" dirty="0"/>
          </a:p>
        </p:txBody>
      </p:sp>
      <p:sp>
        <p:nvSpPr>
          <p:cNvPr id="4" name="TextBox 3">
            <a:extLst>
              <a:ext uri="{FF2B5EF4-FFF2-40B4-BE49-F238E27FC236}">
                <a16:creationId xmlns:a16="http://schemas.microsoft.com/office/drawing/2014/main" id="{4FBC868E-0144-4B22-8F66-0FC7C88EA898}"/>
              </a:ext>
            </a:extLst>
          </p:cNvPr>
          <p:cNvSpPr txBox="1"/>
          <p:nvPr/>
        </p:nvSpPr>
        <p:spPr>
          <a:xfrm>
            <a:off x="767992" y="2625302"/>
            <a:ext cx="4224138" cy="1754326"/>
          </a:xfrm>
          <a:prstGeom prst="rect">
            <a:avLst/>
          </a:prstGeom>
          <a:noFill/>
        </p:spPr>
        <p:txBody>
          <a:bodyPr wrap="square" rtlCol="0">
            <a:spAutoFit/>
          </a:bodyPr>
          <a:lstStyle/>
          <a:p>
            <a:r>
              <a:rPr lang="en-US" altLang="ko-KR" dirty="0" err="1"/>
              <a:t>ReLU</a:t>
            </a:r>
            <a:r>
              <a:rPr lang="ko-KR" altLang="en-US" dirty="0"/>
              <a:t>를 정의하고 실제로 </a:t>
            </a:r>
            <a:r>
              <a:rPr lang="en-US" altLang="ko-KR" dirty="0" err="1"/>
              <a:t>ReLU</a:t>
            </a:r>
            <a:r>
              <a:rPr lang="ko-KR" altLang="en-US" dirty="0"/>
              <a:t>를 연산에서 사용할 수 있다</a:t>
            </a:r>
            <a:r>
              <a:rPr lang="en-US" altLang="ko-KR" dirty="0"/>
              <a:t>. </a:t>
            </a:r>
            <a:r>
              <a:rPr lang="ko-KR" altLang="en-US" dirty="0"/>
              <a:t>이런 방법으로 자체적으로 작업을 정의할 수 있지만 실제로는 그렇게 하지 않는다</a:t>
            </a:r>
            <a:r>
              <a:rPr lang="en-US" altLang="ko-KR" dirty="0"/>
              <a:t>. </a:t>
            </a:r>
            <a:r>
              <a:rPr lang="ko-KR" altLang="en-US" dirty="0"/>
              <a:t>보통은 필요한 작업이 이미 </a:t>
            </a:r>
            <a:r>
              <a:rPr lang="ko-KR" altLang="en-US" dirty="0" err="1"/>
              <a:t>구현돼있기</a:t>
            </a:r>
            <a:r>
              <a:rPr lang="ko-KR" altLang="en-US" dirty="0"/>
              <a:t> 때문에 잘 안 쓴다</a:t>
            </a:r>
            <a:r>
              <a:rPr lang="en-US" altLang="ko-KR" dirty="0"/>
              <a:t>. </a:t>
            </a:r>
          </a:p>
        </p:txBody>
      </p:sp>
      <p:pic>
        <p:nvPicPr>
          <p:cNvPr id="5" name="그림 4">
            <a:extLst>
              <a:ext uri="{FF2B5EF4-FFF2-40B4-BE49-F238E27FC236}">
                <a16:creationId xmlns:a16="http://schemas.microsoft.com/office/drawing/2014/main" id="{D873AD88-4366-4B44-AF50-FF4AC5583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296" y="1780486"/>
            <a:ext cx="5143500" cy="2962275"/>
          </a:xfrm>
          <a:prstGeom prst="rect">
            <a:avLst/>
          </a:prstGeom>
        </p:spPr>
      </p:pic>
    </p:spTree>
    <p:extLst>
      <p:ext uri="{BB962C8B-B14F-4D97-AF65-F5344CB8AC3E}">
        <p14:creationId xmlns:p14="http://schemas.microsoft.com/office/powerpoint/2010/main" val="3208705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PyTorch:nn</a:t>
            </a:r>
            <a:endParaRPr lang="en-US" altLang="ko-KR" sz="7200" dirty="0"/>
          </a:p>
        </p:txBody>
      </p:sp>
      <p:sp>
        <p:nvSpPr>
          <p:cNvPr id="4" name="TextBox 3">
            <a:extLst>
              <a:ext uri="{FF2B5EF4-FFF2-40B4-BE49-F238E27FC236}">
                <a16:creationId xmlns:a16="http://schemas.microsoft.com/office/drawing/2014/main" id="{4FBC868E-0144-4B22-8F66-0FC7C88EA898}"/>
              </a:ext>
            </a:extLst>
          </p:cNvPr>
          <p:cNvSpPr txBox="1"/>
          <p:nvPr/>
        </p:nvSpPr>
        <p:spPr>
          <a:xfrm>
            <a:off x="767992" y="2625302"/>
            <a:ext cx="4872878" cy="3139321"/>
          </a:xfrm>
          <a:prstGeom prst="rect">
            <a:avLst/>
          </a:prstGeom>
          <a:noFill/>
        </p:spPr>
        <p:txBody>
          <a:bodyPr wrap="square" rtlCol="0">
            <a:spAutoFit/>
          </a:bodyPr>
          <a:lstStyle/>
          <a:p>
            <a:r>
              <a:rPr lang="en-US" altLang="ko-KR" dirty="0"/>
              <a:t>-Model</a:t>
            </a:r>
            <a:r>
              <a:rPr lang="ko-KR" altLang="en-US" dirty="0"/>
              <a:t>을 일련의 </a:t>
            </a:r>
            <a:r>
              <a:rPr lang="en-US" altLang="ko-KR" dirty="0"/>
              <a:t>layer</a:t>
            </a:r>
            <a:r>
              <a:rPr lang="ko-KR" altLang="en-US" dirty="0"/>
              <a:t>로 정의한다</a:t>
            </a:r>
            <a:r>
              <a:rPr lang="en-US" altLang="ko-KR" dirty="0"/>
              <a:t>.</a:t>
            </a:r>
          </a:p>
          <a:p>
            <a:endParaRPr lang="en-US" altLang="ko-KR" dirty="0"/>
          </a:p>
          <a:p>
            <a:r>
              <a:rPr lang="en-US" altLang="ko-KR" dirty="0"/>
              <a:t>-</a:t>
            </a:r>
            <a:r>
              <a:rPr lang="ko-KR" altLang="en-US" dirty="0"/>
              <a:t>이전과 같이 </a:t>
            </a:r>
            <a:r>
              <a:rPr lang="en-US" altLang="ko-KR" dirty="0" err="1"/>
              <a:t>nn</a:t>
            </a:r>
            <a:r>
              <a:rPr lang="ko-KR" altLang="en-US" dirty="0"/>
              <a:t>도 </a:t>
            </a:r>
            <a:r>
              <a:rPr lang="en-US" altLang="ko-KR" dirty="0"/>
              <a:t>loss function</a:t>
            </a:r>
            <a:r>
              <a:rPr lang="ko-KR" altLang="en-US" dirty="0"/>
              <a:t>을 정의한다</a:t>
            </a:r>
            <a:r>
              <a:rPr lang="en-US" altLang="ko-KR" dirty="0"/>
              <a:t>. </a:t>
            </a:r>
          </a:p>
          <a:p>
            <a:endParaRPr lang="en-US" altLang="ko-KR" dirty="0"/>
          </a:p>
          <a:p>
            <a:r>
              <a:rPr lang="en-US" altLang="ko-KR" dirty="0"/>
              <a:t>-</a:t>
            </a:r>
            <a:r>
              <a:rPr lang="ko-KR" altLang="en-US" dirty="0"/>
              <a:t>데이터를 반복해서 입력하고 </a:t>
            </a:r>
            <a:r>
              <a:rPr lang="en-US" altLang="ko-KR" dirty="0"/>
              <a:t>loss </a:t>
            </a:r>
            <a:r>
              <a:rPr lang="en-US" altLang="ko-KR" dirty="0" err="1"/>
              <a:t>functio</a:t>
            </a:r>
            <a:r>
              <a:rPr lang="ko-KR" altLang="en-US" dirty="0"/>
              <a:t>을 예측해서 </a:t>
            </a:r>
            <a:r>
              <a:rPr lang="en-US" altLang="ko-KR" dirty="0"/>
              <a:t>scale</a:t>
            </a:r>
            <a:r>
              <a:rPr lang="ko-KR" altLang="en-US" dirty="0"/>
              <a:t>이나 </a:t>
            </a:r>
            <a:r>
              <a:rPr lang="en-US" altLang="ko-KR" dirty="0"/>
              <a:t>loss</a:t>
            </a:r>
            <a:r>
              <a:rPr lang="ko-KR" altLang="en-US" dirty="0"/>
              <a:t>를 얻는다</a:t>
            </a:r>
            <a:r>
              <a:rPr lang="en-US" altLang="ko-KR" dirty="0"/>
              <a:t>.</a:t>
            </a:r>
          </a:p>
          <a:p>
            <a:endParaRPr lang="en-US" altLang="ko-KR" dirty="0"/>
          </a:p>
          <a:p>
            <a:r>
              <a:rPr lang="en-US" altLang="ko-KR" dirty="0"/>
              <a:t>-</a:t>
            </a:r>
            <a:r>
              <a:rPr lang="ko-KR" altLang="en-US" dirty="0"/>
              <a:t>모든 </a:t>
            </a:r>
            <a:r>
              <a:rPr lang="en-US" altLang="ko-KR" dirty="0"/>
              <a:t>gradient</a:t>
            </a:r>
            <a:r>
              <a:rPr lang="ko-KR" altLang="en-US" dirty="0"/>
              <a:t>를 계산한다</a:t>
            </a:r>
            <a:r>
              <a:rPr lang="en-US" altLang="ko-KR" dirty="0"/>
              <a:t>. </a:t>
            </a:r>
          </a:p>
          <a:p>
            <a:endParaRPr lang="en-US" altLang="ko-KR" dirty="0"/>
          </a:p>
          <a:p>
            <a:r>
              <a:rPr lang="en-US" altLang="ko-KR" dirty="0"/>
              <a:t>-Gradient</a:t>
            </a:r>
            <a:r>
              <a:rPr lang="ko-KR" altLang="en-US" dirty="0"/>
              <a:t>를 가져와서 각각 단계에 대한 </a:t>
            </a:r>
            <a:r>
              <a:rPr lang="en-US" altLang="ko-KR" dirty="0"/>
              <a:t>model parameter</a:t>
            </a:r>
            <a:r>
              <a:rPr lang="ko-KR" altLang="en-US" dirty="0"/>
              <a:t>를 계산한다</a:t>
            </a:r>
            <a:r>
              <a:rPr lang="en-US" altLang="ko-KR" dirty="0"/>
              <a:t>. </a:t>
            </a:r>
          </a:p>
        </p:txBody>
      </p:sp>
      <p:pic>
        <p:nvPicPr>
          <p:cNvPr id="2" name="그림 1">
            <a:extLst>
              <a:ext uri="{FF2B5EF4-FFF2-40B4-BE49-F238E27FC236}">
                <a16:creationId xmlns:a16="http://schemas.microsoft.com/office/drawing/2014/main" id="{3FB63619-43EA-40FD-A7C7-42DFDCB11FA1}"/>
              </a:ext>
            </a:extLst>
          </p:cNvPr>
          <p:cNvPicPr>
            <a:picLocks noChangeAspect="1"/>
          </p:cNvPicPr>
          <p:nvPr/>
        </p:nvPicPr>
        <p:blipFill>
          <a:blip r:embed="rId2"/>
          <a:stretch>
            <a:fillRect/>
          </a:stretch>
        </p:blipFill>
        <p:spPr>
          <a:xfrm>
            <a:off x="6048703" y="1156969"/>
            <a:ext cx="5296639" cy="4544059"/>
          </a:xfrm>
          <a:prstGeom prst="rect">
            <a:avLst/>
          </a:prstGeom>
        </p:spPr>
      </p:pic>
      <p:sp>
        <p:nvSpPr>
          <p:cNvPr id="3" name="직사각형 2">
            <a:extLst>
              <a:ext uri="{FF2B5EF4-FFF2-40B4-BE49-F238E27FC236}">
                <a16:creationId xmlns:a16="http://schemas.microsoft.com/office/drawing/2014/main" id="{6B6B99B1-4F98-4B25-B315-4BEAD34DC28F}"/>
              </a:ext>
            </a:extLst>
          </p:cNvPr>
          <p:cNvSpPr/>
          <p:nvPr/>
        </p:nvSpPr>
        <p:spPr>
          <a:xfrm>
            <a:off x="6048703" y="2379278"/>
            <a:ext cx="4224138" cy="90935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57FE254-8DB3-421C-9F31-6C98A3D3506B}"/>
              </a:ext>
            </a:extLst>
          </p:cNvPr>
          <p:cNvSpPr/>
          <p:nvPr/>
        </p:nvSpPr>
        <p:spPr>
          <a:xfrm>
            <a:off x="6048703" y="3288632"/>
            <a:ext cx="4378665" cy="266700"/>
          </a:xfrm>
          <a:prstGeom prst="rect">
            <a:avLst/>
          </a:prstGeom>
          <a:noFill/>
          <a:ln w="28575">
            <a:solidFill>
              <a:srgbClr val="F29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4D334A4-10E6-4F98-B812-1C72949AC3DB}"/>
              </a:ext>
            </a:extLst>
          </p:cNvPr>
          <p:cNvSpPr/>
          <p:nvPr/>
        </p:nvSpPr>
        <p:spPr>
          <a:xfrm>
            <a:off x="6472504" y="4074695"/>
            <a:ext cx="2414822" cy="389991"/>
          </a:xfrm>
          <a:prstGeom prst="rect">
            <a:avLst/>
          </a:prstGeom>
          <a:noFill/>
          <a:ln w="38100">
            <a:solidFill>
              <a:srgbClr val="F7D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A366EC7B-B15C-43A2-A446-749E9B7917A9}"/>
              </a:ext>
            </a:extLst>
          </p:cNvPr>
          <p:cNvSpPr/>
          <p:nvPr/>
        </p:nvSpPr>
        <p:spPr>
          <a:xfrm>
            <a:off x="6377911" y="4584455"/>
            <a:ext cx="1899815" cy="39959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0B377C3-808C-4349-82A4-12814D88D6F5}"/>
              </a:ext>
            </a:extLst>
          </p:cNvPr>
          <p:cNvSpPr/>
          <p:nvPr/>
        </p:nvSpPr>
        <p:spPr>
          <a:xfrm>
            <a:off x="6377911" y="5149516"/>
            <a:ext cx="4771352" cy="399594"/>
          </a:xfrm>
          <a:prstGeom prst="rect">
            <a:avLst/>
          </a:prstGeom>
          <a:noFill/>
          <a:ln w="38100">
            <a:solidFill>
              <a:srgbClr val="3DCF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49654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PyTorch:nn</a:t>
            </a:r>
            <a:endParaRPr lang="en-US" altLang="ko-KR" sz="7200" dirty="0"/>
          </a:p>
        </p:txBody>
      </p:sp>
      <p:sp>
        <p:nvSpPr>
          <p:cNvPr id="4" name="TextBox 3">
            <a:extLst>
              <a:ext uri="{FF2B5EF4-FFF2-40B4-BE49-F238E27FC236}">
                <a16:creationId xmlns:a16="http://schemas.microsoft.com/office/drawing/2014/main" id="{4FBC868E-0144-4B22-8F66-0FC7C88EA898}"/>
              </a:ext>
            </a:extLst>
          </p:cNvPr>
          <p:cNvSpPr txBox="1"/>
          <p:nvPr/>
        </p:nvSpPr>
        <p:spPr>
          <a:xfrm>
            <a:off x="714375" y="2449403"/>
            <a:ext cx="4872878" cy="2031325"/>
          </a:xfrm>
          <a:prstGeom prst="rect">
            <a:avLst/>
          </a:prstGeom>
          <a:noFill/>
        </p:spPr>
        <p:txBody>
          <a:bodyPr wrap="square" rtlCol="0">
            <a:spAutoFit/>
          </a:bodyPr>
          <a:lstStyle/>
          <a:p>
            <a:r>
              <a:rPr lang="ko-KR" altLang="en-US" dirty="0"/>
              <a:t>새로운 </a:t>
            </a:r>
            <a:r>
              <a:rPr lang="en-US" altLang="ko-KR" dirty="0"/>
              <a:t>Module</a:t>
            </a:r>
            <a:r>
              <a:rPr lang="ko-KR" altLang="en-US" dirty="0"/>
              <a:t>을 정의한다</a:t>
            </a:r>
            <a:r>
              <a:rPr lang="en-US" altLang="ko-KR" dirty="0"/>
              <a:t>!</a:t>
            </a:r>
          </a:p>
          <a:p>
            <a:pPr marL="285750" indent="-285750">
              <a:buFontTx/>
              <a:buChar char="-"/>
            </a:pPr>
            <a:r>
              <a:rPr lang="en-US" altLang="ko-KR" dirty="0" err="1"/>
              <a:t>PyTorch</a:t>
            </a:r>
            <a:r>
              <a:rPr lang="en-US" altLang="ko-KR" dirty="0"/>
              <a:t> module</a:t>
            </a:r>
            <a:r>
              <a:rPr lang="ko-KR" altLang="en-US" dirty="0"/>
              <a:t>은 </a:t>
            </a:r>
            <a:r>
              <a:rPr lang="en-US" altLang="ko-KR" dirty="0"/>
              <a:t>neural net layer</a:t>
            </a:r>
            <a:r>
              <a:rPr lang="ko-KR" altLang="en-US" dirty="0"/>
              <a:t>이다</a:t>
            </a:r>
            <a:r>
              <a:rPr lang="en-US" altLang="ko-KR" dirty="0"/>
              <a:t>. </a:t>
            </a:r>
            <a:r>
              <a:rPr lang="ko-KR" altLang="en-US" dirty="0"/>
              <a:t>변수들을 </a:t>
            </a:r>
            <a:r>
              <a:rPr lang="ko-KR" altLang="en-US" dirty="0" err="1"/>
              <a:t>입출력하고</a:t>
            </a:r>
            <a:r>
              <a:rPr lang="ko-KR" altLang="en-US" dirty="0"/>
              <a:t> 가중치나 다른 모듈을 포함할 수 있다</a:t>
            </a:r>
            <a:r>
              <a:rPr lang="en-US" altLang="ko-KR" dirty="0"/>
              <a:t>. </a:t>
            </a:r>
          </a:p>
          <a:p>
            <a:pPr marL="285750" indent="-285750">
              <a:buFontTx/>
              <a:buChar char="-"/>
            </a:pPr>
            <a:endParaRPr lang="en-US" altLang="ko-KR" dirty="0"/>
          </a:p>
          <a:p>
            <a:endParaRPr lang="en-US" altLang="ko-KR" dirty="0"/>
          </a:p>
          <a:p>
            <a:pPr marL="285750" indent="-285750">
              <a:buFontTx/>
              <a:buChar char="-"/>
            </a:pPr>
            <a:r>
              <a:rPr lang="en-US" altLang="ko-KR" dirty="0" err="1"/>
              <a:t>Autograd</a:t>
            </a:r>
            <a:r>
              <a:rPr lang="ko-KR" altLang="en-US" dirty="0"/>
              <a:t>로 가능</a:t>
            </a:r>
            <a:r>
              <a:rPr lang="en-US" altLang="ko-KR" dirty="0"/>
              <a:t>!</a:t>
            </a:r>
          </a:p>
        </p:txBody>
      </p:sp>
      <p:pic>
        <p:nvPicPr>
          <p:cNvPr id="5" name="그림 4">
            <a:extLst>
              <a:ext uri="{FF2B5EF4-FFF2-40B4-BE49-F238E27FC236}">
                <a16:creationId xmlns:a16="http://schemas.microsoft.com/office/drawing/2014/main" id="{87F4A193-058E-414F-941C-D3A7CE86A315}"/>
              </a:ext>
            </a:extLst>
          </p:cNvPr>
          <p:cNvPicPr>
            <a:picLocks noChangeAspect="1"/>
          </p:cNvPicPr>
          <p:nvPr/>
        </p:nvPicPr>
        <p:blipFill>
          <a:blip r:embed="rId2"/>
          <a:stretch>
            <a:fillRect/>
          </a:stretch>
        </p:blipFill>
        <p:spPr>
          <a:xfrm>
            <a:off x="6604749" y="942718"/>
            <a:ext cx="4754950" cy="5003033"/>
          </a:xfrm>
          <a:prstGeom prst="rect">
            <a:avLst/>
          </a:prstGeom>
        </p:spPr>
      </p:pic>
    </p:spTree>
    <p:extLst>
      <p:ext uri="{BB962C8B-B14F-4D97-AF65-F5344CB8AC3E}">
        <p14:creationId xmlns:p14="http://schemas.microsoft.com/office/powerpoint/2010/main" val="2427848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7F4A193-058E-414F-941C-D3A7CE86A315}"/>
              </a:ext>
            </a:extLst>
          </p:cNvPr>
          <p:cNvPicPr>
            <a:picLocks noChangeAspect="1"/>
          </p:cNvPicPr>
          <p:nvPr/>
        </p:nvPicPr>
        <p:blipFill>
          <a:blip r:embed="rId2"/>
          <a:stretch>
            <a:fillRect/>
          </a:stretch>
        </p:blipFill>
        <p:spPr>
          <a:xfrm>
            <a:off x="6682196" y="969673"/>
            <a:ext cx="4674752" cy="4918651"/>
          </a:xfrm>
          <a:prstGeom prst="rect">
            <a:avLst/>
          </a:prstGeom>
        </p:spPr>
      </p:pic>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PyTorch:nn</a:t>
            </a:r>
            <a:endParaRPr lang="en-US" altLang="ko-KR" sz="7200" dirty="0"/>
          </a:p>
        </p:txBody>
      </p:sp>
      <p:sp>
        <p:nvSpPr>
          <p:cNvPr id="4" name="TextBox 3">
            <a:extLst>
              <a:ext uri="{FF2B5EF4-FFF2-40B4-BE49-F238E27FC236}">
                <a16:creationId xmlns:a16="http://schemas.microsoft.com/office/drawing/2014/main" id="{4FBC868E-0144-4B22-8F66-0FC7C88EA898}"/>
              </a:ext>
            </a:extLst>
          </p:cNvPr>
          <p:cNvSpPr txBox="1"/>
          <p:nvPr/>
        </p:nvSpPr>
        <p:spPr>
          <a:xfrm>
            <a:off x="714375" y="2449403"/>
            <a:ext cx="4872878" cy="923330"/>
          </a:xfrm>
          <a:prstGeom prst="rect">
            <a:avLst/>
          </a:prstGeom>
          <a:noFill/>
        </p:spPr>
        <p:txBody>
          <a:bodyPr wrap="square" rtlCol="0">
            <a:spAutoFit/>
          </a:bodyPr>
          <a:lstStyle/>
          <a:p>
            <a:pPr marL="285750" indent="-285750">
              <a:buFontTx/>
              <a:buChar char="-"/>
            </a:pPr>
            <a:r>
              <a:rPr lang="ko-KR" altLang="en-US" dirty="0"/>
              <a:t>모든 모델을 하나의 모듈로 정의한다</a:t>
            </a:r>
            <a:r>
              <a:rPr lang="en-US" altLang="ko-KR" dirty="0"/>
              <a:t>.</a:t>
            </a:r>
          </a:p>
          <a:p>
            <a:pPr marL="285750" indent="-285750">
              <a:buFontTx/>
              <a:buChar char="-"/>
            </a:pPr>
            <a:endParaRPr lang="en-US" altLang="ko-KR" dirty="0"/>
          </a:p>
          <a:p>
            <a:pPr marL="285750" indent="-285750">
              <a:buFontTx/>
              <a:buChar char="-"/>
            </a:pPr>
            <a:endParaRPr lang="en-US" altLang="ko-KR" dirty="0"/>
          </a:p>
        </p:txBody>
      </p:sp>
      <p:sp>
        <p:nvSpPr>
          <p:cNvPr id="3" name="직사각형 2">
            <a:extLst>
              <a:ext uri="{FF2B5EF4-FFF2-40B4-BE49-F238E27FC236}">
                <a16:creationId xmlns:a16="http://schemas.microsoft.com/office/drawing/2014/main" id="{6B6B99B1-4F98-4B25-B315-4BEAD34DC28F}"/>
              </a:ext>
            </a:extLst>
          </p:cNvPr>
          <p:cNvSpPr/>
          <p:nvPr/>
        </p:nvSpPr>
        <p:spPr>
          <a:xfrm>
            <a:off x="6682196" y="1427936"/>
            <a:ext cx="3985804" cy="163847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15027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7F4A193-058E-414F-941C-D3A7CE86A315}"/>
              </a:ext>
            </a:extLst>
          </p:cNvPr>
          <p:cNvPicPr>
            <a:picLocks noChangeAspect="1"/>
          </p:cNvPicPr>
          <p:nvPr/>
        </p:nvPicPr>
        <p:blipFill>
          <a:blip r:embed="rId2"/>
          <a:stretch>
            <a:fillRect/>
          </a:stretch>
        </p:blipFill>
        <p:spPr>
          <a:xfrm>
            <a:off x="6682196" y="969673"/>
            <a:ext cx="4674752" cy="4918651"/>
          </a:xfrm>
          <a:prstGeom prst="rect">
            <a:avLst/>
          </a:prstGeom>
        </p:spPr>
      </p:pic>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PyTorch:nn</a:t>
            </a:r>
            <a:endParaRPr lang="en-US" altLang="ko-KR" sz="7200" dirty="0"/>
          </a:p>
        </p:txBody>
      </p:sp>
      <p:sp>
        <p:nvSpPr>
          <p:cNvPr id="4" name="TextBox 3">
            <a:extLst>
              <a:ext uri="{FF2B5EF4-FFF2-40B4-BE49-F238E27FC236}">
                <a16:creationId xmlns:a16="http://schemas.microsoft.com/office/drawing/2014/main" id="{4FBC868E-0144-4B22-8F66-0FC7C88EA898}"/>
              </a:ext>
            </a:extLst>
          </p:cNvPr>
          <p:cNvSpPr txBox="1"/>
          <p:nvPr/>
        </p:nvSpPr>
        <p:spPr>
          <a:xfrm>
            <a:off x="714375" y="2449403"/>
            <a:ext cx="4872878" cy="3139321"/>
          </a:xfrm>
          <a:prstGeom prst="rect">
            <a:avLst/>
          </a:prstGeom>
          <a:noFill/>
        </p:spPr>
        <p:txBody>
          <a:bodyPr wrap="square" rtlCol="0">
            <a:spAutoFit/>
          </a:bodyPr>
          <a:lstStyle/>
          <a:p>
            <a:pPr marL="285750" indent="-285750">
              <a:buFontTx/>
              <a:buChar char="-"/>
            </a:pPr>
            <a:r>
              <a:rPr lang="en-US" altLang="ko-KR" dirty="0" err="1"/>
              <a:t>Nn</a:t>
            </a:r>
            <a:r>
              <a:rPr lang="ko-KR" altLang="en-US" dirty="0"/>
              <a:t>자체 모듈을 정의해서 클래스의 </a:t>
            </a:r>
            <a:r>
              <a:rPr lang="en-US" altLang="ko-KR" dirty="0"/>
              <a:t>initializer</a:t>
            </a:r>
            <a:r>
              <a:rPr lang="ko-KR" altLang="en-US" dirty="0"/>
              <a:t>에서 </a:t>
            </a:r>
            <a:r>
              <a:rPr lang="en-US" altLang="ko-KR" dirty="0"/>
              <a:t>liner1</a:t>
            </a:r>
            <a:r>
              <a:rPr lang="ko-KR" altLang="en-US" dirty="0"/>
              <a:t>과 </a:t>
            </a:r>
            <a:r>
              <a:rPr lang="en-US" altLang="ko-KR" dirty="0"/>
              <a:t>linear2 </a:t>
            </a:r>
            <a:r>
              <a:rPr lang="ko-KR" altLang="en-US" dirty="0"/>
              <a:t>를 구성해 클래스 안에 저장한다</a:t>
            </a:r>
            <a:r>
              <a:rPr lang="en-US" altLang="ko-KR" dirty="0"/>
              <a:t>. </a:t>
            </a:r>
          </a:p>
          <a:p>
            <a:endParaRPr lang="en-US" altLang="ko-KR" dirty="0"/>
          </a:p>
          <a:p>
            <a:pPr marL="285750" indent="-285750">
              <a:buFontTx/>
              <a:buChar char="-"/>
            </a:pPr>
            <a:r>
              <a:rPr lang="ko-KR" altLang="en-US" dirty="0"/>
              <a:t>내부 모듈과 변수를 자동 계산해서 네트워크의 출력을 계산한다</a:t>
            </a:r>
            <a:r>
              <a:rPr lang="en-US" altLang="ko-KR" dirty="0"/>
              <a:t>. Backward</a:t>
            </a:r>
            <a:r>
              <a:rPr lang="ko-KR" altLang="en-US" dirty="0"/>
              <a:t>를 정의할 필요 없이 </a:t>
            </a:r>
            <a:r>
              <a:rPr lang="en-US" altLang="ko-KR" dirty="0" err="1"/>
              <a:t>autograd</a:t>
            </a:r>
            <a:r>
              <a:rPr lang="ko-KR" altLang="en-US" dirty="0"/>
              <a:t>가 해결</a:t>
            </a:r>
            <a:r>
              <a:rPr lang="en-US" altLang="ko-KR" dirty="0"/>
              <a:t>!</a:t>
            </a:r>
          </a:p>
          <a:p>
            <a:pPr marL="285750" indent="-285750">
              <a:buFontTx/>
              <a:buChar char="-"/>
            </a:pPr>
            <a:endParaRPr lang="en-US" altLang="ko-KR" dirty="0"/>
          </a:p>
          <a:p>
            <a:pPr marL="285750" indent="-285750">
              <a:buFontTx/>
              <a:buChar char="-"/>
            </a:pPr>
            <a:r>
              <a:rPr lang="ko-KR" altLang="en-US" dirty="0"/>
              <a:t>모델을 구축하고 훈련시킨다</a:t>
            </a:r>
            <a:r>
              <a:rPr lang="en-US" altLang="ko-KR" dirty="0"/>
              <a:t>. </a:t>
            </a:r>
          </a:p>
          <a:p>
            <a:pPr marL="285750" indent="-285750">
              <a:buFontTx/>
              <a:buChar char="-"/>
            </a:pPr>
            <a:endParaRPr lang="en-US" altLang="ko-KR" dirty="0"/>
          </a:p>
          <a:p>
            <a:pPr marL="285750" indent="-285750">
              <a:buFontTx/>
              <a:buChar char="-"/>
            </a:pPr>
            <a:endParaRPr lang="en-US" altLang="ko-KR" dirty="0"/>
          </a:p>
        </p:txBody>
      </p:sp>
      <p:sp>
        <p:nvSpPr>
          <p:cNvPr id="3" name="직사각형 2">
            <a:extLst>
              <a:ext uri="{FF2B5EF4-FFF2-40B4-BE49-F238E27FC236}">
                <a16:creationId xmlns:a16="http://schemas.microsoft.com/office/drawing/2014/main" id="{6B6B99B1-4F98-4B25-B315-4BEAD34DC28F}"/>
              </a:ext>
            </a:extLst>
          </p:cNvPr>
          <p:cNvSpPr/>
          <p:nvPr/>
        </p:nvSpPr>
        <p:spPr>
          <a:xfrm>
            <a:off x="6962274" y="1556084"/>
            <a:ext cx="3834062" cy="8231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657FE254-8DB3-421C-9F31-6C98A3D3506B}"/>
              </a:ext>
            </a:extLst>
          </p:cNvPr>
          <p:cNvSpPr/>
          <p:nvPr/>
        </p:nvSpPr>
        <p:spPr>
          <a:xfrm>
            <a:off x="6962275" y="2454993"/>
            <a:ext cx="3834061" cy="609116"/>
          </a:xfrm>
          <a:prstGeom prst="rect">
            <a:avLst/>
          </a:prstGeom>
          <a:noFill/>
          <a:ln w="28575">
            <a:solidFill>
              <a:srgbClr val="F29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4D334A4-10E6-4F98-B812-1C72949AC3DB}"/>
              </a:ext>
            </a:extLst>
          </p:cNvPr>
          <p:cNvSpPr/>
          <p:nvPr/>
        </p:nvSpPr>
        <p:spPr>
          <a:xfrm>
            <a:off x="6707118" y="3986536"/>
            <a:ext cx="4649829" cy="1901788"/>
          </a:xfrm>
          <a:prstGeom prst="rect">
            <a:avLst/>
          </a:prstGeom>
          <a:noFill/>
          <a:ln w="38100">
            <a:solidFill>
              <a:srgbClr val="F7D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a:extLst>
              <a:ext uri="{FF2B5EF4-FFF2-40B4-BE49-F238E27FC236}">
                <a16:creationId xmlns:a16="http://schemas.microsoft.com/office/drawing/2014/main" id="{A5EAEBFA-AE8F-40EE-B48E-CA1049F89973}"/>
              </a:ext>
            </a:extLst>
          </p:cNvPr>
          <p:cNvPicPr>
            <a:picLocks noChangeAspect="1"/>
          </p:cNvPicPr>
          <p:nvPr/>
        </p:nvPicPr>
        <p:blipFill>
          <a:blip r:embed="rId3"/>
          <a:stretch>
            <a:fillRect/>
          </a:stretch>
        </p:blipFill>
        <p:spPr>
          <a:xfrm>
            <a:off x="3885891" y="1504681"/>
            <a:ext cx="4420217" cy="3848637"/>
          </a:xfrm>
          <a:prstGeom prst="rect">
            <a:avLst/>
          </a:prstGeom>
        </p:spPr>
      </p:pic>
    </p:spTree>
    <p:extLst>
      <p:ext uri="{BB962C8B-B14F-4D97-AF65-F5344CB8AC3E}">
        <p14:creationId xmlns:p14="http://schemas.microsoft.com/office/powerpoint/2010/main" val="270776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5EAEBFA-AE8F-40EE-B48E-CA1049F89973}"/>
              </a:ext>
            </a:extLst>
          </p:cNvPr>
          <p:cNvPicPr>
            <a:picLocks noChangeAspect="1"/>
          </p:cNvPicPr>
          <p:nvPr/>
        </p:nvPicPr>
        <p:blipFill>
          <a:blip r:embed="rId2"/>
          <a:stretch>
            <a:fillRect/>
          </a:stretch>
        </p:blipFill>
        <p:spPr>
          <a:xfrm>
            <a:off x="6121912" y="1067379"/>
            <a:ext cx="5602883" cy="4878372"/>
          </a:xfrm>
          <a:prstGeom prst="rect">
            <a:avLst/>
          </a:prstGeom>
        </p:spPr>
      </p:pic>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692771"/>
          </a:xfrm>
          <a:prstGeom prst="rect">
            <a:avLst/>
          </a:prstGeom>
          <a:noFill/>
        </p:spPr>
        <p:txBody>
          <a:bodyPr wrap="square" rtlCol="0">
            <a:spAutoFit/>
          </a:bodyPr>
          <a:lstStyle/>
          <a:p>
            <a:r>
              <a:rPr lang="en-US" altLang="ko-KR" sz="7200" dirty="0" err="1"/>
              <a:t>PyTorch</a:t>
            </a:r>
            <a:r>
              <a:rPr lang="en-US" altLang="ko-KR" sz="7200" dirty="0"/>
              <a:t>:</a:t>
            </a:r>
          </a:p>
          <a:p>
            <a:r>
              <a:rPr lang="en-US" altLang="ko-KR" sz="3200" dirty="0" err="1"/>
              <a:t>DataLoaders</a:t>
            </a:r>
            <a:endParaRPr lang="en-US" altLang="ko-KR" sz="3200" dirty="0"/>
          </a:p>
        </p:txBody>
      </p:sp>
      <p:sp>
        <p:nvSpPr>
          <p:cNvPr id="4" name="TextBox 3">
            <a:extLst>
              <a:ext uri="{FF2B5EF4-FFF2-40B4-BE49-F238E27FC236}">
                <a16:creationId xmlns:a16="http://schemas.microsoft.com/office/drawing/2014/main" id="{4FBC868E-0144-4B22-8F66-0FC7C88EA898}"/>
              </a:ext>
            </a:extLst>
          </p:cNvPr>
          <p:cNvSpPr txBox="1"/>
          <p:nvPr/>
        </p:nvSpPr>
        <p:spPr>
          <a:xfrm>
            <a:off x="711232" y="2605020"/>
            <a:ext cx="4872878" cy="2031325"/>
          </a:xfrm>
          <a:prstGeom prst="rect">
            <a:avLst/>
          </a:prstGeom>
          <a:noFill/>
        </p:spPr>
        <p:txBody>
          <a:bodyPr wrap="square" rtlCol="0">
            <a:spAutoFit/>
          </a:bodyPr>
          <a:lstStyle/>
          <a:p>
            <a:r>
              <a:rPr lang="ko-KR" altLang="en-US" dirty="0"/>
              <a:t>데이터 </a:t>
            </a:r>
            <a:r>
              <a:rPr lang="ko-KR" altLang="en-US" dirty="0" err="1"/>
              <a:t>로더로</a:t>
            </a:r>
            <a:r>
              <a:rPr lang="ko-KR" altLang="en-US" dirty="0"/>
              <a:t> </a:t>
            </a:r>
            <a:r>
              <a:rPr lang="en-US" altLang="ko-KR" dirty="0"/>
              <a:t>minibatch</a:t>
            </a:r>
            <a:r>
              <a:rPr lang="ko-KR" altLang="en-US" dirty="0"/>
              <a:t>를 구축할 수 있다</a:t>
            </a:r>
            <a:r>
              <a:rPr lang="en-US" altLang="ko-KR" dirty="0"/>
              <a:t>. </a:t>
            </a:r>
          </a:p>
          <a:p>
            <a:pPr marL="285750" indent="-285750">
              <a:buFontTx/>
              <a:buChar char="-"/>
            </a:pPr>
            <a:r>
              <a:rPr lang="ko-KR" altLang="en-US" dirty="0"/>
              <a:t>데이터 세트를 </a:t>
            </a:r>
            <a:r>
              <a:rPr lang="en-US" altLang="ko-KR" dirty="0"/>
              <a:t>wrapping</a:t>
            </a:r>
            <a:r>
              <a:rPr lang="ko-KR" altLang="en-US" dirty="0"/>
              <a:t>하한다</a:t>
            </a:r>
            <a:r>
              <a:rPr lang="en-US" altLang="ko-KR" dirty="0"/>
              <a:t>. </a:t>
            </a:r>
            <a:r>
              <a:rPr lang="ko-KR" altLang="en-US" dirty="0"/>
              <a:t>실제로 자신의 데이터를 쓰는 경우 원하는 소스에서 특정 유형의 데이터를 읽고 </a:t>
            </a:r>
            <a:r>
              <a:rPr lang="ko-KR" altLang="en-US" dirty="0" err="1"/>
              <a:t>데이터로더에</a:t>
            </a:r>
            <a:r>
              <a:rPr lang="ko-KR" altLang="en-US" dirty="0"/>
              <a:t> </a:t>
            </a:r>
            <a:r>
              <a:rPr lang="ko-KR" altLang="en-US" dirty="0" err="1"/>
              <a:t>래핑할</a:t>
            </a:r>
            <a:r>
              <a:rPr lang="ko-KR" altLang="en-US" dirty="0"/>
              <a:t> 수 </a:t>
            </a:r>
            <a:r>
              <a:rPr lang="ko-KR" altLang="en-US" dirty="0" err="1"/>
              <a:t>있따</a:t>
            </a:r>
            <a:r>
              <a:rPr lang="en-US" altLang="ko-KR" dirty="0"/>
              <a:t>. </a:t>
            </a:r>
          </a:p>
          <a:p>
            <a:pPr marL="285750" indent="-285750">
              <a:buFontTx/>
              <a:buChar char="-"/>
            </a:pPr>
            <a:endParaRPr lang="en-US" altLang="ko-KR" dirty="0"/>
          </a:p>
          <a:p>
            <a:pPr marL="285750" indent="-285750">
              <a:buFontTx/>
              <a:buChar char="-"/>
            </a:pPr>
            <a:r>
              <a:rPr lang="ko-KR" altLang="en-US" dirty="0"/>
              <a:t>노란색 박스에서 데이터 </a:t>
            </a:r>
            <a:r>
              <a:rPr lang="ko-KR" altLang="en-US" dirty="0" err="1"/>
              <a:t>로더를</a:t>
            </a:r>
            <a:r>
              <a:rPr lang="ko-KR" altLang="en-US" dirty="0"/>
              <a:t> 반복한다</a:t>
            </a:r>
            <a:r>
              <a:rPr lang="en-US" altLang="ko-KR" dirty="0"/>
              <a:t>. </a:t>
            </a:r>
          </a:p>
        </p:txBody>
      </p:sp>
      <p:sp>
        <p:nvSpPr>
          <p:cNvPr id="8" name="직사각형 7">
            <a:extLst>
              <a:ext uri="{FF2B5EF4-FFF2-40B4-BE49-F238E27FC236}">
                <a16:creationId xmlns:a16="http://schemas.microsoft.com/office/drawing/2014/main" id="{34D334A4-10E6-4F98-B812-1C72949AC3DB}"/>
              </a:ext>
            </a:extLst>
          </p:cNvPr>
          <p:cNvSpPr/>
          <p:nvPr/>
        </p:nvSpPr>
        <p:spPr>
          <a:xfrm>
            <a:off x="6121913" y="4106779"/>
            <a:ext cx="4562130" cy="638644"/>
          </a:xfrm>
          <a:prstGeom prst="rect">
            <a:avLst/>
          </a:prstGeom>
          <a:noFill/>
          <a:ln w="38100">
            <a:solidFill>
              <a:srgbClr val="F7D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65445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a:t>
            </a:r>
            <a:r>
              <a:rPr lang="en-US" altLang="ko-KR" sz="7200" dirty="0"/>
              <a:t>: </a:t>
            </a:r>
            <a:r>
              <a:rPr lang="en-US" altLang="ko-KR" sz="6600" dirty="0"/>
              <a:t>Pretrained model</a:t>
            </a:r>
          </a:p>
        </p:txBody>
      </p:sp>
      <p:pic>
        <p:nvPicPr>
          <p:cNvPr id="3" name="그림 2">
            <a:extLst>
              <a:ext uri="{FF2B5EF4-FFF2-40B4-BE49-F238E27FC236}">
                <a16:creationId xmlns:a16="http://schemas.microsoft.com/office/drawing/2014/main" id="{DE07AF15-6985-44DB-95D7-CAD0656F6F19}"/>
              </a:ext>
            </a:extLst>
          </p:cNvPr>
          <p:cNvPicPr>
            <a:picLocks noChangeAspect="1"/>
          </p:cNvPicPr>
          <p:nvPr/>
        </p:nvPicPr>
        <p:blipFill>
          <a:blip r:embed="rId2"/>
          <a:stretch>
            <a:fillRect/>
          </a:stretch>
        </p:blipFill>
        <p:spPr>
          <a:xfrm>
            <a:off x="2004441" y="2528762"/>
            <a:ext cx="8183117" cy="1800476"/>
          </a:xfrm>
          <a:prstGeom prst="rect">
            <a:avLst/>
          </a:prstGeom>
        </p:spPr>
      </p:pic>
      <p:sp>
        <p:nvSpPr>
          <p:cNvPr id="7" name="TextBox 6">
            <a:extLst>
              <a:ext uri="{FF2B5EF4-FFF2-40B4-BE49-F238E27FC236}">
                <a16:creationId xmlns:a16="http://schemas.microsoft.com/office/drawing/2014/main" id="{C12682B6-673C-44E4-8275-B1F21969BAAA}"/>
              </a:ext>
            </a:extLst>
          </p:cNvPr>
          <p:cNvSpPr txBox="1"/>
          <p:nvPr/>
        </p:nvSpPr>
        <p:spPr>
          <a:xfrm>
            <a:off x="3870912" y="4716846"/>
            <a:ext cx="3697166" cy="369332"/>
          </a:xfrm>
          <a:prstGeom prst="rect">
            <a:avLst/>
          </a:prstGeom>
          <a:noFill/>
        </p:spPr>
        <p:txBody>
          <a:bodyPr wrap="none" rtlCol="0">
            <a:spAutoFit/>
          </a:bodyPr>
          <a:lstStyle/>
          <a:p>
            <a:r>
              <a:rPr lang="en-US" altLang="ko-KR" dirty="0"/>
              <a:t>https://github.com/pytorch/vision</a:t>
            </a:r>
            <a:endParaRPr lang="ko-KR" altLang="en-US" dirty="0"/>
          </a:p>
        </p:txBody>
      </p:sp>
    </p:spTree>
    <p:extLst>
      <p:ext uri="{BB962C8B-B14F-4D97-AF65-F5344CB8AC3E}">
        <p14:creationId xmlns:p14="http://schemas.microsoft.com/office/powerpoint/2010/main" val="2002820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67992" y="912249"/>
            <a:ext cx="10928423" cy="1200329"/>
          </a:xfrm>
          <a:prstGeom prst="rect">
            <a:avLst/>
          </a:prstGeom>
          <a:noFill/>
        </p:spPr>
        <p:txBody>
          <a:bodyPr wrap="square" rtlCol="0">
            <a:spAutoFit/>
          </a:bodyPr>
          <a:lstStyle/>
          <a:p>
            <a:r>
              <a:rPr lang="en-US" altLang="ko-KR" sz="7200" dirty="0" err="1"/>
              <a:t>PyTorch</a:t>
            </a:r>
            <a:r>
              <a:rPr lang="en-US" altLang="ko-KR" sz="7200" dirty="0"/>
              <a:t>: </a:t>
            </a:r>
            <a:r>
              <a:rPr lang="en-US" altLang="ko-KR" sz="7200" dirty="0" err="1"/>
              <a:t>Visdom</a:t>
            </a:r>
            <a:endParaRPr lang="en-US" altLang="ko-KR" sz="3200" dirty="0"/>
          </a:p>
        </p:txBody>
      </p:sp>
      <p:pic>
        <p:nvPicPr>
          <p:cNvPr id="2" name="그림 1">
            <a:extLst>
              <a:ext uri="{FF2B5EF4-FFF2-40B4-BE49-F238E27FC236}">
                <a16:creationId xmlns:a16="http://schemas.microsoft.com/office/drawing/2014/main" id="{0ABD4DC0-7186-4C05-9C03-1211EBD13099}"/>
              </a:ext>
            </a:extLst>
          </p:cNvPr>
          <p:cNvPicPr>
            <a:picLocks noChangeAspect="1"/>
          </p:cNvPicPr>
          <p:nvPr/>
        </p:nvPicPr>
        <p:blipFill>
          <a:blip r:embed="rId2"/>
          <a:stretch>
            <a:fillRect/>
          </a:stretch>
        </p:blipFill>
        <p:spPr>
          <a:xfrm>
            <a:off x="5484880" y="2232347"/>
            <a:ext cx="5668166" cy="3362794"/>
          </a:xfrm>
          <a:prstGeom prst="rect">
            <a:avLst/>
          </a:prstGeom>
        </p:spPr>
      </p:pic>
      <p:sp>
        <p:nvSpPr>
          <p:cNvPr id="3" name="TextBox 2">
            <a:extLst>
              <a:ext uri="{FF2B5EF4-FFF2-40B4-BE49-F238E27FC236}">
                <a16:creationId xmlns:a16="http://schemas.microsoft.com/office/drawing/2014/main" id="{6E1D2067-3FAE-464B-BA91-CEDFEA3C3A09}"/>
              </a:ext>
            </a:extLst>
          </p:cNvPr>
          <p:cNvSpPr txBox="1"/>
          <p:nvPr/>
        </p:nvSpPr>
        <p:spPr>
          <a:xfrm>
            <a:off x="767992" y="2519250"/>
            <a:ext cx="4622295" cy="1200329"/>
          </a:xfrm>
          <a:prstGeom prst="rect">
            <a:avLst/>
          </a:prstGeom>
          <a:noFill/>
        </p:spPr>
        <p:txBody>
          <a:bodyPr wrap="square" rtlCol="0">
            <a:spAutoFit/>
          </a:bodyPr>
          <a:lstStyle/>
          <a:p>
            <a:r>
              <a:rPr lang="en-US" altLang="ko-KR" dirty="0" err="1"/>
              <a:t>PyTorch</a:t>
            </a:r>
            <a:r>
              <a:rPr lang="ko-KR" altLang="en-US" dirty="0"/>
              <a:t>의 패키지 중 하나인 </a:t>
            </a:r>
            <a:r>
              <a:rPr lang="en-US" altLang="ko-KR" dirty="0" err="1"/>
              <a:t>Visdom</a:t>
            </a:r>
            <a:endParaRPr lang="en-US" altLang="ko-KR" dirty="0"/>
          </a:p>
          <a:p>
            <a:endParaRPr lang="en-US" altLang="ko-KR" dirty="0"/>
          </a:p>
          <a:p>
            <a:r>
              <a:rPr lang="en-US" altLang="ko-KR" dirty="0" err="1"/>
              <a:t>TensorBoard</a:t>
            </a:r>
            <a:r>
              <a:rPr lang="ko-KR" altLang="en-US" dirty="0"/>
              <a:t>와 비슷함</a:t>
            </a:r>
            <a:r>
              <a:rPr lang="en-US" altLang="ko-KR" dirty="0"/>
              <a:t>. Code</a:t>
            </a:r>
            <a:r>
              <a:rPr lang="ko-KR" altLang="en-US" dirty="0"/>
              <a:t>를 실제로 시각화 할 수 있다</a:t>
            </a:r>
            <a:r>
              <a:rPr lang="en-US" altLang="ko-KR" dirty="0"/>
              <a:t>.</a:t>
            </a:r>
            <a:endParaRPr lang="ko-KR" altLang="en-US" dirty="0"/>
          </a:p>
        </p:txBody>
      </p:sp>
    </p:spTree>
    <p:extLst>
      <p:ext uri="{BB962C8B-B14F-4D97-AF65-F5344CB8AC3E}">
        <p14:creationId xmlns:p14="http://schemas.microsoft.com/office/powerpoint/2010/main" val="1634147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549202" y="736708"/>
            <a:ext cx="10928423" cy="1200329"/>
          </a:xfrm>
          <a:prstGeom prst="rect">
            <a:avLst/>
          </a:prstGeom>
          <a:noFill/>
        </p:spPr>
        <p:txBody>
          <a:bodyPr wrap="square" rtlCol="0">
            <a:spAutoFit/>
          </a:bodyPr>
          <a:lstStyle/>
          <a:p>
            <a:r>
              <a:rPr lang="en-US" altLang="ko-KR" sz="7200" dirty="0" err="1"/>
              <a:t>PyTorch</a:t>
            </a:r>
            <a:r>
              <a:rPr lang="en-US" altLang="ko-KR" sz="7200" dirty="0"/>
              <a:t> vs Torch</a:t>
            </a:r>
          </a:p>
        </p:txBody>
      </p:sp>
      <p:sp>
        <p:nvSpPr>
          <p:cNvPr id="2" name="TextBox 1">
            <a:extLst>
              <a:ext uri="{FF2B5EF4-FFF2-40B4-BE49-F238E27FC236}">
                <a16:creationId xmlns:a16="http://schemas.microsoft.com/office/drawing/2014/main" id="{5D1154F5-FD19-463A-B864-B4107D27460F}"/>
              </a:ext>
            </a:extLst>
          </p:cNvPr>
          <p:cNvSpPr txBox="1"/>
          <p:nvPr/>
        </p:nvSpPr>
        <p:spPr>
          <a:xfrm>
            <a:off x="767992" y="2038251"/>
            <a:ext cx="4381524" cy="2677656"/>
          </a:xfrm>
          <a:prstGeom prst="rect">
            <a:avLst/>
          </a:prstGeom>
          <a:noFill/>
        </p:spPr>
        <p:txBody>
          <a:bodyPr wrap="square" rtlCol="0">
            <a:spAutoFit/>
          </a:bodyPr>
          <a:lstStyle/>
          <a:p>
            <a:r>
              <a:rPr lang="en-US" altLang="ko-KR" sz="2800" dirty="0"/>
              <a:t>- Python</a:t>
            </a:r>
          </a:p>
          <a:p>
            <a:r>
              <a:rPr lang="en-US" altLang="ko-KR" sz="2800" dirty="0"/>
              <a:t>- </a:t>
            </a:r>
            <a:r>
              <a:rPr lang="en-US" altLang="ko-KR" sz="2800" dirty="0" err="1"/>
              <a:t>Autograd</a:t>
            </a:r>
            <a:endParaRPr lang="en-US" altLang="ko-KR" sz="2800" dirty="0"/>
          </a:p>
          <a:p>
            <a:r>
              <a:rPr lang="en-US" altLang="ko-KR" sz="2800" dirty="0"/>
              <a:t>- </a:t>
            </a:r>
            <a:r>
              <a:rPr lang="ko-KR" altLang="en-US" sz="2800" dirty="0" err="1"/>
              <a:t>나온지</a:t>
            </a:r>
            <a:r>
              <a:rPr lang="ko-KR" altLang="en-US" sz="2800" dirty="0"/>
              <a:t> 얼마 안돼서 계속 바뀜</a:t>
            </a:r>
            <a:endParaRPr lang="en-US" altLang="ko-KR" sz="2800" dirty="0"/>
          </a:p>
          <a:p>
            <a:r>
              <a:rPr lang="en-US" altLang="ko-KR" sz="2800" dirty="0"/>
              <a:t>- </a:t>
            </a:r>
            <a:r>
              <a:rPr lang="ko-KR" altLang="en-US" sz="2800" dirty="0"/>
              <a:t>코드가 별로 없음</a:t>
            </a:r>
            <a:endParaRPr lang="en-US" altLang="ko-KR" sz="2800" dirty="0"/>
          </a:p>
          <a:p>
            <a:r>
              <a:rPr lang="en-US" altLang="ko-KR" sz="2800" dirty="0"/>
              <a:t>- </a:t>
            </a:r>
            <a:r>
              <a:rPr lang="ko-KR" altLang="en-US" sz="2800" dirty="0"/>
              <a:t>빠르다</a:t>
            </a:r>
            <a:endParaRPr lang="en-US" altLang="ko-KR" sz="2800" dirty="0"/>
          </a:p>
        </p:txBody>
      </p:sp>
      <p:sp>
        <p:nvSpPr>
          <p:cNvPr id="15" name="TextBox 14">
            <a:extLst>
              <a:ext uri="{FF2B5EF4-FFF2-40B4-BE49-F238E27FC236}">
                <a16:creationId xmlns:a16="http://schemas.microsoft.com/office/drawing/2014/main" id="{6D25A26C-0A25-4297-BD36-349DCFF81CFE}"/>
              </a:ext>
            </a:extLst>
          </p:cNvPr>
          <p:cNvSpPr txBox="1"/>
          <p:nvPr/>
        </p:nvSpPr>
        <p:spPr>
          <a:xfrm>
            <a:off x="5390287" y="1951671"/>
            <a:ext cx="4381524" cy="2246769"/>
          </a:xfrm>
          <a:prstGeom prst="rect">
            <a:avLst/>
          </a:prstGeom>
          <a:noFill/>
        </p:spPr>
        <p:txBody>
          <a:bodyPr wrap="square" rtlCol="0">
            <a:spAutoFit/>
          </a:bodyPr>
          <a:lstStyle/>
          <a:p>
            <a:r>
              <a:rPr lang="en-US" altLang="ko-KR" sz="2800" dirty="0"/>
              <a:t>- Lua</a:t>
            </a:r>
          </a:p>
          <a:p>
            <a:r>
              <a:rPr lang="en-US" altLang="ko-KR" sz="2800" dirty="0"/>
              <a:t>- NO </a:t>
            </a:r>
            <a:r>
              <a:rPr lang="en-US" altLang="ko-KR" sz="2800" dirty="0" err="1"/>
              <a:t>autograd</a:t>
            </a:r>
            <a:endParaRPr lang="en-US" altLang="ko-KR" sz="2800" dirty="0"/>
          </a:p>
          <a:p>
            <a:r>
              <a:rPr lang="en-US" altLang="ko-KR" sz="2800" dirty="0"/>
              <a:t>- </a:t>
            </a:r>
            <a:r>
              <a:rPr lang="ko-KR" altLang="en-US" sz="2800" dirty="0"/>
              <a:t>안정적임</a:t>
            </a:r>
            <a:endParaRPr lang="en-US" altLang="ko-KR" sz="2800" dirty="0"/>
          </a:p>
          <a:p>
            <a:r>
              <a:rPr lang="en-US" altLang="ko-KR" sz="2800" dirty="0"/>
              <a:t>- </a:t>
            </a:r>
            <a:r>
              <a:rPr lang="ko-KR" altLang="en-US" sz="2800" dirty="0"/>
              <a:t>코드가 많다</a:t>
            </a:r>
            <a:endParaRPr lang="en-US" altLang="ko-KR" sz="2800" dirty="0"/>
          </a:p>
          <a:p>
            <a:r>
              <a:rPr lang="en-US" altLang="ko-KR" sz="2800" dirty="0"/>
              <a:t>- </a:t>
            </a:r>
            <a:r>
              <a:rPr lang="ko-KR" altLang="en-US" sz="2800" dirty="0"/>
              <a:t>빠르다</a:t>
            </a:r>
            <a:endParaRPr lang="en-US" altLang="ko-KR" sz="2800" dirty="0"/>
          </a:p>
        </p:txBody>
      </p:sp>
    </p:spTree>
    <p:extLst>
      <p:ext uri="{BB962C8B-B14F-4D97-AF65-F5344CB8AC3E}">
        <p14:creationId xmlns:p14="http://schemas.microsoft.com/office/powerpoint/2010/main" val="335506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175322"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CPU vs GPU</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1</a:t>
            </a:r>
            <a:endParaRPr lang="ko-KR" altLang="en-US" dirty="0">
              <a:solidFill>
                <a:schemeClr val="bg1"/>
              </a:solidFill>
              <a:latin typeface="+mj-lt"/>
            </a:endParaRPr>
          </a:p>
        </p:txBody>
      </p:sp>
      <p:graphicFrame>
        <p:nvGraphicFramePr>
          <p:cNvPr id="2" name="표 2">
            <a:extLst>
              <a:ext uri="{FF2B5EF4-FFF2-40B4-BE49-F238E27FC236}">
                <a16:creationId xmlns:a16="http://schemas.microsoft.com/office/drawing/2014/main" id="{69DB5CE8-B89F-4A06-A182-9CF4B9D98258}"/>
              </a:ext>
            </a:extLst>
          </p:cNvPr>
          <p:cNvGraphicFramePr>
            <a:graphicFrameLocks noGrp="1"/>
          </p:cNvGraphicFramePr>
          <p:nvPr>
            <p:extLst>
              <p:ext uri="{D42A27DB-BD31-4B8C-83A1-F6EECF244321}">
                <p14:modId xmlns:p14="http://schemas.microsoft.com/office/powerpoint/2010/main" val="3965145549"/>
              </p:ext>
            </p:extLst>
          </p:nvPr>
        </p:nvGraphicFramePr>
        <p:xfrm>
          <a:off x="1953632" y="1264001"/>
          <a:ext cx="8379327" cy="4329996"/>
        </p:xfrm>
        <a:graphic>
          <a:graphicData uri="http://schemas.openxmlformats.org/drawingml/2006/table">
            <a:tbl>
              <a:tblPr firstRow="1" bandRow="1">
                <a:tableStyleId>{17292A2E-F333-43FB-9621-5CBBE7FDCDCB}</a:tableStyleId>
              </a:tblPr>
              <a:tblGrid>
                <a:gridCol w="2793109">
                  <a:extLst>
                    <a:ext uri="{9D8B030D-6E8A-4147-A177-3AD203B41FA5}">
                      <a16:colId xmlns:a16="http://schemas.microsoft.com/office/drawing/2014/main" val="3302932069"/>
                    </a:ext>
                  </a:extLst>
                </a:gridCol>
                <a:gridCol w="2793109">
                  <a:extLst>
                    <a:ext uri="{9D8B030D-6E8A-4147-A177-3AD203B41FA5}">
                      <a16:colId xmlns:a16="http://schemas.microsoft.com/office/drawing/2014/main" val="793306497"/>
                    </a:ext>
                  </a:extLst>
                </a:gridCol>
                <a:gridCol w="2793109">
                  <a:extLst>
                    <a:ext uri="{9D8B030D-6E8A-4147-A177-3AD203B41FA5}">
                      <a16:colId xmlns:a16="http://schemas.microsoft.com/office/drawing/2014/main" val="259630591"/>
                    </a:ext>
                  </a:extLst>
                </a:gridCol>
              </a:tblGrid>
              <a:tr h="359346">
                <a:tc>
                  <a:txBody>
                    <a:bodyPr/>
                    <a:lstStyle/>
                    <a:p>
                      <a:pPr algn="ctr" latinLnBrk="1"/>
                      <a:endParaRPr lang="ko-KR" altLang="en-US" dirty="0"/>
                    </a:p>
                  </a:txBody>
                  <a:tcPr/>
                </a:tc>
                <a:tc>
                  <a:txBody>
                    <a:bodyPr/>
                    <a:lstStyle/>
                    <a:p>
                      <a:pPr algn="ctr" latinLnBrk="1"/>
                      <a:r>
                        <a:rPr lang="en-US" altLang="ko-KR" dirty="0"/>
                        <a:t>CPU</a:t>
                      </a:r>
                      <a:endParaRPr lang="ko-KR" altLang="en-US" dirty="0"/>
                    </a:p>
                  </a:txBody>
                  <a:tcPr/>
                </a:tc>
                <a:tc>
                  <a:txBody>
                    <a:bodyPr/>
                    <a:lstStyle/>
                    <a:p>
                      <a:pPr algn="ctr" latinLnBrk="1"/>
                      <a:r>
                        <a:rPr lang="en-US" altLang="ko-KR" dirty="0"/>
                        <a:t>GPU</a:t>
                      </a:r>
                      <a:endParaRPr lang="ko-KR" altLang="en-US" dirty="0"/>
                    </a:p>
                  </a:txBody>
                  <a:tcPr/>
                </a:tc>
                <a:extLst>
                  <a:ext uri="{0D108BD9-81ED-4DB2-BD59-A6C34878D82A}">
                    <a16:rowId xmlns:a16="http://schemas.microsoft.com/office/drawing/2014/main" val="507908092"/>
                  </a:ext>
                </a:extLst>
              </a:tr>
              <a:tr h="660706">
                <a:tc>
                  <a:txBody>
                    <a:bodyPr/>
                    <a:lstStyle/>
                    <a:p>
                      <a:pPr algn="ctr" latinLnBrk="1"/>
                      <a:r>
                        <a:rPr lang="ko-KR" altLang="en-US" b="1" dirty="0"/>
                        <a:t>크기</a:t>
                      </a:r>
                    </a:p>
                  </a:txBody>
                  <a:tcPr/>
                </a:tc>
                <a:tc>
                  <a:txBody>
                    <a:bodyPr/>
                    <a:lstStyle/>
                    <a:p>
                      <a:pPr algn="ctr" latinLnBrk="1"/>
                      <a:r>
                        <a:rPr lang="ko-KR" altLang="en-US" dirty="0"/>
                        <a:t>매우 작음</a:t>
                      </a:r>
                    </a:p>
                  </a:txBody>
                  <a:tcPr/>
                </a:tc>
                <a:tc>
                  <a:txBody>
                    <a:bodyPr/>
                    <a:lstStyle/>
                    <a:p>
                      <a:pPr algn="ctr" latinLnBrk="1"/>
                      <a:r>
                        <a:rPr lang="ko-KR" altLang="en-US" dirty="0"/>
                        <a:t>큼</a:t>
                      </a:r>
                    </a:p>
                  </a:txBody>
                  <a:tcPr/>
                </a:tc>
                <a:extLst>
                  <a:ext uri="{0D108BD9-81ED-4DB2-BD59-A6C34878D82A}">
                    <a16:rowId xmlns:a16="http://schemas.microsoft.com/office/drawing/2014/main" val="3327747575"/>
                  </a:ext>
                </a:extLst>
              </a:tr>
              <a:tr h="660706">
                <a:tc>
                  <a:txBody>
                    <a:bodyPr/>
                    <a:lstStyle/>
                    <a:p>
                      <a:pPr algn="ctr" latinLnBrk="1"/>
                      <a:r>
                        <a:rPr lang="ko-KR" altLang="en-US" b="1" dirty="0"/>
                        <a:t>용도</a:t>
                      </a:r>
                    </a:p>
                  </a:txBody>
                  <a:tcPr/>
                </a:tc>
                <a:tc>
                  <a:txBody>
                    <a:bodyPr/>
                    <a:lstStyle/>
                    <a:p>
                      <a:pPr algn="ctr" latinLnBrk="1"/>
                      <a:r>
                        <a:rPr lang="ko-KR" altLang="en-US" dirty="0"/>
                        <a:t>범용 처리</a:t>
                      </a:r>
                    </a:p>
                  </a:txBody>
                  <a:tcPr/>
                </a:tc>
                <a:tc>
                  <a:txBody>
                    <a:bodyPr/>
                    <a:lstStyle/>
                    <a:p>
                      <a:pPr algn="ctr" latinLnBrk="1"/>
                      <a:r>
                        <a:rPr lang="ko-KR" altLang="en-US" dirty="0"/>
                        <a:t>게임</a:t>
                      </a:r>
                      <a:r>
                        <a:rPr lang="en-US" altLang="ko-KR" dirty="0"/>
                        <a:t>, </a:t>
                      </a:r>
                      <a:r>
                        <a:rPr lang="ko-KR" altLang="en-US" dirty="0"/>
                        <a:t>그래픽 처리</a:t>
                      </a:r>
                      <a:endParaRPr lang="en-US" altLang="ko-KR" dirty="0"/>
                    </a:p>
                  </a:txBody>
                  <a:tcPr/>
                </a:tc>
                <a:extLst>
                  <a:ext uri="{0D108BD9-81ED-4DB2-BD59-A6C34878D82A}">
                    <a16:rowId xmlns:a16="http://schemas.microsoft.com/office/drawing/2014/main" val="4151223082"/>
                  </a:ext>
                </a:extLst>
              </a:tr>
              <a:tr h="660706">
                <a:tc>
                  <a:txBody>
                    <a:bodyPr/>
                    <a:lstStyle/>
                    <a:p>
                      <a:pPr algn="ctr" latinLnBrk="1"/>
                      <a:r>
                        <a:rPr lang="en-US" altLang="ko-KR" b="1" dirty="0"/>
                        <a:t>CORE </a:t>
                      </a:r>
                      <a:r>
                        <a:rPr lang="ko-KR" altLang="en-US" b="1" dirty="0"/>
                        <a:t>수</a:t>
                      </a:r>
                    </a:p>
                  </a:txBody>
                  <a:tcPr/>
                </a:tc>
                <a:tc>
                  <a:txBody>
                    <a:bodyPr/>
                    <a:lstStyle/>
                    <a:p>
                      <a:pPr algn="ctr" latinLnBrk="1"/>
                      <a:r>
                        <a:rPr lang="en-US" altLang="ko-KR" dirty="0"/>
                        <a:t>4, 6, 10 </a:t>
                      </a:r>
                      <a:r>
                        <a:rPr lang="ko-KR" altLang="en-US" dirty="0"/>
                        <a:t>등</a:t>
                      </a:r>
                    </a:p>
                  </a:txBody>
                  <a:tcPr/>
                </a:tc>
                <a:tc>
                  <a:txBody>
                    <a:bodyPr/>
                    <a:lstStyle/>
                    <a:p>
                      <a:pPr algn="ctr" latinLnBrk="1"/>
                      <a:r>
                        <a:rPr lang="ko-KR" altLang="en-US" dirty="0"/>
                        <a:t>수천 개</a:t>
                      </a:r>
                      <a:endParaRPr lang="en-US" altLang="ko-KR" dirty="0"/>
                    </a:p>
                  </a:txBody>
                  <a:tcPr/>
                </a:tc>
                <a:extLst>
                  <a:ext uri="{0D108BD9-81ED-4DB2-BD59-A6C34878D82A}">
                    <a16:rowId xmlns:a16="http://schemas.microsoft.com/office/drawing/2014/main" val="311968427"/>
                  </a:ext>
                </a:extLst>
              </a:tr>
              <a:tr h="660706">
                <a:tc>
                  <a:txBody>
                    <a:bodyPr/>
                    <a:lstStyle/>
                    <a:p>
                      <a:pPr algn="ctr" latinLnBrk="1"/>
                      <a:r>
                        <a:rPr lang="ko-KR" altLang="en-US" b="1" dirty="0"/>
                        <a:t>내장 메모리</a:t>
                      </a:r>
                    </a:p>
                  </a:txBody>
                  <a:tcPr/>
                </a:tc>
                <a:tc>
                  <a:txBody>
                    <a:bodyPr/>
                    <a:lstStyle/>
                    <a:p>
                      <a:pPr algn="ctr" latinLnBrk="1"/>
                      <a:r>
                        <a:rPr lang="en-US" altLang="ko-KR" dirty="0"/>
                        <a:t>X</a:t>
                      </a:r>
                      <a:endParaRPr lang="ko-KR" altLang="en-US" dirty="0"/>
                    </a:p>
                  </a:txBody>
                  <a:tcPr/>
                </a:tc>
                <a:tc>
                  <a:txBody>
                    <a:bodyPr/>
                    <a:lstStyle/>
                    <a:p>
                      <a:pPr algn="ctr" latinLnBrk="1"/>
                      <a:r>
                        <a:rPr lang="en-US" altLang="ko-KR" dirty="0"/>
                        <a:t>O</a:t>
                      </a:r>
                      <a:endParaRPr lang="ko-KR" altLang="en-US" dirty="0"/>
                    </a:p>
                  </a:txBody>
                  <a:tcPr/>
                </a:tc>
                <a:extLst>
                  <a:ext uri="{0D108BD9-81ED-4DB2-BD59-A6C34878D82A}">
                    <a16:rowId xmlns:a16="http://schemas.microsoft.com/office/drawing/2014/main" val="128889355"/>
                  </a:ext>
                </a:extLst>
              </a:tr>
              <a:tr h="660706">
                <a:tc>
                  <a:txBody>
                    <a:bodyPr/>
                    <a:lstStyle/>
                    <a:p>
                      <a:pPr algn="ctr" latinLnBrk="1"/>
                      <a:r>
                        <a:rPr lang="ko-KR" altLang="en-US" b="1" dirty="0"/>
                        <a:t>가격</a:t>
                      </a:r>
                    </a:p>
                  </a:txBody>
                  <a:tcPr/>
                </a:tc>
                <a:tc>
                  <a:txBody>
                    <a:bodyPr/>
                    <a:lstStyle/>
                    <a:p>
                      <a:pPr algn="ctr" latinLnBrk="1"/>
                      <a:r>
                        <a:rPr lang="ko-KR" altLang="en-US" dirty="0"/>
                        <a:t>비쌈</a:t>
                      </a:r>
                    </a:p>
                  </a:txBody>
                  <a:tcPr/>
                </a:tc>
                <a:tc>
                  <a:txBody>
                    <a:bodyPr/>
                    <a:lstStyle/>
                    <a:p>
                      <a:pPr algn="ctr" latinLnBrk="1"/>
                      <a:r>
                        <a:rPr lang="ko-KR" altLang="en-US" dirty="0"/>
                        <a:t>싼 편</a:t>
                      </a:r>
                    </a:p>
                  </a:txBody>
                  <a:tcPr/>
                </a:tc>
                <a:extLst>
                  <a:ext uri="{0D108BD9-81ED-4DB2-BD59-A6C34878D82A}">
                    <a16:rowId xmlns:a16="http://schemas.microsoft.com/office/drawing/2014/main" val="668854143"/>
                  </a:ext>
                </a:extLst>
              </a:tr>
              <a:tr h="660706">
                <a:tc>
                  <a:txBody>
                    <a:bodyPr/>
                    <a:lstStyle/>
                    <a:p>
                      <a:pPr algn="ctr" latinLnBrk="1"/>
                      <a:r>
                        <a:rPr lang="ko-KR" altLang="en-US" b="1" dirty="0"/>
                        <a:t>유리한 작업</a:t>
                      </a:r>
                    </a:p>
                  </a:txBody>
                  <a:tcPr/>
                </a:tc>
                <a:tc>
                  <a:txBody>
                    <a:bodyPr/>
                    <a:lstStyle/>
                    <a:p>
                      <a:pPr algn="ctr" latinLnBrk="1"/>
                      <a:r>
                        <a:rPr lang="ko-KR" altLang="en-US" dirty="0"/>
                        <a:t>순차적인 작업</a:t>
                      </a:r>
                    </a:p>
                  </a:txBody>
                  <a:tcPr/>
                </a:tc>
                <a:tc>
                  <a:txBody>
                    <a:bodyPr/>
                    <a:lstStyle/>
                    <a:p>
                      <a:pPr algn="ctr" latinLnBrk="1"/>
                      <a:r>
                        <a:rPr lang="ko-KR" altLang="en-US" dirty="0"/>
                        <a:t>병렬 작업</a:t>
                      </a:r>
                    </a:p>
                  </a:txBody>
                  <a:tcPr/>
                </a:tc>
                <a:extLst>
                  <a:ext uri="{0D108BD9-81ED-4DB2-BD59-A6C34878D82A}">
                    <a16:rowId xmlns:a16="http://schemas.microsoft.com/office/drawing/2014/main" val="3034242548"/>
                  </a:ext>
                </a:extLst>
              </a:tr>
            </a:tbl>
          </a:graphicData>
        </a:graphic>
      </p:graphicFrame>
    </p:spTree>
    <p:extLst>
      <p:ext uri="{BB962C8B-B14F-4D97-AF65-F5344CB8AC3E}">
        <p14:creationId xmlns:p14="http://schemas.microsoft.com/office/powerpoint/2010/main" val="3105805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549202" y="736708"/>
            <a:ext cx="10928423" cy="1200329"/>
          </a:xfrm>
          <a:prstGeom prst="rect">
            <a:avLst/>
          </a:prstGeom>
          <a:noFill/>
        </p:spPr>
        <p:txBody>
          <a:bodyPr wrap="square" rtlCol="0">
            <a:spAutoFit/>
          </a:bodyPr>
          <a:lstStyle/>
          <a:p>
            <a:r>
              <a:rPr lang="en-US" altLang="ko-KR" sz="7200" dirty="0"/>
              <a:t>Static vs Dynamic Graphs</a:t>
            </a:r>
          </a:p>
        </p:txBody>
      </p:sp>
      <p:pic>
        <p:nvPicPr>
          <p:cNvPr id="4" name="그림 3">
            <a:extLst>
              <a:ext uri="{FF2B5EF4-FFF2-40B4-BE49-F238E27FC236}">
                <a16:creationId xmlns:a16="http://schemas.microsoft.com/office/drawing/2014/main" id="{D98C7E51-7AF2-4C7E-84F7-D24B8593874D}"/>
              </a:ext>
            </a:extLst>
          </p:cNvPr>
          <p:cNvPicPr>
            <a:picLocks noChangeAspect="1"/>
          </p:cNvPicPr>
          <p:nvPr/>
        </p:nvPicPr>
        <p:blipFill>
          <a:blip r:embed="rId2"/>
          <a:stretch>
            <a:fillRect/>
          </a:stretch>
        </p:blipFill>
        <p:spPr>
          <a:xfrm>
            <a:off x="1327857" y="2491081"/>
            <a:ext cx="8783276" cy="3410426"/>
          </a:xfrm>
          <a:prstGeom prst="rect">
            <a:avLst/>
          </a:prstGeom>
        </p:spPr>
      </p:pic>
      <p:sp>
        <p:nvSpPr>
          <p:cNvPr id="5" name="TextBox 4">
            <a:extLst>
              <a:ext uri="{FF2B5EF4-FFF2-40B4-BE49-F238E27FC236}">
                <a16:creationId xmlns:a16="http://schemas.microsoft.com/office/drawing/2014/main" id="{08FDDAF2-DFCD-44C0-91CA-2195B9682EAB}"/>
              </a:ext>
            </a:extLst>
          </p:cNvPr>
          <p:cNvSpPr txBox="1"/>
          <p:nvPr/>
        </p:nvSpPr>
        <p:spPr>
          <a:xfrm>
            <a:off x="698333" y="1724981"/>
            <a:ext cx="5030544" cy="646331"/>
          </a:xfrm>
          <a:prstGeom prst="rect">
            <a:avLst/>
          </a:prstGeom>
          <a:noFill/>
        </p:spPr>
        <p:txBody>
          <a:bodyPr wrap="none" rtlCol="0">
            <a:spAutoFit/>
          </a:bodyPr>
          <a:lstStyle/>
          <a:p>
            <a:r>
              <a:rPr lang="en-US" altLang="ko-KR" dirty="0"/>
              <a:t>TensorFlow</a:t>
            </a:r>
            <a:r>
              <a:rPr lang="ko-KR" altLang="en-US" dirty="0"/>
              <a:t>로 만든 그래프 </a:t>
            </a:r>
            <a:r>
              <a:rPr lang="en-US" altLang="ko-KR" dirty="0"/>
              <a:t>(Static)</a:t>
            </a:r>
          </a:p>
          <a:p>
            <a:r>
              <a:rPr lang="ko-KR" altLang="en-US" dirty="0"/>
              <a:t>한번 그래프를 만들고 계속 반복해서 실행한다</a:t>
            </a:r>
            <a:r>
              <a:rPr lang="en-US" altLang="ko-KR" dirty="0"/>
              <a:t>.</a:t>
            </a:r>
            <a:endParaRPr lang="ko-KR" altLang="en-US" dirty="0"/>
          </a:p>
        </p:txBody>
      </p:sp>
      <p:sp>
        <p:nvSpPr>
          <p:cNvPr id="7" name="TextBox 6">
            <a:extLst>
              <a:ext uri="{FF2B5EF4-FFF2-40B4-BE49-F238E27FC236}">
                <a16:creationId xmlns:a16="http://schemas.microsoft.com/office/drawing/2014/main" id="{0D1B28B2-6B3F-44B1-A37F-16218B6BDCFD}"/>
              </a:ext>
            </a:extLst>
          </p:cNvPr>
          <p:cNvSpPr txBox="1"/>
          <p:nvPr/>
        </p:nvSpPr>
        <p:spPr>
          <a:xfrm>
            <a:off x="6641799" y="1724981"/>
            <a:ext cx="4198454" cy="646331"/>
          </a:xfrm>
          <a:prstGeom prst="rect">
            <a:avLst/>
          </a:prstGeom>
          <a:noFill/>
        </p:spPr>
        <p:txBody>
          <a:bodyPr wrap="square" rtlCol="0">
            <a:spAutoFit/>
          </a:bodyPr>
          <a:lstStyle/>
          <a:p>
            <a:r>
              <a:rPr lang="en-US" altLang="ko-KR" dirty="0" err="1"/>
              <a:t>PyTorch</a:t>
            </a:r>
            <a:r>
              <a:rPr lang="ko-KR" altLang="en-US" dirty="0"/>
              <a:t>로 만든 그래프 </a:t>
            </a:r>
            <a:r>
              <a:rPr lang="en-US" altLang="ko-KR" dirty="0"/>
              <a:t>(Dynamic)</a:t>
            </a:r>
          </a:p>
          <a:p>
            <a:r>
              <a:rPr lang="ko-KR" altLang="en-US" dirty="0"/>
              <a:t>매번 새로운 그래프를 만들어 실행한다</a:t>
            </a:r>
            <a:r>
              <a:rPr lang="en-US" altLang="ko-KR" dirty="0"/>
              <a:t>. </a:t>
            </a:r>
            <a:endParaRPr lang="ko-KR" altLang="en-US" dirty="0"/>
          </a:p>
        </p:txBody>
      </p:sp>
    </p:spTree>
    <p:extLst>
      <p:ext uri="{BB962C8B-B14F-4D97-AF65-F5344CB8AC3E}">
        <p14:creationId xmlns:p14="http://schemas.microsoft.com/office/powerpoint/2010/main" val="2688560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809709" cy="307777"/>
          </a:xfrm>
          <a:prstGeom prst="rect">
            <a:avLst/>
          </a:prstGeom>
          <a:noFill/>
          <a:scene3d>
            <a:camera prst="obliqueTopLeft"/>
            <a:lightRig rig="threePt" dir="t"/>
          </a:scene3d>
        </p:spPr>
        <p:txBody>
          <a:bodyPr wrap="none" rtlCol="0">
            <a:spAutoFit/>
          </a:bodyPr>
          <a:lstStyle/>
          <a:p>
            <a:r>
              <a:rPr lang="en-US" altLang="ko-KR" sz="1400" dirty="0" err="1">
                <a:solidFill>
                  <a:schemeClr val="bg2">
                    <a:lumMod val="25000"/>
                  </a:schemeClr>
                </a:solidFill>
                <a:ea typeface="210 콤퓨타세탁 L" panose="02020603020101020101" pitchFamily="18" charset="-127"/>
              </a:rPr>
              <a:t>PyTorch</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549202" y="736708"/>
            <a:ext cx="10928423" cy="1200329"/>
          </a:xfrm>
          <a:prstGeom prst="rect">
            <a:avLst/>
          </a:prstGeom>
          <a:noFill/>
        </p:spPr>
        <p:txBody>
          <a:bodyPr wrap="square" rtlCol="0">
            <a:spAutoFit/>
          </a:bodyPr>
          <a:lstStyle/>
          <a:p>
            <a:r>
              <a:rPr lang="en-US" altLang="ko-KR" sz="7200" dirty="0"/>
              <a:t>Static vs Dynamic Graphs</a:t>
            </a:r>
          </a:p>
        </p:txBody>
      </p:sp>
      <p:sp>
        <p:nvSpPr>
          <p:cNvPr id="2" name="TextBox 1">
            <a:extLst>
              <a:ext uri="{FF2B5EF4-FFF2-40B4-BE49-F238E27FC236}">
                <a16:creationId xmlns:a16="http://schemas.microsoft.com/office/drawing/2014/main" id="{E7921CBE-51CF-4A8B-969C-265276449F49}"/>
              </a:ext>
            </a:extLst>
          </p:cNvPr>
          <p:cNvSpPr txBox="1"/>
          <p:nvPr/>
        </p:nvSpPr>
        <p:spPr>
          <a:xfrm>
            <a:off x="549202" y="2235244"/>
            <a:ext cx="11081324" cy="2862322"/>
          </a:xfrm>
          <a:prstGeom prst="rect">
            <a:avLst/>
          </a:prstGeom>
          <a:noFill/>
        </p:spPr>
        <p:txBody>
          <a:bodyPr wrap="square" rtlCol="0">
            <a:spAutoFit/>
          </a:bodyPr>
          <a:lstStyle/>
          <a:p>
            <a:r>
              <a:rPr lang="en-US" altLang="ko-KR" dirty="0"/>
              <a:t>Static</a:t>
            </a:r>
            <a:r>
              <a:rPr lang="ko-KR" altLang="en-US" dirty="0"/>
              <a:t>그래프는 한번 그래프를 구축하면 여러 번 재사용하기 때문에 프레임워크가 최적화를 수행할 수 있다</a:t>
            </a:r>
            <a:r>
              <a:rPr lang="en-US" altLang="ko-KR" dirty="0"/>
              <a:t>. </a:t>
            </a:r>
            <a:r>
              <a:rPr lang="ko-KR" altLang="en-US" dirty="0"/>
              <a:t>그리고 그래프를 가장 효율적인 방법으로 사용할 수 있고</a:t>
            </a:r>
            <a:r>
              <a:rPr lang="en-US" altLang="ko-KR" dirty="0"/>
              <a:t>, </a:t>
            </a:r>
            <a:r>
              <a:rPr lang="ko-KR" altLang="en-US" dirty="0"/>
              <a:t>초기 비용이 많이 들지만 여러 번 반복할수록 속도가 </a:t>
            </a:r>
            <a:r>
              <a:rPr lang="ko-KR" altLang="en-US" dirty="0" err="1"/>
              <a:t>빨라지기</a:t>
            </a:r>
            <a:r>
              <a:rPr lang="ko-KR" altLang="en-US" dirty="0"/>
              <a:t> 때문에 추가 비용은 크게 들지 않는다</a:t>
            </a:r>
            <a:r>
              <a:rPr lang="en-US" altLang="ko-KR" dirty="0"/>
              <a:t>. </a:t>
            </a:r>
          </a:p>
          <a:p>
            <a:endParaRPr lang="en-US" altLang="ko-KR" dirty="0"/>
          </a:p>
          <a:p>
            <a:r>
              <a:rPr lang="en-US" altLang="ko-KR" dirty="0"/>
              <a:t>Static</a:t>
            </a:r>
            <a:r>
              <a:rPr lang="ko-KR" altLang="en-US" dirty="0"/>
              <a:t>그래프를 사용하면 네트워크 전체에 데이터 구조가 있다고 생각할 수 있다</a:t>
            </a:r>
            <a:r>
              <a:rPr lang="en-US" altLang="ko-KR" dirty="0"/>
              <a:t>. </a:t>
            </a:r>
            <a:r>
              <a:rPr lang="ko-KR" altLang="en-US" dirty="0"/>
              <a:t>그 데이터 구조를 가져와서 디스크에서 직렬화 시킬 수</a:t>
            </a:r>
            <a:r>
              <a:rPr lang="en-US" altLang="ko-KR" dirty="0"/>
              <a:t> </a:t>
            </a:r>
            <a:r>
              <a:rPr lang="ko-KR" altLang="en-US" dirty="0"/>
              <a:t>있고</a:t>
            </a:r>
            <a:r>
              <a:rPr lang="en-US" altLang="ko-KR" dirty="0"/>
              <a:t>, </a:t>
            </a:r>
            <a:r>
              <a:rPr lang="ko-KR" altLang="en-US" dirty="0"/>
              <a:t>네트워크의 전체 구조를 파일로 저장할 수 있다</a:t>
            </a:r>
            <a:r>
              <a:rPr lang="en-US" altLang="ko-KR" dirty="0"/>
              <a:t>. </a:t>
            </a:r>
            <a:r>
              <a:rPr lang="ko-KR" altLang="en-US" dirty="0"/>
              <a:t>이렇게 하면 나중에 해당하는 항목을 다시 가져와 원래 코드와 상관 없이 </a:t>
            </a:r>
            <a:r>
              <a:rPr lang="en-US" altLang="ko-KR" dirty="0"/>
              <a:t>computational graph</a:t>
            </a:r>
            <a:r>
              <a:rPr lang="ko-KR" altLang="en-US" dirty="0"/>
              <a:t>를 실행할 수 있다</a:t>
            </a:r>
            <a:r>
              <a:rPr lang="en-US" altLang="ko-KR" dirty="0"/>
              <a:t>.</a:t>
            </a:r>
          </a:p>
          <a:p>
            <a:endParaRPr lang="en-US" altLang="ko-KR" dirty="0"/>
          </a:p>
          <a:p>
            <a:r>
              <a:rPr lang="en-US" altLang="ko-KR" dirty="0"/>
              <a:t>Dynamic</a:t>
            </a:r>
            <a:r>
              <a:rPr lang="ko-KR" altLang="en-US" dirty="0"/>
              <a:t>그래프의 장점은 코드를 훨씬 깨끗하게 만들 수 있다는 점이다</a:t>
            </a:r>
            <a:r>
              <a:rPr lang="en-US" altLang="ko-KR" dirty="0"/>
              <a:t>. </a:t>
            </a:r>
            <a:r>
              <a:rPr lang="en-US" altLang="ko-KR" dirty="0" err="1"/>
              <a:t>PyTorch</a:t>
            </a:r>
            <a:r>
              <a:rPr lang="ko-KR" altLang="en-US" dirty="0"/>
              <a:t>에서는 </a:t>
            </a:r>
            <a:r>
              <a:rPr lang="en-US" altLang="ko-KR" dirty="0"/>
              <a:t>Dynamic</a:t>
            </a:r>
            <a:r>
              <a:rPr lang="ko-KR" altLang="en-US" dirty="0"/>
              <a:t>그래프를 사용하기 </a:t>
            </a:r>
            <a:r>
              <a:rPr lang="ko-KR" altLang="en-US" dirty="0" err="1"/>
              <a:t>떄문에</a:t>
            </a:r>
            <a:r>
              <a:rPr lang="ko-KR" altLang="en-US" dirty="0"/>
              <a:t> 각각 그래프마다 다른 코드로 작성할 수 있고 짧은 코드로 만들 수 있다</a:t>
            </a:r>
            <a:r>
              <a:rPr lang="en-US" altLang="ko-KR" dirty="0"/>
              <a:t>.  </a:t>
            </a:r>
            <a:endParaRPr lang="ko-KR" altLang="en-US" dirty="0"/>
          </a:p>
        </p:txBody>
      </p:sp>
    </p:spTree>
    <p:extLst>
      <p:ext uri="{BB962C8B-B14F-4D97-AF65-F5344CB8AC3E}">
        <p14:creationId xmlns:p14="http://schemas.microsoft.com/office/powerpoint/2010/main" val="2631251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662361"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Caffe </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4508439" y="2828834"/>
            <a:ext cx="10928423" cy="1200329"/>
          </a:xfrm>
          <a:prstGeom prst="rect">
            <a:avLst/>
          </a:prstGeom>
          <a:noFill/>
        </p:spPr>
        <p:txBody>
          <a:bodyPr wrap="square" rtlCol="0">
            <a:spAutoFit/>
          </a:bodyPr>
          <a:lstStyle/>
          <a:p>
            <a:r>
              <a:rPr lang="en-US" altLang="ko-KR" sz="7200" dirty="0"/>
              <a:t>Caffe</a:t>
            </a:r>
          </a:p>
        </p:txBody>
      </p:sp>
      <p:sp>
        <p:nvSpPr>
          <p:cNvPr id="15" name="자유형 39">
            <a:extLst>
              <a:ext uri="{FF2B5EF4-FFF2-40B4-BE49-F238E27FC236}">
                <a16:creationId xmlns:a16="http://schemas.microsoft.com/office/drawing/2014/main" id="{D3B5BA3B-3ED0-4BC2-B926-F283D31B0DD5}"/>
              </a:ext>
            </a:extLst>
          </p:cNvPr>
          <p:cNvSpPr/>
          <p:nvPr/>
        </p:nvSpPr>
        <p:spPr>
          <a:xfrm>
            <a:off x="774791"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5</a:t>
            </a:r>
            <a:endParaRPr lang="ko-KR" altLang="en-US" dirty="0">
              <a:solidFill>
                <a:schemeClr val="bg1"/>
              </a:solidFill>
              <a:latin typeface="+mj-lt"/>
            </a:endParaRPr>
          </a:p>
        </p:txBody>
      </p:sp>
    </p:spTree>
    <p:extLst>
      <p:ext uri="{BB962C8B-B14F-4D97-AF65-F5344CB8AC3E}">
        <p14:creationId xmlns:p14="http://schemas.microsoft.com/office/powerpoint/2010/main" val="140898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662361"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Caffe </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39612" y="771305"/>
            <a:ext cx="10928423" cy="1200329"/>
          </a:xfrm>
          <a:prstGeom prst="rect">
            <a:avLst/>
          </a:prstGeom>
          <a:noFill/>
        </p:spPr>
        <p:txBody>
          <a:bodyPr wrap="square" rtlCol="0">
            <a:spAutoFit/>
          </a:bodyPr>
          <a:lstStyle/>
          <a:p>
            <a:r>
              <a:rPr lang="en-US" altLang="ko-KR" sz="7200" dirty="0"/>
              <a:t>Caffe</a:t>
            </a:r>
          </a:p>
        </p:txBody>
      </p:sp>
      <p:sp>
        <p:nvSpPr>
          <p:cNvPr id="15" name="자유형 39">
            <a:extLst>
              <a:ext uri="{FF2B5EF4-FFF2-40B4-BE49-F238E27FC236}">
                <a16:creationId xmlns:a16="http://schemas.microsoft.com/office/drawing/2014/main" id="{D3B5BA3B-3ED0-4BC2-B926-F283D31B0DD5}"/>
              </a:ext>
            </a:extLst>
          </p:cNvPr>
          <p:cNvSpPr/>
          <p:nvPr/>
        </p:nvSpPr>
        <p:spPr>
          <a:xfrm>
            <a:off x="774791"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5</a:t>
            </a:r>
            <a:endParaRPr lang="ko-KR" altLang="en-US" dirty="0">
              <a:solidFill>
                <a:schemeClr val="bg1"/>
              </a:solidFill>
              <a:latin typeface="+mj-lt"/>
            </a:endParaRPr>
          </a:p>
        </p:txBody>
      </p:sp>
      <p:sp>
        <p:nvSpPr>
          <p:cNvPr id="2" name="TextBox 1">
            <a:extLst>
              <a:ext uri="{FF2B5EF4-FFF2-40B4-BE49-F238E27FC236}">
                <a16:creationId xmlns:a16="http://schemas.microsoft.com/office/drawing/2014/main" id="{C3B44CF7-6D1E-4698-9801-2FB20986D12E}"/>
              </a:ext>
            </a:extLst>
          </p:cNvPr>
          <p:cNvSpPr txBox="1"/>
          <p:nvPr/>
        </p:nvSpPr>
        <p:spPr>
          <a:xfrm>
            <a:off x="767992" y="1971634"/>
            <a:ext cx="10539392" cy="3416320"/>
          </a:xfrm>
          <a:prstGeom prst="rect">
            <a:avLst/>
          </a:prstGeom>
          <a:noFill/>
        </p:spPr>
        <p:txBody>
          <a:bodyPr wrap="square" rtlCol="0">
            <a:spAutoFit/>
          </a:bodyPr>
          <a:lstStyle/>
          <a:p>
            <a:r>
              <a:rPr lang="ko-KR" altLang="en-US" dirty="0"/>
              <a:t>버클리에서 만들어진 </a:t>
            </a:r>
            <a:r>
              <a:rPr lang="en-US" altLang="ko-KR" dirty="0"/>
              <a:t>framework</a:t>
            </a:r>
          </a:p>
          <a:p>
            <a:r>
              <a:rPr lang="ko-KR" altLang="en-US" dirty="0"/>
              <a:t>기존</a:t>
            </a:r>
            <a:r>
              <a:rPr lang="en-US" altLang="ko-KR" dirty="0"/>
              <a:t> binary</a:t>
            </a:r>
            <a:r>
              <a:rPr lang="ko-KR" altLang="en-US" dirty="0"/>
              <a:t>를 호출하고 구성 파일을 설정하고 자체 코드를 작성하지 않고 사용 가능</a:t>
            </a:r>
            <a:r>
              <a:rPr lang="en-US" altLang="ko-KR" dirty="0"/>
              <a:t>!</a:t>
            </a:r>
          </a:p>
          <a:p>
            <a:r>
              <a:rPr lang="en-US" altLang="ko-KR" dirty="0"/>
              <a:t>1. </a:t>
            </a:r>
            <a:r>
              <a:rPr lang="ko-KR" altLang="en-US" dirty="0"/>
              <a:t>데이터를 </a:t>
            </a:r>
            <a:r>
              <a:rPr lang="en-US" altLang="ko-KR" dirty="0"/>
              <a:t>HDF5 </a:t>
            </a:r>
            <a:r>
              <a:rPr lang="ko-KR" altLang="en-US" dirty="0"/>
              <a:t>또는</a:t>
            </a:r>
            <a:r>
              <a:rPr lang="en-US" altLang="ko-KR" dirty="0"/>
              <a:t> LMDB </a:t>
            </a:r>
            <a:r>
              <a:rPr lang="ko-KR" altLang="en-US" dirty="0"/>
              <a:t>형식으로 변환하고 </a:t>
            </a:r>
            <a:r>
              <a:rPr lang="en-US" altLang="ko-KR" dirty="0"/>
              <a:t>Caffe </a:t>
            </a:r>
            <a:r>
              <a:rPr lang="ko-KR" altLang="en-US" dirty="0"/>
              <a:t>내부에 이미지 폴더와 텍스트 파일 형식으로 변환하는 스크립트를 사용한다</a:t>
            </a:r>
            <a:r>
              <a:rPr lang="en-US" altLang="ko-KR" dirty="0"/>
              <a:t>.</a:t>
            </a:r>
          </a:p>
          <a:p>
            <a:pPr marL="285750" indent="-285750">
              <a:buFontTx/>
              <a:buChar char="-"/>
            </a:pPr>
            <a:r>
              <a:rPr lang="en-US" altLang="ko-KR" dirty="0"/>
              <a:t>[path/to/image.jpeg][label] </a:t>
            </a:r>
            <a:r>
              <a:rPr lang="ko-KR" altLang="en-US" dirty="0"/>
              <a:t>형식으로 각 줄에 </a:t>
            </a:r>
            <a:r>
              <a:rPr lang="ko-KR" altLang="en-US" dirty="0" err="1"/>
              <a:t>써있다</a:t>
            </a:r>
            <a:r>
              <a:rPr lang="en-US" altLang="ko-KR" dirty="0"/>
              <a:t>.</a:t>
            </a:r>
          </a:p>
          <a:p>
            <a:pPr marL="285750" indent="-285750">
              <a:buFontTx/>
              <a:buChar char="-"/>
            </a:pPr>
            <a:r>
              <a:rPr lang="ko-KR" altLang="en-US" dirty="0"/>
              <a:t>이미지 데이터 </a:t>
            </a:r>
            <a:r>
              <a:rPr lang="en-US" altLang="ko-KR" dirty="0"/>
              <a:t>layer</a:t>
            </a:r>
            <a:r>
              <a:rPr lang="ko-KR" altLang="en-US" dirty="0"/>
              <a:t>는 이미지 파일에서 읽어오고</a:t>
            </a:r>
            <a:r>
              <a:rPr lang="en-US" altLang="ko-KR" dirty="0"/>
              <a:t>, </a:t>
            </a:r>
            <a:r>
              <a:rPr lang="ko-KR" altLang="en-US" dirty="0"/>
              <a:t>윈도우 데이터 </a:t>
            </a:r>
            <a:r>
              <a:rPr lang="en-US" altLang="ko-KR" dirty="0"/>
              <a:t>layer</a:t>
            </a:r>
            <a:r>
              <a:rPr lang="ko-KR" altLang="en-US" dirty="0"/>
              <a:t>는 </a:t>
            </a:r>
            <a:r>
              <a:rPr lang="en-US" altLang="ko-KR" dirty="0" err="1"/>
              <a:t>dection</a:t>
            </a:r>
            <a:r>
              <a:rPr lang="en-US" altLang="ko-KR" dirty="0"/>
              <a:t>,</a:t>
            </a:r>
            <a:r>
              <a:rPr lang="ko-KR" altLang="en-US" dirty="0"/>
              <a:t> </a:t>
            </a:r>
            <a:r>
              <a:rPr lang="en-US" altLang="ko-KR" dirty="0"/>
              <a:t>HDF5 layer</a:t>
            </a:r>
            <a:r>
              <a:rPr lang="ko-KR" altLang="en-US" dirty="0"/>
              <a:t>는 </a:t>
            </a:r>
            <a:r>
              <a:rPr lang="en-US" altLang="ko-KR" dirty="0"/>
              <a:t>HDF5 </a:t>
            </a:r>
            <a:r>
              <a:rPr lang="ko-KR" altLang="en-US" dirty="0"/>
              <a:t>파일에서 읽어온다</a:t>
            </a:r>
            <a:r>
              <a:rPr lang="en-US" altLang="ko-KR" dirty="0"/>
              <a:t>. </a:t>
            </a:r>
          </a:p>
          <a:p>
            <a:r>
              <a:rPr lang="en-US" altLang="ko-KR" dirty="0"/>
              <a:t>2. Computational graph</a:t>
            </a:r>
            <a:r>
              <a:rPr lang="ko-KR" altLang="en-US" dirty="0"/>
              <a:t>를 정의하기 위해 코드를 작성하는 대신 </a:t>
            </a:r>
            <a:r>
              <a:rPr lang="en-US" altLang="ko-KR" dirty="0" err="1"/>
              <a:t>prototxt</a:t>
            </a:r>
            <a:r>
              <a:rPr lang="en-US" altLang="ko-KR" dirty="0"/>
              <a:t> </a:t>
            </a:r>
            <a:r>
              <a:rPr lang="ko-KR" altLang="en-US" dirty="0"/>
              <a:t>라는 텍스트 파일을 작성</a:t>
            </a:r>
            <a:r>
              <a:rPr lang="en-US" altLang="ko-KR" dirty="0"/>
              <a:t>, </a:t>
            </a:r>
            <a:r>
              <a:rPr lang="ko-KR" altLang="en-US" dirty="0"/>
              <a:t>편집한다</a:t>
            </a:r>
            <a:r>
              <a:rPr lang="en-US" altLang="ko-KR" dirty="0"/>
              <a:t>.  </a:t>
            </a:r>
          </a:p>
          <a:p>
            <a:pPr marL="285750" indent="-285750">
              <a:buFontTx/>
              <a:buChar char="-"/>
            </a:pPr>
            <a:r>
              <a:rPr lang="ko-KR" altLang="en-US" dirty="0"/>
              <a:t>매우 큰 네트워크에서 만들기 힘들 수 있음</a:t>
            </a:r>
            <a:endParaRPr lang="en-US" altLang="ko-KR" dirty="0"/>
          </a:p>
          <a:p>
            <a:r>
              <a:rPr lang="en-US" altLang="ko-KR" dirty="0"/>
              <a:t>3. Optimizer</a:t>
            </a:r>
            <a:r>
              <a:rPr lang="ko-KR" altLang="en-US" dirty="0"/>
              <a:t>객체를 사용하는 대신 </a:t>
            </a:r>
            <a:r>
              <a:rPr lang="en-US" altLang="ko-KR" dirty="0" err="1"/>
              <a:t>prototxt</a:t>
            </a:r>
            <a:r>
              <a:rPr lang="en-US" altLang="ko-KR" dirty="0"/>
              <a:t> </a:t>
            </a:r>
            <a:r>
              <a:rPr lang="ko-KR" altLang="en-US" dirty="0"/>
              <a:t>내의 </a:t>
            </a:r>
            <a:r>
              <a:rPr lang="en-US" altLang="ko-KR" dirty="0"/>
              <a:t>solve</a:t>
            </a:r>
            <a:r>
              <a:rPr lang="ko-KR" altLang="en-US" dirty="0"/>
              <a:t>를 사용할 수 있다</a:t>
            </a:r>
            <a:r>
              <a:rPr lang="en-US" altLang="ko-KR" dirty="0"/>
              <a:t>.</a:t>
            </a:r>
          </a:p>
          <a:p>
            <a:r>
              <a:rPr lang="en-US" altLang="ko-KR" dirty="0"/>
              <a:t>4. </a:t>
            </a:r>
            <a:r>
              <a:rPr lang="ko-KR" altLang="en-US" dirty="0"/>
              <a:t>마지막으로 </a:t>
            </a:r>
            <a:r>
              <a:rPr lang="en-US" altLang="ko-KR" dirty="0"/>
              <a:t>Train </a:t>
            </a:r>
            <a:r>
              <a:rPr lang="ko-KR" altLang="en-US" dirty="0"/>
              <a:t>명령으로 실행하면 된다</a:t>
            </a:r>
            <a:r>
              <a:rPr lang="en-US" altLang="ko-KR" dirty="0"/>
              <a:t>. </a:t>
            </a:r>
          </a:p>
        </p:txBody>
      </p:sp>
    </p:spTree>
    <p:extLst>
      <p:ext uri="{BB962C8B-B14F-4D97-AF65-F5344CB8AC3E}">
        <p14:creationId xmlns:p14="http://schemas.microsoft.com/office/powerpoint/2010/main" val="2569655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5031" y="343759"/>
            <a:ext cx="599844"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Caffe</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8">
            <a:extLst>
              <a:ext uri="{FF2B5EF4-FFF2-40B4-BE49-F238E27FC236}">
                <a16:creationId xmlns:a16="http://schemas.microsoft.com/office/drawing/2014/main" id="{D22B2E9A-D0B8-4947-B5C9-B11888086E47}"/>
              </a:ext>
            </a:extLst>
          </p:cNvPr>
          <p:cNvSpPr/>
          <p:nvPr/>
        </p:nvSpPr>
        <p:spPr>
          <a:xfrm>
            <a:off x="76892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4</a:t>
            </a:r>
            <a:endParaRPr lang="ko-KR" altLang="en-US" dirty="0">
              <a:solidFill>
                <a:schemeClr val="bg1"/>
              </a:solidFill>
              <a:latin typeface="+mj-lt"/>
            </a:endParaRPr>
          </a:p>
        </p:txBody>
      </p:sp>
      <p:sp>
        <p:nvSpPr>
          <p:cNvPr id="13" name="TextBox 12">
            <a:extLst>
              <a:ext uri="{FF2B5EF4-FFF2-40B4-BE49-F238E27FC236}">
                <a16:creationId xmlns:a16="http://schemas.microsoft.com/office/drawing/2014/main" id="{03E2214D-9FE8-4611-904F-7592E467DD51}"/>
              </a:ext>
            </a:extLst>
          </p:cNvPr>
          <p:cNvSpPr txBox="1"/>
          <p:nvPr/>
        </p:nvSpPr>
        <p:spPr>
          <a:xfrm>
            <a:off x="739612" y="771305"/>
            <a:ext cx="10928423" cy="1200329"/>
          </a:xfrm>
          <a:prstGeom prst="rect">
            <a:avLst/>
          </a:prstGeom>
          <a:noFill/>
        </p:spPr>
        <p:txBody>
          <a:bodyPr wrap="square" rtlCol="0">
            <a:spAutoFit/>
          </a:bodyPr>
          <a:lstStyle/>
          <a:p>
            <a:r>
              <a:rPr lang="en-US" altLang="ko-KR" sz="7200" dirty="0"/>
              <a:t>Caffe</a:t>
            </a:r>
          </a:p>
        </p:txBody>
      </p:sp>
      <p:sp>
        <p:nvSpPr>
          <p:cNvPr id="15" name="자유형 39">
            <a:extLst>
              <a:ext uri="{FF2B5EF4-FFF2-40B4-BE49-F238E27FC236}">
                <a16:creationId xmlns:a16="http://schemas.microsoft.com/office/drawing/2014/main" id="{D3B5BA3B-3ED0-4BC2-B926-F283D31B0DD5}"/>
              </a:ext>
            </a:extLst>
          </p:cNvPr>
          <p:cNvSpPr/>
          <p:nvPr/>
        </p:nvSpPr>
        <p:spPr>
          <a:xfrm>
            <a:off x="774791"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5</a:t>
            </a:r>
            <a:endParaRPr lang="ko-KR" altLang="en-US" dirty="0">
              <a:solidFill>
                <a:schemeClr val="bg1"/>
              </a:solidFill>
              <a:latin typeface="+mj-lt"/>
            </a:endParaRPr>
          </a:p>
        </p:txBody>
      </p:sp>
      <p:sp>
        <p:nvSpPr>
          <p:cNvPr id="2" name="TextBox 1">
            <a:extLst>
              <a:ext uri="{FF2B5EF4-FFF2-40B4-BE49-F238E27FC236}">
                <a16:creationId xmlns:a16="http://schemas.microsoft.com/office/drawing/2014/main" id="{C3B44CF7-6D1E-4698-9801-2FB20986D12E}"/>
              </a:ext>
            </a:extLst>
          </p:cNvPr>
          <p:cNvSpPr txBox="1"/>
          <p:nvPr/>
        </p:nvSpPr>
        <p:spPr>
          <a:xfrm>
            <a:off x="739612" y="2193852"/>
            <a:ext cx="10539392" cy="2031325"/>
          </a:xfrm>
          <a:prstGeom prst="rect">
            <a:avLst/>
          </a:prstGeom>
          <a:noFill/>
        </p:spPr>
        <p:txBody>
          <a:bodyPr wrap="square" rtlCol="0">
            <a:spAutoFit/>
          </a:bodyPr>
          <a:lstStyle/>
          <a:p>
            <a:r>
              <a:rPr lang="ko-KR" altLang="en-US" b="1" dirty="0"/>
              <a:t>장점</a:t>
            </a:r>
            <a:endParaRPr lang="en-US" altLang="ko-KR" b="1" dirty="0"/>
          </a:p>
          <a:p>
            <a:r>
              <a:rPr lang="en-US" altLang="ko-KR" dirty="0"/>
              <a:t>Caffe</a:t>
            </a:r>
            <a:r>
              <a:rPr lang="ko-KR" altLang="en-US" dirty="0"/>
              <a:t>에는 많은 훈련된 모델이 있고</a:t>
            </a:r>
            <a:r>
              <a:rPr lang="en-US" altLang="ko-KR" dirty="0"/>
              <a:t>, </a:t>
            </a:r>
            <a:r>
              <a:rPr lang="ko-KR" altLang="en-US" dirty="0"/>
              <a:t>그걸 사용할 수 있다</a:t>
            </a:r>
            <a:r>
              <a:rPr lang="en-US" altLang="ko-KR" dirty="0"/>
              <a:t>. </a:t>
            </a:r>
          </a:p>
          <a:p>
            <a:r>
              <a:rPr lang="en-US" altLang="ko-KR" dirty="0"/>
              <a:t>(</a:t>
            </a:r>
            <a:r>
              <a:rPr lang="en-US" altLang="ko-KR" dirty="0">
                <a:hlinkClick r:id="rId2"/>
              </a:rPr>
              <a:t>https://github.com/BVLC/caffe/wiki/Model-Zoo</a:t>
            </a:r>
            <a:r>
              <a:rPr lang="en-US" altLang="ko-KR" dirty="0"/>
              <a:t>)</a:t>
            </a:r>
          </a:p>
          <a:p>
            <a:r>
              <a:rPr lang="ko-KR" altLang="en-US" dirty="0" err="1"/>
              <a:t>파이썬을</a:t>
            </a:r>
            <a:r>
              <a:rPr lang="ko-KR" altLang="en-US" dirty="0"/>
              <a:t> 사용할 수 있지만 </a:t>
            </a:r>
            <a:r>
              <a:rPr lang="en-US" altLang="ko-KR" dirty="0" err="1"/>
              <a:t>numpy</a:t>
            </a:r>
            <a:r>
              <a:rPr lang="ko-KR" altLang="en-US" dirty="0"/>
              <a:t>를 사용하기 때문에 </a:t>
            </a:r>
            <a:r>
              <a:rPr lang="en-US" altLang="ko-KR" dirty="0"/>
              <a:t>CPU</a:t>
            </a:r>
            <a:r>
              <a:rPr lang="ko-KR" altLang="en-US" dirty="0"/>
              <a:t>에서만 사용할 수 있다</a:t>
            </a:r>
            <a:r>
              <a:rPr lang="en-US" altLang="ko-KR" dirty="0"/>
              <a:t>. </a:t>
            </a:r>
          </a:p>
          <a:p>
            <a:endParaRPr lang="en-US" altLang="ko-KR" dirty="0"/>
          </a:p>
          <a:p>
            <a:r>
              <a:rPr lang="ko-KR" altLang="en-US" b="1" dirty="0"/>
              <a:t>단점</a:t>
            </a:r>
            <a:endParaRPr lang="en-US" altLang="ko-KR" b="1" dirty="0"/>
          </a:p>
          <a:p>
            <a:r>
              <a:rPr lang="en-US" altLang="ko-KR" dirty="0"/>
              <a:t>C++</a:t>
            </a:r>
            <a:r>
              <a:rPr lang="ko-KR" altLang="en-US" dirty="0"/>
              <a:t>로 코드를 작성할 줄 알아야 하고 현재 잘 쓰이지 않는다</a:t>
            </a:r>
            <a:r>
              <a:rPr lang="en-US" altLang="ko-KR" dirty="0"/>
              <a:t>. </a:t>
            </a:r>
          </a:p>
        </p:txBody>
      </p:sp>
    </p:spTree>
    <p:extLst>
      <p:ext uri="{BB962C8B-B14F-4D97-AF65-F5344CB8AC3E}">
        <p14:creationId xmlns:p14="http://schemas.microsoft.com/office/powerpoint/2010/main" val="4108565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그룹 23"/>
          <p:cNvGrpSpPr/>
          <p:nvPr/>
        </p:nvGrpSpPr>
        <p:grpSpPr>
          <a:xfrm>
            <a:off x="2471014" y="2740490"/>
            <a:ext cx="7353295" cy="1445860"/>
            <a:chOff x="2471449" y="3678091"/>
            <a:chExt cx="7353295" cy="1445860"/>
          </a:xfrm>
        </p:grpSpPr>
        <p:cxnSp>
          <p:nvCxnSpPr>
            <p:cNvPr id="5" name="직선 연결선 4"/>
            <p:cNvCxnSpPr/>
            <p:nvPr/>
          </p:nvCxnSpPr>
          <p:spPr>
            <a:xfrm flipV="1">
              <a:off x="2869795" y="3819669"/>
              <a:ext cx="2286356" cy="18833"/>
            </a:xfrm>
            <a:prstGeom prst="line">
              <a:avLst/>
            </a:prstGeom>
            <a:ln w="31750" cap="rnd">
              <a:solidFill>
                <a:srgbClr val="565658"/>
              </a:solidFill>
              <a:roun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471449" y="4046992"/>
              <a:ext cx="7353295" cy="769441"/>
            </a:xfrm>
            <a:prstGeom prst="rect">
              <a:avLst/>
            </a:prstGeom>
            <a:noFill/>
            <a:scene3d>
              <a:camera prst="obliqueTopLeft"/>
              <a:lightRig rig="threePt" dir="t"/>
            </a:scene3d>
          </p:spPr>
          <p:txBody>
            <a:bodyPr wrap="none" rtlCol="0">
              <a:spAutoFit/>
            </a:bodyPr>
            <a:lstStyle/>
            <a:p>
              <a:r>
                <a:rPr lang="ko-KR" altLang="en-US" sz="4400" dirty="0">
                  <a:solidFill>
                    <a:srgbClr val="565658"/>
                  </a:solidFill>
                  <a:latin typeface="+mj-lt"/>
                  <a:ea typeface="210 콤퓨타세탁 L" panose="02020603020101020101" pitchFamily="18" charset="-127"/>
                </a:rPr>
                <a:t>발표 </a:t>
              </a:r>
              <a:r>
                <a:rPr lang="ko-KR" altLang="en-US" sz="4400" dirty="0" err="1">
                  <a:solidFill>
                    <a:schemeClr val="accent5"/>
                  </a:solidFill>
                  <a:latin typeface="+mj-lt"/>
                  <a:ea typeface="210 콤퓨타세탁 L" panose="02020603020101020101" pitchFamily="18" charset="-127"/>
                </a:rPr>
                <a:t>들</a:t>
              </a:r>
              <a:r>
                <a:rPr lang="ko-KR" altLang="en-US" sz="4400" dirty="0" err="1">
                  <a:solidFill>
                    <a:schemeClr val="accent4"/>
                  </a:solidFill>
                  <a:latin typeface="+mj-lt"/>
                  <a:ea typeface="210 콤퓨타세탁 L" panose="02020603020101020101" pitchFamily="18" charset="-127"/>
                </a:rPr>
                <a:t>어</a:t>
              </a:r>
              <a:r>
                <a:rPr lang="ko-KR" altLang="en-US" sz="4400" dirty="0" err="1">
                  <a:solidFill>
                    <a:schemeClr val="accent5"/>
                  </a:solidFill>
                  <a:latin typeface="+mj-lt"/>
                  <a:ea typeface="210 콤퓨타세탁 L" panose="02020603020101020101" pitchFamily="18" charset="-127"/>
                </a:rPr>
                <a:t>주</a:t>
              </a:r>
              <a:r>
                <a:rPr lang="ko-KR" altLang="en-US" sz="4400" dirty="0" err="1">
                  <a:solidFill>
                    <a:schemeClr val="accent4"/>
                  </a:solidFill>
                  <a:latin typeface="+mj-lt"/>
                  <a:ea typeface="210 콤퓨타세탁 L" panose="02020603020101020101" pitchFamily="18" charset="-127"/>
                </a:rPr>
                <a:t>셔</a:t>
              </a:r>
              <a:r>
                <a:rPr lang="ko-KR" altLang="en-US" sz="4400" dirty="0" err="1">
                  <a:solidFill>
                    <a:schemeClr val="accent5"/>
                  </a:solidFill>
                  <a:latin typeface="+mj-lt"/>
                  <a:ea typeface="210 콤퓨타세탁 L" panose="02020603020101020101" pitchFamily="18" charset="-127"/>
                </a:rPr>
                <a:t>서</a:t>
              </a:r>
              <a:r>
                <a:rPr lang="ko-KR" altLang="en-US" sz="4400" dirty="0">
                  <a:solidFill>
                    <a:srgbClr val="565658"/>
                  </a:solidFill>
                  <a:latin typeface="+mj-lt"/>
                  <a:ea typeface="210 콤퓨타세탁 L" panose="02020603020101020101" pitchFamily="18" charset="-127"/>
                </a:rPr>
                <a:t> 감사합니다</a:t>
              </a:r>
            </a:p>
          </p:txBody>
        </p:sp>
        <p:cxnSp>
          <p:nvCxnSpPr>
            <p:cNvPr id="8" name="직선 연결선 7"/>
            <p:cNvCxnSpPr/>
            <p:nvPr/>
          </p:nvCxnSpPr>
          <p:spPr>
            <a:xfrm>
              <a:off x="2869795" y="5123951"/>
              <a:ext cx="6324210" cy="0"/>
            </a:xfrm>
            <a:prstGeom prst="line">
              <a:avLst/>
            </a:prstGeom>
            <a:ln w="31750" cap="rnd">
              <a:solidFill>
                <a:srgbClr val="565658"/>
              </a:solidFill>
              <a:roun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45040" y="3678091"/>
              <a:ext cx="1173719" cy="369332"/>
            </a:xfrm>
            <a:prstGeom prst="rect">
              <a:avLst/>
            </a:prstGeom>
            <a:noFill/>
            <a:scene3d>
              <a:camera prst="obliqueTopLeft"/>
              <a:lightRig rig="threePt" dir="t"/>
            </a:scene3d>
          </p:spPr>
          <p:txBody>
            <a:bodyPr wrap="none" rtlCol="0">
              <a:spAutoFit/>
            </a:bodyPr>
            <a:lstStyle/>
            <a:p>
              <a:r>
                <a:rPr lang="en-US" altLang="ko-KR" spc="600" dirty="0">
                  <a:latin typeface="+mj-lt"/>
                  <a:ea typeface="210 콤퓨타세탁 L" panose="02020603020101020101" pitchFamily="18" charset="-127"/>
                </a:rPr>
                <a:t>BYE~!</a:t>
              </a:r>
              <a:endParaRPr lang="ko-KR" altLang="en-US" spc="600" dirty="0">
                <a:latin typeface="+mj-lt"/>
                <a:ea typeface="210 콤퓨타세탁 L" panose="02020603020101020101" pitchFamily="18" charset="-127"/>
              </a:endParaRPr>
            </a:p>
          </p:txBody>
        </p:sp>
        <p:cxnSp>
          <p:nvCxnSpPr>
            <p:cNvPr id="23" name="직선 연결선 22"/>
            <p:cNvCxnSpPr/>
            <p:nvPr/>
          </p:nvCxnSpPr>
          <p:spPr>
            <a:xfrm flipV="1">
              <a:off x="6907649" y="3800836"/>
              <a:ext cx="2286356" cy="18833"/>
            </a:xfrm>
            <a:prstGeom prst="line">
              <a:avLst/>
            </a:prstGeom>
            <a:ln w="31750" cap="rnd">
              <a:solidFill>
                <a:srgbClr val="565658"/>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348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175322"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CPU vs GPU</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1</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584491" y="2763801"/>
            <a:ext cx="10928423" cy="2308324"/>
          </a:xfrm>
          <a:prstGeom prst="rect">
            <a:avLst/>
          </a:prstGeom>
          <a:noFill/>
        </p:spPr>
        <p:txBody>
          <a:bodyPr wrap="square" rtlCol="0">
            <a:spAutoFit/>
          </a:bodyPr>
          <a:lstStyle/>
          <a:p>
            <a:pPr algn="ctr"/>
            <a:r>
              <a:rPr lang="ko-KR" altLang="en-US" sz="7200" dirty="0"/>
              <a:t>딥러닝 </a:t>
            </a:r>
            <a:r>
              <a:rPr lang="en-US" altLang="ko-KR" sz="7200" dirty="0"/>
              <a:t>- GPU</a:t>
            </a:r>
          </a:p>
          <a:p>
            <a:pPr algn="ctr"/>
            <a:endParaRPr lang="en-US" altLang="ko-KR" sz="7200" dirty="0"/>
          </a:p>
        </p:txBody>
      </p:sp>
      <p:sp>
        <p:nvSpPr>
          <p:cNvPr id="2" name="화살표: 오른쪽 1">
            <a:extLst>
              <a:ext uri="{FF2B5EF4-FFF2-40B4-BE49-F238E27FC236}">
                <a16:creationId xmlns:a16="http://schemas.microsoft.com/office/drawing/2014/main" id="{B6415431-2CB6-412B-94B6-1DE4C5846C45}"/>
              </a:ext>
            </a:extLst>
          </p:cNvPr>
          <p:cNvSpPr/>
          <p:nvPr/>
        </p:nvSpPr>
        <p:spPr>
          <a:xfrm>
            <a:off x="6143296" y="3192379"/>
            <a:ext cx="658416" cy="44917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717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7270"/>
            <a:ext cx="1175322"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CPU vs GPU</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1</a:t>
            </a:r>
            <a:endParaRPr lang="ko-KR" altLang="en-US" dirty="0">
              <a:solidFill>
                <a:schemeClr val="bg1"/>
              </a:solidFill>
              <a:latin typeface="+mj-lt"/>
            </a:endParaRPr>
          </a:p>
        </p:txBody>
      </p:sp>
      <p:pic>
        <p:nvPicPr>
          <p:cNvPr id="4" name="그림 3">
            <a:extLst>
              <a:ext uri="{FF2B5EF4-FFF2-40B4-BE49-F238E27FC236}">
                <a16:creationId xmlns:a16="http://schemas.microsoft.com/office/drawing/2014/main" id="{72B643CA-38EB-4007-BD3F-4CEFBCF78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508" y="1625400"/>
            <a:ext cx="8791575" cy="4229100"/>
          </a:xfrm>
          <a:prstGeom prst="rect">
            <a:avLst/>
          </a:prstGeom>
        </p:spPr>
      </p:pic>
      <p:sp>
        <p:nvSpPr>
          <p:cNvPr id="5" name="TextBox 4">
            <a:extLst>
              <a:ext uri="{FF2B5EF4-FFF2-40B4-BE49-F238E27FC236}">
                <a16:creationId xmlns:a16="http://schemas.microsoft.com/office/drawing/2014/main" id="{AE74727F-F182-4B67-982E-BFA9B11CA075}"/>
              </a:ext>
            </a:extLst>
          </p:cNvPr>
          <p:cNvSpPr txBox="1"/>
          <p:nvPr/>
        </p:nvSpPr>
        <p:spPr>
          <a:xfrm>
            <a:off x="1747508" y="1024274"/>
            <a:ext cx="5105885" cy="369332"/>
          </a:xfrm>
          <a:prstGeom prst="rect">
            <a:avLst/>
          </a:prstGeom>
          <a:noFill/>
        </p:spPr>
        <p:txBody>
          <a:bodyPr wrap="none" rtlCol="0">
            <a:spAutoFit/>
          </a:bodyPr>
          <a:lstStyle/>
          <a:p>
            <a:r>
              <a:rPr lang="en-US" altLang="ko-KR" dirty="0"/>
              <a:t>GPU</a:t>
            </a:r>
            <a:r>
              <a:rPr lang="ko-KR" altLang="en-US" dirty="0"/>
              <a:t>에 적합한 프로토 타입 알고리즘</a:t>
            </a:r>
            <a:r>
              <a:rPr lang="en-US" altLang="ko-KR" dirty="0"/>
              <a:t>: </a:t>
            </a:r>
            <a:r>
              <a:rPr lang="ko-KR" altLang="en-US" dirty="0"/>
              <a:t>행렬 곱셈</a:t>
            </a:r>
          </a:p>
        </p:txBody>
      </p:sp>
    </p:spTree>
    <p:extLst>
      <p:ext uri="{BB962C8B-B14F-4D97-AF65-F5344CB8AC3E}">
        <p14:creationId xmlns:p14="http://schemas.microsoft.com/office/powerpoint/2010/main" val="164958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nvGrpSpPr>
          <p:cNvPr id="53" name="그룹 52"/>
          <p:cNvGrpSpPr/>
          <p:nvPr/>
        </p:nvGrpSpPr>
        <p:grpSpPr>
          <a:xfrm>
            <a:off x="5390287" y="6434669"/>
            <a:ext cx="1411425" cy="94593"/>
            <a:chOff x="5390287" y="6434669"/>
            <a:chExt cx="1411425" cy="94593"/>
          </a:xfrm>
        </p:grpSpPr>
        <p:sp>
          <p:nvSpPr>
            <p:cNvPr id="79" name="타원 78"/>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0" name="타원 79"/>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1" name="타원 80"/>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2" name="타원 81"/>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83" name="타원 82"/>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82207" y="336699"/>
            <a:ext cx="1175322" cy="307777"/>
          </a:xfrm>
          <a:prstGeom prst="rect">
            <a:avLst/>
          </a:prstGeom>
          <a:noFill/>
          <a:scene3d>
            <a:camera prst="obliqueTopLeft"/>
            <a:lightRig rig="threePt" dir="t"/>
          </a:scene3d>
        </p:spPr>
        <p:txBody>
          <a:bodyPr wrap="none" rtlCol="0">
            <a:spAutoFit/>
          </a:bodyPr>
          <a:lstStyle/>
          <a:p>
            <a:r>
              <a:rPr lang="en-US" altLang="ko-KR" sz="1400" dirty="0">
                <a:solidFill>
                  <a:schemeClr val="bg2">
                    <a:lumMod val="25000"/>
                  </a:schemeClr>
                </a:solidFill>
                <a:ea typeface="210 콤퓨타세탁 L" panose="02020603020101020101" pitchFamily="18" charset="-127"/>
              </a:rPr>
              <a:t>CPU vs GPU</a:t>
            </a:r>
            <a:endParaRPr lang="ko-KR" altLang="en-US" sz="1400" dirty="0">
              <a:solidFill>
                <a:schemeClr val="bg2">
                  <a:lumMod val="25000"/>
                </a:schemeClr>
              </a:solidFill>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1</a:t>
            </a:r>
            <a:endParaRPr lang="ko-KR" altLang="en-US" dirty="0">
              <a:solidFill>
                <a:schemeClr val="bg1"/>
              </a:solidFill>
              <a:latin typeface="+mj-lt"/>
            </a:endParaRPr>
          </a:p>
        </p:txBody>
      </p:sp>
      <p:sp>
        <p:nvSpPr>
          <p:cNvPr id="38" name="TextBox 37">
            <a:extLst>
              <a:ext uri="{FF2B5EF4-FFF2-40B4-BE49-F238E27FC236}">
                <a16:creationId xmlns:a16="http://schemas.microsoft.com/office/drawing/2014/main" id="{08683680-FFB3-4FFE-8027-7A356638B8B7}"/>
              </a:ext>
            </a:extLst>
          </p:cNvPr>
          <p:cNvSpPr txBox="1"/>
          <p:nvPr/>
        </p:nvSpPr>
        <p:spPr>
          <a:xfrm>
            <a:off x="824752" y="1191674"/>
            <a:ext cx="10928423" cy="3170099"/>
          </a:xfrm>
          <a:prstGeom prst="rect">
            <a:avLst/>
          </a:prstGeom>
          <a:noFill/>
        </p:spPr>
        <p:txBody>
          <a:bodyPr wrap="square" rtlCol="0">
            <a:spAutoFit/>
          </a:bodyPr>
          <a:lstStyle/>
          <a:p>
            <a:r>
              <a:rPr lang="en-US" altLang="ko-KR" sz="4000" dirty="0"/>
              <a:t>Programming GPU</a:t>
            </a:r>
          </a:p>
          <a:p>
            <a:endParaRPr lang="en-US" altLang="ko-KR" sz="4000" dirty="0"/>
          </a:p>
          <a:p>
            <a:pPr marL="571500" indent="-571500">
              <a:buFontTx/>
              <a:buChar char="-"/>
            </a:pPr>
            <a:r>
              <a:rPr lang="en-US" altLang="ko-KR" sz="4000" dirty="0"/>
              <a:t>CUDA </a:t>
            </a:r>
            <a:r>
              <a:rPr lang="ko-KR" altLang="en-US" sz="4000" dirty="0"/>
              <a:t>코드</a:t>
            </a:r>
            <a:endParaRPr lang="en-US" altLang="ko-KR" sz="4000" dirty="0"/>
          </a:p>
          <a:p>
            <a:pPr marL="571500" indent="-571500">
              <a:buFontTx/>
              <a:buChar char="-"/>
            </a:pPr>
            <a:r>
              <a:rPr lang="en-US" altLang="ko-KR" sz="4000" dirty="0"/>
              <a:t>OpenCL</a:t>
            </a:r>
          </a:p>
          <a:p>
            <a:pPr marL="571500" indent="-571500">
              <a:buFontTx/>
              <a:buChar char="-"/>
            </a:pPr>
            <a:r>
              <a:rPr lang="en-US" altLang="ko-KR" sz="4000" dirty="0"/>
              <a:t>Udacity </a:t>
            </a:r>
          </a:p>
        </p:txBody>
      </p:sp>
    </p:spTree>
    <p:extLst>
      <p:ext uri="{BB962C8B-B14F-4D97-AF65-F5344CB8AC3E}">
        <p14:creationId xmlns:p14="http://schemas.microsoft.com/office/powerpoint/2010/main" val="132515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2889" y="331888"/>
            <a:ext cx="2412007" cy="307777"/>
          </a:xfrm>
          <a:prstGeom prst="rect">
            <a:avLst/>
          </a:prstGeom>
          <a:noFill/>
          <a:scene3d>
            <a:camera prst="obliqueTopLeft"/>
            <a:lightRig rig="threePt" dir="t"/>
          </a:scene3d>
        </p:spPr>
        <p:txBody>
          <a:bodyPr wrap="none" rtlCol="0">
            <a:spAutoFit/>
          </a:bodyPr>
          <a:lstStyle/>
          <a:p>
            <a:r>
              <a:rPr lang="en-US" altLang="ko-KR" sz="1400" dirty="0">
                <a:solidFill>
                  <a:srgbClr val="565658"/>
                </a:solidFill>
                <a:latin typeface="+mj-lt"/>
                <a:ea typeface="210 콤퓨타세탁 L" panose="02020603020101020101" pitchFamily="18" charset="-127"/>
              </a:rPr>
              <a:t>Deep Learning Frameworks</a:t>
            </a:r>
            <a:endParaRPr lang="ko-KR" altLang="en-US" sz="1400" dirty="0">
              <a:solidFill>
                <a:srgbClr val="565658"/>
              </a:solidFill>
              <a:latin typeface="+mj-lt"/>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1">
            <a:extLst>
              <a:ext uri="{FF2B5EF4-FFF2-40B4-BE49-F238E27FC236}">
                <a16:creationId xmlns:a16="http://schemas.microsoft.com/office/drawing/2014/main" id="{905F0279-5E6A-4246-8F94-D38EC920ACAF}"/>
              </a:ext>
            </a:extLst>
          </p:cNvPr>
          <p:cNvSpPr/>
          <p:nvPr/>
        </p:nvSpPr>
        <p:spPr>
          <a:xfrm>
            <a:off x="76585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sp>
        <p:nvSpPr>
          <p:cNvPr id="2" name="TextBox 1">
            <a:extLst>
              <a:ext uri="{FF2B5EF4-FFF2-40B4-BE49-F238E27FC236}">
                <a16:creationId xmlns:a16="http://schemas.microsoft.com/office/drawing/2014/main" id="{A0E0836E-8EB1-40A1-8DC4-F9C11A07356F}"/>
              </a:ext>
            </a:extLst>
          </p:cNvPr>
          <p:cNvSpPr txBox="1"/>
          <p:nvPr/>
        </p:nvSpPr>
        <p:spPr>
          <a:xfrm>
            <a:off x="765850" y="2630904"/>
            <a:ext cx="10681770" cy="1107996"/>
          </a:xfrm>
          <a:prstGeom prst="rect">
            <a:avLst/>
          </a:prstGeom>
          <a:noFill/>
        </p:spPr>
        <p:txBody>
          <a:bodyPr wrap="none" rtlCol="0">
            <a:spAutoFit/>
          </a:bodyPr>
          <a:lstStyle/>
          <a:p>
            <a:r>
              <a:rPr lang="en-US" altLang="ko-KR" sz="6600" dirty="0"/>
              <a:t>Deep Learning Frameworks</a:t>
            </a:r>
          </a:p>
        </p:txBody>
      </p:sp>
      <p:grpSp>
        <p:nvGrpSpPr>
          <p:cNvPr id="15" name="그룹 14">
            <a:extLst>
              <a:ext uri="{FF2B5EF4-FFF2-40B4-BE49-F238E27FC236}">
                <a16:creationId xmlns:a16="http://schemas.microsoft.com/office/drawing/2014/main" id="{EA4A94B6-A330-4CED-AD19-ACAEFAC193A5}"/>
              </a:ext>
            </a:extLst>
          </p:cNvPr>
          <p:cNvGrpSpPr/>
          <p:nvPr/>
        </p:nvGrpSpPr>
        <p:grpSpPr>
          <a:xfrm>
            <a:off x="5390287" y="6434669"/>
            <a:ext cx="1411425" cy="94593"/>
            <a:chOff x="5390287" y="6434669"/>
            <a:chExt cx="1411425" cy="94593"/>
          </a:xfrm>
        </p:grpSpPr>
        <p:sp>
          <p:nvSpPr>
            <p:cNvPr id="16" name="타원 15">
              <a:extLst>
                <a:ext uri="{FF2B5EF4-FFF2-40B4-BE49-F238E27FC236}">
                  <a16:creationId xmlns:a16="http://schemas.microsoft.com/office/drawing/2014/main" id="{61E0AA38-E800-431D-A85B-128BA2B0E269}"/>
                </a:ext>
              </a:extLst>
            </p:cNvPr>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7" name="타원 16">
              <a:extLst>
                <a:ext uri="{FF2B5EF4-FFF2-40B4-BE49-F238E27FC236}">
                  <a16:creationId xmlns:a16="http://schemas.microsoft.com/office/drawing/2014/main" id="{B71F0D97-916F-4C90-873A-CE660E93AB80}"/>
                </a:ext>
              </a:extLst>
            </p:cNvPr>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8" name="타원 17">
              <a:extLst>
                <a:ext uri="{FF2B5EF4-FFF2-40B4-BE49-F238E27FC236}">
                  <a16:creationId xmlns:a16="http://schemas.microsoft.com/office/drawing/2014/main" id="{C61FF899-CC25-425C-BE9C-F9CE2C46833D}"/>
                </a:ext>
              </a:extLst>
            </p:cNvPr>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9" name="타원 18">
              <a:extLst>
                <a:ext uri="{FF2B5EF4-FFF2-40B4-BE49-F238E27FC236}">
                  <a16:creationId xmlns:a16="http://schemas.microsoft.com/office/drawing/2014/main" id="{6FBF4C1D-4C87-4358-BD35-3DA2E69B8684}"/>
                </a:ext>
              </a:extLst>
            </p:cNvPr>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0" name="타원 19">
              <a:extLst>
                <a:ext uri="{FF2B5EF4-FFF2-40B4-BE49-F238E27FC236}">
                  <a16:creationId xmlns:a16="http://schemas.microsoft.com/office/drawing/2014/main" id="{8D84625F-BD52-4D7B-BF88-FA1C1C3FBDC5}"/>
                </a:ext>
              </a:extLst>
            </p:cNvPr>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Tree>
    <p:extLst>
      <p:ext uri="{BB962C8B-B14F-4D97-AF65-F5344CB8AC3E}">
        <p14:creationId xmlns:p14="http://schemas.microsoft.com/office/powerpoint/2010/main" val="160253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438824" y="645549"/>
            <a:ext cx="11314351" cy="5566901"/>
          </a:xfrm>
          <a:prstGeom prst="rect">
            <a:avLst/>
          </a:prstGeom>
          <a:noFill/>
          <a:ln w="25400">
            <a:solidFill>
              <a:srgbClr val="56565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62" name="직사각형 61"/>
          <p:cNvSpPr/>
          <p:nvPr/>
        </p:nvSpPr>
        <p:spPr>
          <a:xfrm>
            <a:off x="714375" y="525780"/>
            <a:ext cx="1941019" cy="266700"/>
          </a:xfrm>
          <a:prstGeom prst="rect">
            <a:avLst/>
          </a:prstGeom>
          <a:solidFill>
            <a:srgbClr val="EBE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41" name="TextBox 140"/>
          <p:cNvSpPr txBox="1"/>
          <p:nvPr/>
        </p:nvSpPr>
        <p:spPr>
          <a:xfrm>
            <a:off x="1562889" y="331888"/>
            <a:ext cx="2412007" cy="307777"/>
          </a:xfrm>
          <a:prstGeom prst="rect">
            <a:avLst/>
          </a:prstGeom>
          <a:noFill/>
          <a:scene3d>
            <a:camera prst="obliqueTopLeft"/>
            <a:lightRig rig="threePt" dir="t"/>
          </a:scene3d>
        </p:spPr>
        <p:txBody>
          <a:bodyPr wrap="none" rtlCol="0">
            <a:spAutoFit/>
          </a:bodyPr>
          <a:lstStyle/>
          <a:p>
            <a:r>
              <a:rPr lang="en-US" altLang="ko-KR" sz="1400" dirty="0">
                <a:solidFill>
                  <a:srgbClr val="565658"/>
                </a:solidFill>
                <a:latin typeface="+mj-lt"/>
                <a:ea typeface="210 콤퓨타세탁 L" panose="02020603020101020101" pitchFamily="18" charset="-127"/>
              </a:rPr>
              <a:t>Deep Learning Frameworks</a:t>
            </a:r>
            <a:endParaRPr lang="ko-KR" altLang="en-US" sz="1400" dirty="0">
              <a:solidFill>
                <a:srgbClr val="565658"/>
              </a:solidFill>
              <a:latin typeface="+mj-lt"/>
              <a:ea typeface="210 콤퓨타세탁 L" panose="02020603020101020101" pitchFamily="18" charset="-127"/>
            </a:endParaRPr>
          </a:p>
        </p:txBody>
      </p:sp>
      <p:sp>
        <p:nvSpPr>
          <p:cNvPr id="140" name="자유형 139"/>
          <p:cNvSpPr/>
          <p:nvPr/>
        </p:nvSpPr>
        <p:spPr>
          <a:xfrm>
            <a:off x="767992" y="293986"/>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mj-lt"/>
            </a:endParaRPr>
          </a:p>
        </p:txBody>
      </p:sp>
      <p:sp>
        <p:nvSpPr>
          <p:cNvPr id="29" name="자유형 41">
            <a:extLst>
              <a:ext uri="{FF2B5EF4-FFF2-40B4-BE49-F238E27FC236}">
                <a16:creationId xmlns:a16="http://schemas.microsoft.com/office/drawing/2014/main" id="{905F0279-5E6A-4246-8F94-D38EC920ACAF}"/>
              </a:ext>
            </a:extLst>
          </p:cNvPr>
          <p:cNvSpPr/>
          <p:nvPr/>
        </p:nvSpPr>
        <p:spPr>
          <a:xfrm>
            <a:off x="765850" y="293985"/>
            <a:ext cx="797039" cy="442723"/>
          </a:xfrm>
          <a:custGeom>
            <a:avLst/>
            <a:gdLst>
              <a:gd name="connsiteX0" fmla="*/ 1906329 w 3145074"/>
              <a:gd name="connsiteY0" fmla="*/ 0 h 1746961"/>
              <a:gd name="connsiteX1" fmla="*/ 2543211 w 3145074"/>
              <a:gd name="connsiteY1" fmla="*/ 519074 h 1746961"/>
              <a:gd name="connsiteX2" fmla="*/ 2550041 w 3145074"/>
              <a:gd name="connsiteY2" fmla="*/ 586822 h 1746961"/>
              <a:gd name="connsiteX3" fmla="*/ 2626000 w 3145074"/>
              <a:gd name="connsiteY3" fmla="*/ 594480 h 1746961"/>
              <a:gd name="connsiteX4" fmla="*/ 3145074 w 3145074"/>
              <a:gd name="connsiteY4" fmla="*/ 1231362 h 1746961"/>
              <a:gd name="connsiteX5" fmla="*/ 2954667 w 3145074"/>
              <a:gd name="connsiteY5" fmla="*/ 1691045 h 1746961"/>
              <a:gd name="connsiteX6" fmla="*/ 2886897 w 3145074"/>
              <a:gd name="connsiteY6" fmla="*/ 1746961 h 1746961"/>
              <a:gd name="connsiteX7" fmla="*/ 328154 w 3145074"/>
              <a:gd name="connsiteY7" fmla="*/ 1746961 h 1746961"/>
              <a:gd name="connsiteX8" fmla="*/ 311080 w 3145074"/>
              <a:gd name="connsiteY8" fmla="*/ 1741661 h 1746961"/>
              <a:gd name="connsiteX9" fmla="*/ 0 w 3145074"/>
              <a:gd name="connsiteY9" fmla="*/ 1272350 h 1746961"/>
              <a:gd name="connsiteX10" fmla="*/ 406688 w 3145074"/>
              <a:gd name="connsiteY10" fmla="*/ 773361 h 1746961"/>
              <a:gd name="connsiteX11" fmla="*/ 471248 w 3145074"/>
              <a:gd name="connsiteY11" fmla="*/ 766853 h 1746961"/>
              <a:gd name="connsiteX12" fmla="*/ 478693 w 3145074"/>
              <a:gd name="connsiteY12" fmla="*/ 742871 h 1746961"/>
              <a:gd name="connsiteX13" fmla="*/ 1049392 w 3145074"/>
              <a:gd name="connsiteY13" fmla="*/ 364586 h 1746961"/>
              <a:gd name="connsiteX14" fmla="*/ 1290480 w 3145074"/>
              <a:gd name="connsiteY14" fmla="*/ 413260 h 1746961"/>
              <a:gd name="connsiteX15" fmla="*/ 1300590 w 3145074"/>
              <a:gd name="connsiteY15" fmla="*/ 418747 h 1746961"/>
              <a:gd name="connsiteX16" fmla="*/ 1307327 w 3145074"/>
              <a:gd name="connsiteY16" fmla="*/ 397046 h 1746961"/>
              <a:gd name="connsiteX17" fmla="*/ 1906329 w 3145074"/>
              <a:gd name="connsiteY17" fmla="*/ 0 h 174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45074" h="1746961">
                <a:moveTo>
                  <a:pt x="1906329" y="0"/>
                </a:moveTo>
                <a:cubicBezTo>
                  <a:pt x="2220485" y="0"/>
                  <a:pt x="2482593" y="222839"/>
                  <a:pt x="2543211" y="519074"/>
                </a:cubicBezTo>
                <a:lnTo>
                  <a:pt x="2550041" y="586822"/>
                </a:lnTo>
                <a:lnTo>
                  <a:pt x="2626000" y="594480"/>
                </a:lnTo>
                <a:cubicBezTo>
                  <a:pt x="2922235" y="655098"/>
                  <a:pt x="3145074" y="917206"/>
                  <a:pt x="3145074" y="1231362"/>
                </a:cubicBezTo>
                <a:cubicBezTo>
                  <a:pt x="3145074" y="1410880"/>
                  <a:pt x="3072310" y="1573402"/>
                  <a:pt x="2954667" y="1691045"/>
                </a:cubicBezTo>
                <a:lnTo>
                  <a:pt x="2886897" y="1746961"/>
                </a:lnTo>
                <a:lnTo>
                  <a:pt x="328154" y="1746961"/>
                </a:lnTo>
                <a:lnTo>
                  <a:pt x="311080" y="1741661"/>
                </a:lnTo>
                <a:cubicBezTo>
                  <a:pt x="128272" y="1664339"/>
                  <a:pt x="0" y="1483324"/>
                  <a:pt x="0" y="1272350"/>
                </a:cubicBezTo>
                <a:cubicBezTo>
                  <a:pt x="0" y="1026213"/>
                  <a:pt x="174592" y="820855"/>
                  <a:pt x="406688" y="773361"/>
                </a:cubicBezTo>
                <a:lnTo>
                  <a:pt x="471248" y="766853"/>
                </a:lnTo>
                <a:lnTo>
                  <a:pt x="478693" y="742871"/>
                </a:lnTo>
                <a:cubicBezTo>
                  <a:pt x="572719" y="520569"/>
                  <a:pt x="792840" y="364586"/>
                  <a:pt x="1049392" y="364586"/>
                </a:cubicBezTo>
                <a:cubicBezTo>
                  <a:pt x="1134910" y="364586"/>
                  <a:pt x="1216379" y="381918"/>
                  <a:pt x="1290480" y="413260"/>
                </a:cubicBezTo>
                <a:lnTo>
                  <a:pt x="1300590" y="418747"/>
                </a:lnTo>
                <a:lnTo>
                  <a:pt x="1307327" y="397046"/>
                </a:lnTo>
                <a:cubicBezTo>
                  <a:pt x="1406016" y="163719"/>
                  <a:pt x="1637053" y="0"/>
                  <a:pt x="190632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ko-KR" dirty="0">
                <a:solidFill>
                  <a:schemeClr val="bg1"/>
                </a:solidFill>
                <a:latin typeface="+mj-lt"/>
              </a:rPr>
              <a:t>2</a:t>
            </a:r>
            <a:endParaRPr lang="ko-KR" altLang="en-US" dirty="0">
              <a:solidFill>
                <a:schemeClr val="bg1"/>
              </a:solidFill>
              <a:latin typeface="+mj-lt"/>
            </a:endParaRPr>
          </a:p>
        </p:txBody>
      </p:sp>
      <p:sp>
        <p:nvSpPr>
          <p:cNvPr id="2" name="TextBox 1">
            <a:extLst>
              <a:ext uri="{FF2B5EF4-FFF2-40B4-BE49-F238E27FC236}">
                <a16:creationId xmlns:a16="http://schemas.microsoft.com/office/drawing/2014/main" id="{A0E0836E-8EB1-40A1-8DC4-F9C11A07356F}"/>
              </a:ext>
            </a:extLst>
          </p:cNvPr>
          <p:cNvSpPr txBox="1"/>
          <p:nvPr/>
        </p:nvSpPr>
        <p:spPr>
          <a:xfrm>
            <a:off x="1499185" y="1665705"/>
            <a:ext cx="6546087" cy="2739211"/>
          </a:xfrm>
          <a:prstGeom prst="rect">
            <a:avLst/>
          </a:prstGeom>
          <a:noFill/>
        </p:spPr>
        <p:txBody>
          <a:bodyPr wrap="none" rtlCol="0">
            <a:spAutoFit/>
          </a:bodyPr>
          <a:lstStyle/>
          <a:p>
            <a:r>
              <a:rPr lang="en-US" altLang="ko-KR" sz="4000" dirty="0"/>
              <a:t>Deep Learning Frameworks</a:t>
            </a:r>
          </a:p>
          <a:p>
            <a:endParaRPr lang="en-US" altLang="ko-KR" dirty="0"/>
          </a:p>
          <a:p>
            <a:endParaRPr lang="en-US" altLang="ko-KR" dirty="0"/>
          </a:p>
          <a:p>
            <a:r>
              <a:rPr lang="en-US" altLang="ko-KR" sz="3200" dirty="0"/>
              <a:t>Caffe	Caffe2</a:t>
            </a:r>
          </a:p>
          <a:p>
            <a:r>
              <a:rPr lang="en-US" altLang="ko-KR" sz="3200" dirty="0"/>
              <a:t>Torch 	</a:t>
            </a:r>
            <a:r>
              <a:rPr lang="en-US" altLang="ko-KR" sz="3200" dirty="0" err="1"/>
              <a:t>PyTorch</a:t>
            </a:r>
            <a:endParaRPr lang="en-US" altLang="ko-KR" sz="3200" dirty="0"/>
          </a:p>
          <a:p>
            <a:r>
              <a:rPr lang="en-US" altLang="ko-KR" sz="3200" dirty="0"/>
              <a:t>Theano   TensorFlow</a:t>
            </a:r>
            <a:endParaRPr lang="ko-KR" altLang="en-US" sz="3200" dirty="0"/>
          </a:p>
        </p:txBody>
      </p:sp>
      <p:grpSp>
        <p:nvGrpSpPr>
          <p:cNvPr id="15" name="그룹 14">
            <a:extLst>
              <a:ext uri="{FF2B5EF4-FFF2-40B4-BE49-F238E27FC236}">
                <a16:creationId xmlns:a16="http://schemas.microsoft.com/office/drawing/2014/main" id="{EA4A94B6-A330-4CED-AD19-ACAEFAC193A5}"/>
              </a:ext>
            </a:extLst>
          </p:cNvPr>
          <p:cNvGrpSpPr/>
          <p:nvPr/>
        </p:nvGrpSpPr>
        <p:grpSpPr>
          <a:xfrm>
            <a:off x="5390287" y="6434669"/>
            <a:ext cx="1411425" cy="94593"/>
            <a:chOff x="5390287" y="6434669"/>
            <a:chExt cx="1411425" cy="94593"/>
          </a:xfrm>
        </p:grpSpPr>
        <p:sp>
          <p:nvSpPr>
            <p:cNvPr id="16" name="타원 15">
              <a:extLst>
                <a:ext uri="{FF2B5EF4-FFF2-40B4-BE49-F238E27FC236}">
                  <a16:creationId xmlns:a16="http://schemas.microsoft.com/office/drawing/2014/main" id="{61E0AA38-E800-431D-A85B-128BA2B0E269}"/>
                </a:ext>
              </a:extLst>
            </p:cNvPr>
            <p:cNvSpPr/>
            <p:nvPr/>
          </p:nvSpPr>
          <p:spPr>
            <a:xfrm rot="16200000">
              <a:off x="5390287" y="6434669"/>
              <a:ext cx="94593" cy="94593"/>
            </a:xfrm>
            <a:prstGeom prst="ellipse">
              <a:avLst/>
            </a:prstGeom>
            <a:noFill/>
            <a:ln w="38100">
              <a:solidFill>
                <a:srgbClr val="DE66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7" name="타원 16">
              <a:extLst>
                <a:ext uri="{FF2B5EF4-FFF2-40B4-BE49-F238E27FC236}">
                  <a16:creationId xmlns:a16="http://schemas.microsoft.com/office/drawing/2014/main" id="{B71F0D97-916F-4C90-873A-CE660E93AB80}"/>
                </a:ext>
              </a:extLst>
            </p:cNvPr>
            <p:cNvSpPr/>
            <p:nvPr/>
          </p:nvSpPr>
          <p:spPr>
            <a:xfrm rot="16200000">
              <a:off x="5719495"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8" name="타원 17">
              <a:extLst>
                <a:ext uri="{FF2B5EF4-FFF2-40B4-BE49-F238E27FC236}">
                  <a16:creationId xmlns:a16="http://schemas.microsoft.com/office/drawing/2014/main" id="{C61FF899-CC25-425C-BE9C-F9CE2C46833D}"/>
                </a:ext>
              </a:extLst>
            </p:cNvPr>
            <p:cNvSpPr/>
            <p:nvPr/>
          </p:nvSpPr>
          <p:spPr>
            <a:xfrm rot="16200000">
              <a:off x="6048703"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9" name="타원 18">
              <a:extLst>
                <a:ext uri="{FF2B5EF4-FFF2-40B4-BE49-F238E27FC236}">
                  <a16:creationId xmlns:a16="http://schemas.microsoft.com/office/drawing/2014/main" id="{6FBF4C1D-4C87-4358-BD35-3DA2E69B8684}"/>
                </a:ext>
              </a:extLst>
            </p:cNvPr>
            <p:cNvSpPr/>
            <p:nvPr/>
          </p:nvSpPr>
          <p:spPr>
            <a:xfrm rot="16200000">
              <a:off x="6377911"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0" name="타원 19">
              <a:extLst>
                <a:ext uri="{FF2B5EF4-FFF2-40B4-BE49-F238E27FC236}">
                  <a16:creationId xmlns:a16="http://schemas.microsoft.com/office/drawing/2014/main" id="{8D84625F-BD52-4D7B-BF88-FA1C1C3FBDC5}"/>
                </a:ext>
              </a:extLst>
            </p:cNvPr>
            <p:cNvSpPr/>
            <p:nvPr/>
          </p:nvSpPr>
          <p:spPr>
            <a:xfrm rot="16200000">
              <a:off x="6707119" y="6434669"/>
              <a:ext cx="94593" cy="94593"/>
            </a:xfrm>
            <a:prstGeom prst="ellipse">
              <a:avLst/>
            </a:prstGeom>
            <a:solidFill>
              <a:srgbClr val="5656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grpSp>
    </p:spTree>
    <p:extLst>
      <p:ext uri="{BB962C8B-B14F-4D97-AF65-F5344CB8AC3E}">
        <p14:creationId xmlns:p14="http://schemas.microsoft.com/office/powerpoint/2010/main" val="6287440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1982</TotalTime>
  <Words>1610</Words>
  <Application>Microsoft Office PowerPoint</Application>
  <PresentationFormat>와이드스크린</PresentationFormat>
  <Paragraphs>315</Paragraphs>
  <Slides>45</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45</vt:i4>
      </vt:variant>
    </vt:vector>
  </HeadingPairs>
  <TitlesOfParts>
    <vt:vector size="48"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hhj</dc:creator>
  <cp:lastModifiedBy>최 리</cp:lastModifiedBy>
  <cp:revision>145</cp:revision>
  <dcterms:created xsi:type="dcterms:W3CDTF">2017-05-10T07:33:19Z</dcterms:created>
  <dcterms:modified xsi:type="dcterms:W3CDTF">2020-04-12T11:32:29Z</dcterms:modified>
</cp:coreProperties>
</file>