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sldIdLst>
    <p:sldId id="257" r:id="rId2"/>
    <p:sldId id="258" r:id="rId3"/>
    <p:sldId id="259" r:id="rId4"/>
    <p:sldId id="286" r:id="rId5"/>
    <p:sldId id="265" r:id="rId6"/>
    <p:sldId id="266" r:id="rId7"/>
    <p:sldId id="268" r:id="rId8"/>
    <p:sldId id="269" r:id="rId9"/>
    <p:sldId id="267" r:id="rId10"/>
    <p:sldId id="274" r:id="rId11"/>
    <p:sldId id="275" r:id="rId12"/>
    <p:sldId id="276" r:id="rId13"/>
    <p:sldId id="273" r:id="rId14"/>
    <p:sldId id="289" r:id="rId15"/>
    <p:sldId id="272" r:id="rId16"/>
    <p:sldId id="277" r:id="rId17"/>
    <p:sldId id="278" r:id="rId18"/>
    <p:sldId id="287" r:id="rId19"/>
    <p:sldId id="279" r:id="rId20"/>
    <p:sldId id="281" r:id="rId21"/>
    <p:sldId id="285" r:id="rId22"/>
    <p:sldId id="283" r:id="rId23"/>
    <p:sldId id="284" r:id="rId24"/>
    <p:sldId id="288" r:id="rId25"/>
    <p:sldId id="264" r:id="rId26"/>
  </p:sldIdLst>
  <p:sldSz cx="12192000" cy="6858000"/>
  <p:notesSz cx="6858000" cy="9144000"/>
  <p:defaultTextStyle>
    <a:defPPr>
      <a:defRPr lang="en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영은" initials="김" lastIdx="1" clrIdx="0">
    <p:extLst>
      <p:ext uri="{19B8F6BF-5375-455C-9EA6-DF929625EA0E}">
        <p15:presenceInfo xmlns:p15="http://schemas.microsoft.com/office/powerpoint/2012/main" userId="18c3909b5428832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5282"/>
    <a:srgbClr val="EFEFEF"/>
    <a:srgbClr val="0081B7"/>
    <a:srgbClr val="F0F2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189" autoAdjust="0"/>
    <p:restoredTop sz="92346" autoAdjust="0"/>
  </p:normalViewPr>
  <p:slideViewPr>
    <p:cSldViewPr snapToGrid="0" snapToObjects="1">
      <p:cViewPr varScale="1">
        <p:scale>
          <a:sx n="51" d="100"/>
          <a:sy n="51" d="100"/>
        </p:scale>
        <p:origin x="43" y="696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K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F46403-FDAE-9A4C-B8D4-29A17587F41F}" type="datetimeFigureOut">
              <a:rPr lang="en-KR" smtClean="0"/>
              <a:t>09/21/2020</a:t>
            </a:fld>
            <a:endParaRPr lang="en-K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K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7DD1F9-093D-6246-AD16-A3130603A93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757763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ko-KR" altLang="en-US" sz="66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7DD1F9-093D-6246-AD16-A3130603A936}" type="slidenum">
              <a:rPr lang="en-KR" smtClean="0"/>
              <a:t>1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9468093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7DD1F9-093D-6246-AD16-A3130603A936}" type="slidenum">
              <a:rPr lang="en-KR" smtClean="0"/>
              <a:t>4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5756674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4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7DD1F9-093D-6246-AD16-A3130603A936}" type="slidenum">
              <a:rPr lang="en-KR" smtClean="0"/>
              <a:t>7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5215504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7DD1F9-093D-6246-AD16-A3130603A936}" type="slidenum">
              <a:rPr lang="en-KR" smtClean="0"/>
              <a:t>18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0184782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7DD1F9-093D-6246-AD16-A3130603A936}" type="slidenum">
              <a:rPr lang="en-KR" smtClean="0"/>
              <a:t>24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1697933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06FDB-74E3-DA40-84F2-342E6250C0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F4B74A-09E3-154B-BC33-41288422E9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AF2A19-84D7-D348-839E-72AB95A39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1BFC7-0E2A-3D45-8BEE-6842479193F0}" type="datetimeFigureOut">
              <a:rPr lang="en-KR" smtClean="0"/>
              <a:t>09/21/2020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C44765-2086-E74B-819F-72812B195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45C603-1DE6-B54B-B241-C654A19EF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35038-3A8F-D049-B1A1-D9DCC57CCE5A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321770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F8745-832B-1543-9FB2-E74D79725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E09844-73CF-1146-B3B9-3E7E53D5AA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34A186-C52B-1040-A0C5-C3BD7FD3C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1BFC7-0E2A-3D45-8BEE-6842479193F0}" type="datetimeFigureOut">
              <a:rPr lang="en-KR" smtClean="0"/>
              <a:t>09/21/2020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893456-2D27-2B4A-AA75-864AE303B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FC0B05-1D77-D145-B24C-892B9734C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35038-3A8F-D049-B1A1-D9DCC57CCE5A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624118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2FDC27-DA35-A249-84E8-1C711CCC95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C5F6C7-DABE-594E-B337-5CFDA32269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1F6F8C-B799-9E4F-AB60-CA6FFC5C8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1BFC7-0E2A-3D45-8BEE-6842479193F0}" type="datetimeFigureOut">
              <a:rPr lang="en-KR" smtClean="0"/>
              <a:t>09/21/2020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0C5506-5B3A-374B-93D3-BBC157D53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2E8F47-26C5-C740-91E0-CA7CBABF1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35038-3A8F-D049-B1A1-D9DCC57CCE5A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776133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041FA-5612-5547-95E9-1257C20B8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6A7837-2BE0-B646-824A-A913809F2B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D338A5-6DDF-0349-8D10-07EED2020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1BFC7-0E2A-3D45-8BEE-6842479193F0}" type="datetimeFigureOut">
              <a:rPr lang="en-KR" smtClean="0"/>
              <a:t>09/21/2020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FCEF6-7292-D74C-869B-5B6A50087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5DC063-55B2-B440-A980-749E881E4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35038-3A8F-D049-B1A1-D9DCC57CCE5A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489675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7D956-FB9F-7F47-9CB1-1256BC2E3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667925-E60C-3747-9B3D-262BB8567B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6149E1-6317-E845-A869-297C10439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1BFC7-0E2A-3D45-8BEE-6842479193F0}" type="datetimeFigureOut">
              <a:rPr lang="en-KR" smtClean="0"/>
              <a:t>09/21/2020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70819B-E2E0-3E4A-BA46-F165C02D7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7DAD9-2BC9-594C-9793-EEF6F9F8A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35038-3A8F-D049-B1A1-D9DCC57CCE5A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662721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9F75D-E296-E243-86F5-811D489C6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2ACAC0-D2BB-B348-8726-21F6A019D2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9C9D2E-67ED-F846-8B84-8A690751BE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9D9899-0018-D54F-9757-076947287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1BFC7-0E2A-3D45-8BEE-6842479193F0}" type="datetimeFigureOut">
              <a:rPr lang="en-KR" smtClean="0"/>
              <a:t>09/21/2020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8ED935-9ED9-6D47-B41F-94DCD11BB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CA16DB-3DD0-3545-AFB2-C1E0B585F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35038-3A8F-D049-B1A1-D9DCC57CCE5A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045641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467AA-4F9B-8E42-8DA7-FE0FE512C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38373A-130D-6D44-8583-0321E8631B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02FA86-7320-8A4D-BF64-2410034A5C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AEEB01-E903-A641-BB2F-DD3506816F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35397E-FB6F-7147-AB65-58812DE8D8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E7E203-C592-FA4B-ACBC-B7E8E2A04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1BFC7-0E2A-3D45-8BEE-6842479193F0}" type="datetimeFigureOut">
              <a:rPr lang="en-KR" smtClean="0"/>
              <a:t>09/21/2020</a:t>
            </a:fld>
            <a:endParaRPr lang="en-K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6A7DA0-BF4E-434B-B5DD-860CA494B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2916D6-6F62-E54D-879B-DDA33C0BC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35038-3A8F-D049-B1A1-D9DCC57CCE5A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261806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E425E-A4CF-694D-843B-5BFC0FA41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C2891C-0D82-0D48-B350-8974F106C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1BFC7-0E2A-3D45-8BEE-6842479193F0}" type="datetimeFigureOut">
              <a:rPr lang="en-KR" smtClean="0"/>
              <a:t>09/21/2020</a:t>
            </a:fld>
            <a:endParaRPr lang="en-K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DFBD5C-9746-A549-A4D0-9E636ACC7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8A2ABA-D8F1-2441-9844-51896D16A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35038-3A8F-D049-B1A1-D9DCC57CCE5A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409762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88F0B6-D63D-DF4D-82F9-80C16D1D2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1BFC7-0E2A-3D45-8BEE-6842479193F0}" type="datetimeFigureOut">
              <a:rPr lang="en-KR" smtClean="0"/>
              <a:t>09/21/2020</a:t>
            </a:fld>
            <a:endParaRPr lang="en-K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8E0BDB-A734-BF4E-961F-5AA1D54CB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31E650-B723-9E43-8A17-A141872A7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35038-3A8F-D049-B1A1-D9DCC57CCE5A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93579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C8936-2226-C740-96DF-AD82C1D42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87AA6F-F75E-B146-8365-DBE58FF863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FB6287-3AFC-A446-83DA-3934571490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5AF872-B7E4-1342-B605-962B347B7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1BFC7-0E2A-3D45-8BEE-6842479193F0}" type="datetimeFigureOut">
              <a:rPr lang="en-KR" smtClean="0"/>
              <a:t>09/21/2020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6D6213-F764-A94A-87EF-7BBB9CCC1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64794B-9B00-F74F-9063-C746E1994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35038-3A8F-D049-B1A1-D9DCC57CCE5A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894510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81B3D-8218-B94E-9F5B-CDF38033D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6DCC1B-EBED-9E41-BA37-DC76B143D9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DAFE3F-1D68-1F4A-83AE-26C6C19FD3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B8190B-2765-234F-97E9-D6DF4D551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1BFC7-0E2A-3D45-8BEE-6842479193F0}" type="datetimeFigureOut">
              <a:rPr lang="en-KR" smtClean="0"/>
              <a:t>09/21/2020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94DED7-15D4-9949-A581-282F56F15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ACBA3D-98CB-D944-BF51-FA85B9981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35038-3A8F-D049-B1A1-D9DCC57CCE5A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843655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3513C8-AE0C-9047-A345-5DA22810F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5CF414-82D9-0A4B-94C6-7A679A5051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052805-BAAE-C840-86A5-93CBAF3643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41BFC7-0E2A-3D45-8BEE-6842479193F0}" type="datetimeFigureOut">
              <a:rPr lang="en-KR" smtClean="0"/>
              <a:t>09/21/2020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2B9EDC-5DF6-0544-84E8-E810027660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8CB40C-C78F-1F45-ABCB-B558179A62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F35038-3A8F-D049-B1A1-D9DCC57CCE5A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004946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1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3E4D482-C68E-AA4A-8AED-582482560DC7}"/>
              </a:ext>
            </a:extLst>
          </p:cNvPr>
          <p:cNvSpPr txBox="1"/>
          <p:nvPr/>
        </p:nvSpPr>
        <p:spPr>
          <a:xfrm>
            <a:off x="4261104" y="2901696"/>
            <a:ext cx="3669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2020_02 </a:t>
            </a:r>
            <a:r>
              <a:rPr lang="en-US" altLang="ko-KR" b="1" dirty="0" err="1">
                <a:solidFill>
                  <a:schemeClr val="bg1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Kuggle</a:t>
            </a:r>
            <a:r>
              <a:rPr lang="en-US" altLang="ko-KR" b="1" dirty="0">
                <a:solidFill>
                  <a:schemeClr val="bg1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 </a:t>
            </a:r>
            <a:r>
              <a:rPr lang="ko-KR" altLang="en-US" b="1" dirty="0" err="1">
                <a:solidFill>
                  <a:schemeClr val="bg1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정규세션</a:t>
            </a:r>
            <a:r>
              <a:rPr lang="en-US" altLang="ko-KR" b="1" dirty="0">
                <a:solidFill>
                  <a:schemeClr val="bg1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_</a:t>
            </a:r>
            <a:r>
              <a:rPr lang="en-US" altLang="ko-KR" b="1" dirty="0" smtClean="0">
                <a:solidFill>
                  <a:schemeClr val="bg1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W3</a:t>
            </a:r>
            <a:endParaRPr lang="en-KR" b="1" dirty="0">
              <a:solidFill>
                <a:schemeClr val="bg1"/>
              </a:solidFill>
              <a:latin typeface="NanumSquare ExtraBold" panose="020B0600000101010101" pitchFamily="34" charset="-127"/>
              <a:ea typeface="NanumSquare ExtraBold" panose="020B0600000101010101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62F73C-E384-B34C-837C-AFA7C5961BDD}"/>
              </a:ext>
            </a:extLst>
          </p:cNvPr>
          <p:cNvSpPr txBox="1"/>
          <p:nvPr/>
        </p:nvSpPr>
        <p:spPr>
          <a:xfrm>
            <a:off x="4261104" y="3488436"/>
            <a:ext cx="3669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2020.09.22</a:t>
            </a:r>
            <a:endParaRPr lang="en-KR" sz="1600" dirty="0">
              <a:solidFill>
                <a:schemeClr val="bg1"/>
              </a:solidFill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72932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8F85E6B-373E-0648-B975-AA5A0BD6598D}"/>
              </a:ext>
            </a:extLst>
          </p:cNvPr>
          <p:cNvSpPr txBox="1"/>
          <p:nvPr/>
        </p:nvSpPr>
        <p:spPr>
          <a:xfrm>
            <a:off x="177294" y="224585"/>
            <a:ext cx="9124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spc="-300" dirty="0">
                <a:solidFill>
                  <a:srgbClr val="035282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01</a:t>
            </a:r>
            <a:endParaRPr lang="en-KR" sz="4000" b="1" spc="-300" dirty="0">
              <a:solidFill>
                <a:srgbClr val="035282"/>
              </a:solidFill>
              <a:latin typeface="NanumSquare ExtraBold" panose="020B0600000101010101" pitchFamily="34" charset="-127"/>
              <a:ea typeface="NanumSquare ExtraBold" panose="020B0600000101010101" pitchFamily="34" charset="-127"/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577E3321-31FA-AA4B-BD32-65A9D4466E2C}"/>
              </a:ext>
            </a:extLst>
          </p:cNvPr>
          <p:cNvSpPr/>
          <p:nvPr/>
        </p:nvSpPr>
        <p:spPr>
          <a:xfrm>
            <a:off x="721479" y="1404469"/>
            <a:ext cx="2846395" cy="501805"/>
          </a:xfrm>
          <a:prstGeom prst="roundRect">
            <a:avLst>
              <a:gd name="adj" fmla="val 50000"/>
            </a:avLst>
          </a:prstGeom>
          <a:solidFill>
            <a:srgbClr val="0352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8293DBFD-067E-AB46-BB29-D9E162247787}"/>
              </a:ext>
            </a:extLst>
          </p:cNvPr>
          <p:cNvSpPr/>
          <p:nvPr/>
        </p:nvSpPr>
        <p:spPr>
          <a:xfrm>
            <a:off x="4219715" y="1404469"/>
            <a:ext cx="7250806" cy="4456090"/>
          </a:xfrm>
          <a:prstGeom prst="roundRect">
            <a:avLst>
              <a:gd name="adj" fmla="val 0"/>
            </a:avLst>
          </a:prstGeom>
          <a:solidFill>
            <a:srgbClr val="EFE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56E2C5C-C394-C644-9CF6-06D035F90569}"/>
              </a:ext>
            </a:extLst>
          </p:cNvPr>
          <p:cNvSpPr txBox="1"/>
          <p:nvPr/>
        </p:nvSpPr>
        <p:spPr>
          <a:xfrm>
            <a:off x="902733" y="1486058"/>
            <a:ext cx="2476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chemeClr val="bg1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최소 </a:t>
            </a:r>
            <a:r>
              <a:rPr lang="ko-KR" altLang="en-US" b="1" dirty="0" err="1" smtClean="0">
                <a:solidFill>
                  <a:schemeClr val="bg1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제곱법</a:t>
            </a:r>
            <a:endParaRPr lang="en-KR" b="1" dirty="0">
              <a:solidFill>
                <a:schemeClr val="bg1"/>
              </a:solidFill>
              <a:latin typeface="NanumSquare ExtraBold" panose="020B0600000101010101" pitchFamily="34" charset="-127"/>
              <a:ea typeface="NanumSquare ExtraBold" panose="020B0600000101010101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B19D7A-5E4A-3341-BD4F-ECCC1B754771}"/>
              </a:ext>
            </a:extLst>
          </p:cNvPr>
          <p:cNvSpPr txBox="1"/>
          <p:nvPr/>
        </p:nvSpPr>
        <p:spPr>
          <a:xfrm>
            <a:off x="902733" y="432839"/>
            <a:ext cx="1814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단순선형회귀</a:t>
            </a:r>
            <a:endParaRPr lang="en-KR" sz="2000" b="1" dirty="0">
              <a:latin typeface="NanumSquare ExtraBold" panose="020B0600000101010101" pitchFamily="34" charset="-127"/>
              <a:ea typeface="NanumSquare ExtraBold" panose="020B0600000101010101" pitchFamily="34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l="2911"/>
          <a:stretch/>
        </p:blipFill>
        <p:spPr>
          <a:xfrm>
            <a:off x="4391571" y="4261851"/>
            <a:ext cx="3375434" cy="78105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4"/>
          <a:srcRect l="1590"/>
          <a:stretch/>
        </p:blipFill>
        <p:spPr>
          <a:xfrm>
            <a:off x="4391571" y="5038618"/>
            <a:ext cx="3927491" cy="714375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57687" y="1614525"/>
            <a:ext cx="6818637" cy="151115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EAEFB93-D452-C548-A569-B3F765FC17AB}"/>
                  </a:ext>
                </a:extLst>
              </p:cNvPr>
              <p:cNvSpPr txBox="1"/>
              <p:nvPr/>
            </p:nvSpPr>
            <p:spPr>
              <a:xfrm>
                <a:off x="737893" y="2208995"/>
                <a:ext cx="3306206" cy="3416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Tx/>
                  <a:buChar char="-"/>
                </a:pPr>
                <a:r>
                  <a:rPr lang="en-US" altLang="ko-KR" sz="1600" dirty="0" smtClean="0">
                    <a:latin typeface="NanumSquare" panose="020B0600000101010101" pitchFamily="34" charset="-127"/>
                    <a:ea typeface="NanumSquare" panose="020B0600000101010101" pitchFamily="34" charset="-127"/>
                  </a:rPr>
                  <a:t>S(</a:t>
                </a:r>
                <a14:m>
                  <m:oMath xmlns:m="http://schemas.openxmlformats.org/officeDocument/2006/math">
                    <m:r>
                      <a:rPr lang="ko-KR" alt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0, </m:t>
                    </m:r>
                    <m:r>
                      <a:rPr lang="ko-KR" alt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altLang="ko-KR" sz="1600" dirty="0" smtClean="0">
                    <a:latin typeface="NanumSquare" panose="020B0600000101010101" pitchFamily="34" charset="-127"/>
                    <a:ea typeface="NanumSquare" panose="020B0600000101010101" pitchFamily="34" charset="-127"/>
                  </a:rPr>
                  <a:t>1)</a:t>
                </a:r>
                <a:r>
                  <a:rPr lang="ko-KR" altLang="en-US" sz="1600" dirty="0" smtClean="0">
                    <a:latin typeface="NanumSquare" panose="020B0600000101010101" pitchFamily="34" charset="-127"/>
                    <a:ea typeface="NanumSquare" panose="020B0600000101010101" pitchFamily="34" charset="-127"/>
                  </a:rPr>
                  <a:t>을 최소로 하는 회귀 계수 확인</a:t>
                </a:r>
                <a:endParaRPr lang="en-US" altLang="ko-KR" sz="1600" dirty="0" smtClean="0">
                  <a:latin typeface="NanumSquare" panose="020B0600000101010101" pitchFamily="34" charset="-127"/>
                  <a:ea typeface="NanumSquare" panose="020B0600000101010101" pitchFamily="34" charset="-127"/>
                </a:endParaRPr>
              </a:p>
              <a:p>
                <a:pPr marL="285750" indent="-285750">
                  <a:lnSpc>
                    <a:spcPct val="150000"/>
                  </a:lnSpc>
                  <a:buFontTx/>
                  <a:buChar char="-"/>
                </a:pPr>
                <a:r>
                  <a:rPr lang="ko-KR" altLang="en-US" sz="1600" dirty="0" err="1" smtClean="0">
                    <a:latin typeface="NanumSquare" panose="020B0600000101010101" pitchFamily="34" charset="-127"/>
                    <a:ea typeface="NanumSquare" panose="020B0600000101010101" pitchFamily="34" charset="-127"/>
                  </a:rPr>
                  <a:t>잔차들의</a:t>
                </a:r>
                <a:r>
                  <a:rPr lang="ko-KR" altLang="en-US" sz="1600" dirty="0" smtClean="0">
                    <a:latin typeface="NanumSquare" panose="020B0600000101010101" pitchFamily="34" charset="-127"/>
                    <a:ea typeface="NanumSquare" panose="020B0600000101010101" pitchFamily="34" charset="-127"/>
                  </a:rPr>
                  <a:t> 합과 </a:t>
                </a:r>
                <a:r>
                  <a:rPr lang="ko-KR" altLang="en-US" sz="1600" dirty="0" err="1" smtClean="0">
                    <a:latin typeface="NanumSquare" panose="020B0600000101010101" pitchFamily="34" charset="-127"/>
                    <a:ea typeface="NanumSquare" panose="020B0600000101010101" pitchFamily="34" charset="-127"/>
                  </a:rPr>
                  <a:t>잔차</a:t>
                </a:r>
                <a:r>
                  <a:rPr lang="en-US" altLang="ko-KR" sz="1600" dirty="0">
                    <a:latin typeface="NanumSquare" panose="020B0600000101010101" pitchFamily="34" charset="-127"/>
                    <a:ea typeface="NanumSquare" panose="020B0600000101010101" pitchFamily="34" charset="-127"/>
                  </a:rPr>
                  <a:t>*</a:t>
                </a:r>
                <a:r>
                  <a:rPr lang="en-US" altLang="ko-KR" sz="1600" dirty="0" smtClean="0">
                    <a:latin typeface="NanumSquare" panose="020B0600000101010101" pitchFamily="34" charset="-127"/>
                    <a:ea typeface="NanumSquare" panose="020B0600000101010101" pitchFamily="34" charset="-127"/>
                  </a:rPr>
                  <a:t>x</a:t>
                </a:r>
                <a:r>
                  <a:rPr lang="ko-KR" altLang="en-US" sz="1600" dirty="0" smtClean="0">
                    <a:latin typeface="NanumSquare" panose="020B0600000101010101" pitchFamily="34" charset="-127"/>
                    <a:ea typeface="NanumSquare" panose="020B0600000101010101" pitchFamily="34" charset="-127"/>
                  </a:rPr>
                  <a:t>들의 합이 </a:t>
                </a:r>
                <a:r>
                  <a:rPr lang="en-US" altLang="ko-KR" sz="1600" dirty="0" smtClean="0">
                    <a:latin typeface="NanumSquare" panose="020B0600000101010101" pitchFamily="34" charset="-127"/>
                    <a:ea typeface="NanumSquare" panose="020B0600000101010101" pitchFamily="34" charset="-127"/>
                  </a:rPr>
                  <a:t>0</a:t>
                </a:r>
                <a:r>
                  <a:rPr lang="ko-KR" altLang="en-US" sz="1600" dirty="0" smtClean="0">
                    <a:latin typeface="NanumSquare" panose="020B0600000101010101" pitchFamily="34" charset="-127"/>
                    <a:ea typeface="NanumSquare" panose="020B0600000101010101" pitchFamily="34" charset="-127"/>
                  </a:rPr>
                  <a:t>이라는 식을 유도할 수 있다</a:t>
                </a:r>
                <a:r>
                  <a:rPr lang="en-US" altLang="ko-KR" sz="1600" dirty="0" smtClean="0">
                    <a:latin typeface="NanumSquare" panose="020B0600000101010101" pitchFamily="34" charset="-127"/>
                    <a:ea typeface="NanumSquare" panose="020B0600000101010101" pitchFamily="34" charset="-127"/>
                  </a:rPr>
                  <a:t>.</a:t>
                </a:r>
              </a:p>
              <a:p>
                <a:pPr marL="285750" indent="-285750">
                  <a:lnSpc>
                    <a:spcPct val="150000"/>
                  </a:lnSpc>
                  <a:buFontTx/>
                  <a:buChar char="-"/>
                </a:pPr>
                <a:r>
                  <a:rPr lang="ko-KR" altLang="en-US" sz="1600" dirty="0" smtClean="0">
                    <a:latin typeface="NanumSquare" panose="020B0600000101010101" pitchFamily="34" charset="-127"/>
                    <a:ea typeface="NanumSquare" panose="020B0600000101010101" pitchFamily="34" charset="-127"/>
                  </a:rPr>
                  <a:t>추정된 </a:t>
                </a:r>
                <a14:m>
                  <m:oMath xmlns:m="http://schemas.openxmlformats.org/officeDocument/2006/math">
                    <m:r>
                      <a:rPr lang="ko-KR" alt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0, </m:t>
                    </m:r>
                    <m:r>
                      <a:rPr lang="ko-KR" alt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altLang="ko-KR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ko-KR" altLang="en-US" sz="1600" dirty="0" smtClean="0">
                    <a:latin typeface="NanumSquare" panose="020B0600000101010101" pitchFamily="34" charset="-127"/>
                    <a:ea typeface="NanumSquare" panose="020B0600000101010101" pitchFamily="34" charset="-127"/>
                  </a:rPr>
                  <a:t>의 평균과 표준오차를 구하여 분포를 알면</a:t>
                </a:r>
                <a:r>
                  <a:rPr lang="en-US" altLang="ko-KR" sz="1600" dirty="0" smtClean="0">
                    <a:latin typeface="NanumSquare" panose="020B0600000101010101" pitchFamily="34" charset="-127"/>
                    <a:ea typeface="NanumSquare" panose="020B0600000101010101" pitchFamily="34" charset="-127"/>
                  </a:rPr>
                  <a:t>, </a:t>
                </a:r>
                <a:r>
                  <a:rPr lang="ko-KR" altLang="en-US" sz="1600" dirty="0" smtClean="0">
                    <a:latin typeface="NanumSquare" panose="020B0600000101010101" pitchFamily="34" charset="-127"/>
                    <a:ea typeface="NanumSquare" panose="020B0600000101010101" pitchFamily="34" charset="-127"/>
                  </a:rPr>
                  <a:t>검정통계량을 구할 수 있다</a:t>
                </a:r>
                <a:r>
                  <a:rPr lang="en-US" altLang="ko-KR" sz="1600" dirty="0" smtClean="0">
                    <a:latin typeface="NanumSquare" panose="020B0600000101010101" pitchFamily="34" charset="-127"/>
                    <a:ea typeface="NanumSquare" panose="020B0600000101010101" pitchFamily="34" charset="-127"/>
                  </a:rPr>
                  <a:t>.</a:t>
                </a: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EAEFB93-D452-C548-A569-B3F765FC17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893" y="2208995"/>
                <a:ext cx="3306206" cy="3416320"/>
              </a:xfrm>
              <a:prstGeom prst="rect">
                <a:avLst/>
              </a:prstGeom>
              <a:blipFill>
                <a:blip r:embed="rId6"/>
                <a:stretch>
                  <a:fillRect l="-1476" b="-53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직사각형 14"/>
              <p:cNvSpPr/>
              <p:nvPr/>
            </p:nvSpPr>
            <p:spPr>
              <a:xfrm>
                <a:off x="7938861" y="4304237"/>
                <a:ext cx="2526313" cy="7386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ko-KR" altLang="en-US" sz="1400" dirty="0" smtClean="0">
                    <a:latin typeface="NanumSquare" panose="020B0600000101010101" pitchFamily="34" charset="-127"/>
                    <a:ea typeface="NanumSquare" panose="020B0600000101010101" pitchFamily="34" charset="-127"/>
                  </a:rPr>
                  <a:t>추정된 </a:t>
                </a:r>
                <a14:m>
                  <m:oMath xmlns:m="http://schemas.openxmlformats.org/officeDocument/2006/math">
                    <m:r>
                      <a:rPr lang="en-US" altLang="ko-KR" sz="1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ko-KR" alt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ko-KR" altLang="en-US" sz="1400" dirty="0">
                    <a:latin typeface="NanumSquare" panose="020B0600000101010101" pitchFamily="34" charset="-127"/>
                    <a:ea typeface="NanumSquare" panose="020B0600000101010101" pitchFamily="34" charset="-127"/>
                  </a:rPr>
                  <a:t>의 </a:t>
                </a:r>
                <a:r>
                  <a:rPr lang="ko-KR" altLang="en-US" sz="1400" dirty="0" smtClean="0">
                    <a:latin typeface="NanumSquare" panose="020B0600000101010101" pitchFamily="34" charset="-127"/>
                    <a:ea typeface="NanumSquare" panose="020B0600000101010101" pitchFamily="34" charset="-127"/>
                  </a:rPr>
                  <a:t>표준오차는 기울기가 </a:t>
                </a:r>
                <a:r>
                  <a:rPr lang="ko-KR" altLang="en-US" sz="1400" dirty="0">
                    <a:latin typeface="NanumSquare" panose="020B0600000101010101" pitchFamily="34" charset="-127"/>
                    <a:ea typeface="NanumSquare" panose="020B0600000101010101" pitchFamily="34" charset="-127"/>
                  </a:rPr>
                  <a:t>얼</a:t>
                </a:r>
                <a:r>
                  <a:rPr lang="ko-KR" altLang="en-US" sz="1400" dirty="0" smtClean="0">
                    <a:latin typeface="NanumSquare" panose="020B0600000101010101" pitchFamily="34" charset="-127"/>
                    <a:ea typeface="NanumSquare" panose="020B0600000101010101" pitchFamily="34" charset="-127"/>
                  </a:rPr>
                  <a:t>마나 정밀하게 </a:t>
                </a:r>
                <a:r>
                  <a:rPr lang="ko-KR" altLang="en-US" sz="1400" dirty="0" err="1" smtClean="0">
                    <a:ea typeface="NanumSquare" panose="020B0600000101010101" pitchFamily="34" charset="-127"/>
                  </a:rPr>
                  <a:t>추정되었는지에</a:t>
                </a:r>
                <a:r>
                  <a:rPr lang="ko-KR" altLang="en-US" sz="1400" dirty="0" smtClean="0">
                    <a:ea typeface="NanumSquare" panose="020B0600000101010101" pitchFamily="34" charset="-127"/>
                  </a:rPr>
                  <a:t> 대한 측도</a:t>
                </a:r>
                <a:endParaRPr lang="ko-KR" altLang="en-US" sz="1400" dirty="0"/>
              </a:p>
            </p:txBody>
          </p:sp>
        </mc:Choice>
        <mc:Fallback xmlns="">
          <p:sp>
            <p:nvSpPr>
              <p:cNvPr id="15" name="직사각형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8861" y="4304237"/>
                <a:ext cx="2526313" cy="738664"/>
              </a:xfrm>
              <a:prstGeom prst="rect">
                <a:avLst/>
              </a:prstGeom>
              <a:blipFill>
                <a:blip r:embed="rId7"/>
                <a:stretch>
                  <a:fillRect l="-723" t="-4959" r="-482" b="-743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>
            <a:extLst>
              <a:ext uri="{FF2B5EF4-FFF2-40B4-BE49-F238E27FC236}">
                <a16:creationId xmlns:a16="http://schemas.microsoft.com/office/drawing/2014/main" id="{577196B7-17C1-EC4D-80D2-D27327E3CA8B}"/>
              </a:ext>
            </a:extLst>
          </p:cNvPr>
          <p:cNvSpPr txBox="1"/>
          <p:nvPr/>
        </p:nvSpPr>
        <p:spPr>
          <a:xfrm>
            <a:off x="902733" y="798936"/>
            <a:ext cx="1858052" cy="388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NanumSquare" panose="020B0600000101010101" pitchFamily="34" charset="-127"/>
                <a:ea typeface="NanumSquare" panose="020B0600000101010101" pitchFamily="34" charset="-127"/>
              </a:rPr>
              <a:t>LSE &amp; </a:t>
            </a:r>
            <a:r>
              <a:rPr lang="ko-KR" altLang="en-US" sz="1400" dirty="0" smtClean="0">
                <a:latin typeface="NanumSquare" panose="020B0600000101010101" pitchFamily="34" charset="-127"/>
                <a:ea typeface="NanumSquare" panose="020B0600000101010101" pitchFamily="34" charset="-127"/>
              </a:rPr>
              <a:t>가설검정</a:t>
            </a:r>
            <a:endParaRPr lang="en-US" altLang="ko-KR" sz="1400" dirty="0"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31057" y="3296168"/>
            <a:ext cx="3933825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697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8F85E6B-373E-0648-B975-AA5A0BD6598D}"/>
              </a:ext>
            </a:extLst>
          </p:cNvPr>
          <p:cNvSpPr txBox="1"/>
          <p:nvPr/>
        </p:nvSpPr>
        <p:spPr>
          <a:xfrm>
            <a:off x="177294" y="224585"/>
            <a:ext cx="9124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spc="-300" dirty="0">
                <a:solidFill>
                  <a:srgbClr val="035282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01</a:t>
            </a:r>
            <a:endParaRPr lang="en-KR" sz="4000" b="1" spc="-300" dirty="0">
              <a:solidFill>
                <a:srgbClr val="035282"/>
              </a:solidFill>
              <a:latin typeface="NanumSquare ExtraBold" panose="020B0600000101010101" pitchFamily="34" charset="-127"/>
              <a:ea typeface="NanumSquare ExtraBold" panose="020B0600000101010101" pitchFamily="34" charset="-127"/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577E3321-31FA-AA4B-BD32-65A9D4466E2C}"/>
              </a:ext>
            </a:extLst>
          </p:cNvPr>
          <p:cNvSpPr/>
          <p:nvPr/>
        </p:nvSpPr>
        <p:spPr>
          <a:xfrm>
            <a:off x="721479" y="1404469"/>
            <a:ext cx="2846395" cy="501805"/>
          </a:xfrm>
          <a:prstGeom prst="roundRect">
            <a:avLst>
              <a:gd name="adj" fmla="val 50000"/>
            </a:avLst>
          </a:prstGeom>
          <a:solidFill>
            <a:srgbClr val="0352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8293DBFD-067E-AB46-BB29-D9E162247787}"/>
              </a:ext>
            </a:extLst>
          </p:cNvPr>
          <p:cNvSpPr/>
          <p:nvPr/>
        </p:nvSpPr>
        <p:spPr>
          <a:xfrm>
            <a:off x="4219715" y="1404469"/>
            <a:ext cx="7250806" cy="4456090"/>
          </a:xfrm>
          <a:prstGeom prst="roundRect">
            <a:avLst>
              <a:gd name="adj" fmla="val 0"/>
            </a:avLst>
          </a:prstGeom>
          <a:solidFill>
            <a:srgbClr val="EFE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56E2C5C-C394-C644-9CF6-06D035F90569}"/>
              </a:ext>
            </a:extLst>
          </p:cNvPr>
          <p:cNvSpPr txBox="1"/>
          <p:nvPr/>
        </p:nvSpPr>
        <p:spPr>
          <a:xfrm>
            <a:off x="902733" y="1486058"/>
            <a:ext cx="2476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chemeClr val="bg1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가설 검정</a:t>
            </a:r>
            <a:endParaRPr lang="en-KR" b="1" dirty="0">
              <a:solidFill>
                <a:schemeClr val="bg1"/>
              </a:solidFill>
              <a:latin typeface="NanumSquare ExtraBold" panose="020B0600000101010101" pitchFamily="34" charset="-127"/>
              <a:ea typeface="NanumSquare ExtraBold" panose="020B0600000101010101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B19D7A-5E4A-3341-BD4F-ECCC1B754771}"/>
              </a:ext>
            </a:extLst>
          </p:cNvPr>
          <p:cNvSpPr txBox="1"/>
          <p:nvPr/>
        </p:nvSpPr>
        <p:spPr>
          <a:xfrm>
            <a:off x="902733" y="432839"/>
            <a:ext cx="1814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단순선형회귀</a:t>
            </a:r>
            <a:endParaRPr lang="en-KR" sz="2000" b="1" dirty="0">
              <a:latin typeface="NanumSquare ExtraBold" panose="020B0600000101010101" pitchFamily="34" charset="-127"/>
              <a:ea typeface="NanumSquare ExtraBold" panose="020B0600000101010101" pitchFamily="34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EAEFB93-D452-C548-A569-B3F765FC17AB}"/>
                  </a:ext>
                </a:extLst>
              </p:cNvPr>
              <p:cNvSpPr txBox="1"/>
              <p:nvPr/>
            </p:nvSpPr>
            <p:spPr>
              <a:xfrm>
                <a:off x="737893" y="2208995"/>
                <a:ext cx="3306206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Tx/>
                  <a:buChar char="-"/>
                </a:pPr>
                <a:r>
                  <a:rPr lang="en-US" altLang="ko-KR" sz="1600" dirty="0" smtClean="0">
                    <a:latin typeface="NanumSquare" panose="020B0600000101010101" pitchFamily="34" charset="-127"/>
                    <a:ea typeface="NanumSquare" panose="020B0600000101010101" pitchFamily="34" charset="-127"/>
                  </a:rPr>
                  <a:t>Test of hypotheses</a:t>
                </a:r>
              </a:p>
              <a:p>
                <a:pPr marL="285750" indent="-285750">
                  <a:lnSpc>
                    <a:spcPct val="150000"/>
                  </a:lnSpc>
                  <a:buFontTx/>
                  <a:buChar char="-"/>
                </a:pPr>
                <a:r>
                  <a:rPr lang="en-US" altLang="ko-KR" sz="1600" dirty="0" smtClean="0">
                    <a:latin typeface="NanumSquare" panose="020B0600000101010101" pitchFamily="34" charset="-127"/>
                    <a:ea typeface="NanumSquare" panose="020B0600000101010101" pitchFamily="34" charset="-127"/>
                  </a:rPr>
                  <a:t>x</a:t>
                </a:r>
                <a:r>
                  <a:rPr lang="ko-KR" altLang="en-US" sz="1600" dirty="0" smtClean="0">
                    <a:latin typeface="NanumSquare" panose="020B0600000101010101" pitchFamily="34" charset="-127"/>
                    <a:ea typeface="NanumSquare" panose="020B0600000101010101" pitchFamily="34" charset="-127"/>
                  </a:rPr>
                  <a:t>가 </a:t>
                </a:r>
                <a:r>
                  <a:rPr lang="en-US" altLang="ko-KR" sz="1600" dirty="0" smtClean="0">
                    <a:latin typeface="NanumSquare" panose="020B0600000101010101" pitchFamily="34" charset="-127"/>
                    <a:ea typeface="NanumSquare" panose="020B0600000101010101" pitchFamily="34" charset="-127"/>
                  </a:rPr>
                  <a:t>y</a:t>
                </a:r>
                <a:r>
                  <a:rPr lang="ko-KR" altLang="en-US" sz="1600" dirty="0" smtClean="0">
                    <a:latin typeface="NanumSquare" panose="020B0600000101010101" pitchFamily="34" charset="-127"/>
                    <a:ea typeface="NanumSquare" panose="020B0600000101010101" pitchFamily="34" charset="-127"/>
                  </a:rPr>
                  <a:t>에 영향을 주는지 </a:t>
                </a:r>
                <a14:m>
                  <m:oMath xmlns:m="http://schemas.openxmlformats.org/officeDocument/2006/math">
                    <m:r>
                      <a:rPr lang="ko-KR" alt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ko-KR" altLang="en-US" sz="1600" dirty="0" smtClean="0">
                    <a:latin typeface="NanumSquare" panose="020B0600000101010101" pitchFamily="34" charset="-127"/>
                    <a:ea typeface="NanumSquare" panose="020B0600000101010101" pitchFamily="34" charset="-127"/>
                  </a:rPr>
                  <a:t>로 확인한다</a:t>
                </a:r>
                <a:r>
                  <a:rPr lang="en-US" altLang="ko-KR" sz="1600" dirty="0" smtClean="0">
                    <a:latin typeface="NanumSquare" panose="020B0600000101010101" pitchFamily="34" charset="-127"/>
                    <a:ea typeface="NanumSquare" panose="020B0600000101010101" pitchFamily="34" charset="-127"/>
                  </a:rPr>
                  <a:t>.</a:t>
                </a: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EAEFB93-D452-C548-A569-B3F765FC17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893" y="2208995"/>
                <a:ext cx="3306206" cy="1200329"/>
              </a:xfrm>
              <a:prstGeom prst="rect">
                <a:avLst/>
              </a:prstGeom>
              <a:blipFill>
                <a:blip r:embed="rId3"/>
                <a:stretch>
                  <a:fillRect l="-1476" b="-355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2528" y="3738275"/>
            <a:ext cx="2514600" cy="73342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8" name="직사각형 17"/>
              <p:cNvSpPr/>
              <p:nvPr/>
            </p:nvSpPr>
            <p:spPr>
              <a:xfrm>
                <a:off x="4392528" y="1694209"/>
                <a:ext cx="3987900" cy="17543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altLang="ko-KR" dirty="0" smtClean="0">
                    <a:latin typeface="NanumSquare" panose="020B0600000101010101" pitchFamily="34" charset="-127"/>
                    <a:ea typeface="NanumSquare" panose="020B0600000101010101" pitchFamily="34" charset="-127"/>
                  </a:rPr>
                  <a:t>H0 :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altLang="ko-KR" dirty="0" smtClean="0">
                    <a:latin typeface="NanumSquare" panose="020B0600000101010101" pitchFamily="34" charset="-127"/>
                    <a:ea typeface="NanumSquare" panose="020B0600000101010101" pitchFamily="34" charset="-127"/>
                  </a:rPr>
                  <a:t>1</a:t>
                </a:r>
                <a:r>
                  <a:rPr lang="en-US" altLang="ko-KR" dirty="0" smtClean="0">
                    <a:latin typeface="NanumSquare" panose="020B0600000101010101" pitchFamily="34" charset="-127"/>
                    <a:ea typeface="NanumSquare" panose="020B0600000101010101" pitchFamily="34" charset="-127"/>
                  </a:rPr>
                  <a:t> = 0</a:t>
                </a:r>
              </a:p>
              <a:p>
                <a:pPr algn="just"/>
                <a:endParaRPr lang="en-US" altLang="ko-KR" dirty="0" smtClean="0">
                  <a:latin typeface="NanumSquare" panose="020B0600000101010101" pitchFamily="34" charset="-127"/>
                  <a:ea typeface="NanumSquare" panose="020B0600000101010101" pitchFamily="34" charset="-127"/>
                </a:endParaRPr>
              </a:p>
              <a:p>
                <a:pPr marL="342900" indent="-342900" algn="just">
                  <a:buAutoNum type="arabicPeriod"/>
                </a:pPr>
                <a:r>
                  <a:rPr lang="en-US" altLang="ko-KR" dirty="0" smtClean="0">
                    <a:ea typeface="NanumSquare" panose="020B0600000101010101" pitchFamily="34" charset="-127"/>
                  </a:rPr>
                  <a:t>Null alternative hypotheses </a:t>
                </a:r>
                <a:r>
                  <a:rPr lang="ko-KR" altLang="en-US" dirty="0">
                    <a:ea typeface="NanumSquare" panose="020B0600000101010101" pitchFamily="34" charset="-127"/>
                  </a:rPr>
                  <a:t> </a:t>
                </a:r>
                <a:r>
                  <a:rPr lang="ko-KR" altLang="en-US" dirty="0" smtClean="0">
                    <a:ea typeface="NanumSquare" panose="020B0600000101010101" pitchFamily="34" charset="-127"/>
                  </a:rPr>
                  <a:t>검정</a:t>
                </a:r>
                <a:endParaRPr lang="en-US" altLang="ko-KR" dirty="0" smtClean="0">
                  <a:ea typeface="NanumSquare" panose="020B0600000101010101" pitchFamily="34" charset="-127"/>
                </a:endParaRPr>
              </a:p>
              <a:p>
                <a:pPr marL="342900" indent="-342900" algn="just">
                  <a:buAutoNum type="arabicPeriod"/>
                </a:pPr>
                <a:r>
                  <a:rPr lang="en-US" altLang="ko-KR" dirty="0" smtClean="0">
                    <a:ea typeface="NanumSquare" panose="020B0600000101010101" pitchFamily="34" charset="-127"/>
                  </a:rPr>
                  <a:t>Test statistics </a:t>
                </a:r>
                <a:r>
                  <a:rPr lang="ko-KR" altLang="en-US" dirty="0" smtClean="0">
                    <a:ea typeface="NanumSquare" panose="020B0600000101010101" pitchFamily="34" charset="-127"/>
                  </a:rPr>
                  <a:t>만들기</a:t>
                </a:r>
                <a:endParaRPr lang="en-US" altLang="ko-KR" dirty="0" smtClean="0">
                  <a:ea typeface="NanumSquare" panose="020B0600000101010101" pitchFamily="34" charset="-127"/>
                </a:endParaRPr>
              </a:p>
              <a:p>
                <a:pPr marL="342900" indent="-342900" algn="just">
                  <a:buAutoNum type="arabicPeriod"/>
                </a:pPr>
                <a:r>
                  <a:rPr lang="en-US" altLang="ko-KR" dirty="0" smtClean="0">
                    <a:ea typeface="NanumSquare" panose="020B0600000101010101" pitchFamily="34" charset="-127"/>
                  </a:rPr>
                  <a:t>P-value  </a:t>
                </a:r>
                <a:r>
                  <a:rPr lang="ko-KR" altLang="en-US" dirty="0" smtClean="0">
                    <a:ea typeface="NanumSquare" panose="020B0600000101010101" pitchFamily="34" charset="-127"/>
                  </a:rPr>
                  <a:t>계산</a:t>
                </a:r>
                <a:endParaRPr lang="en-US" altLang="ko-KR" dirty="0" smtClean="0">
                  <a:ea typeface="NanumSquare" panose="020B0600000101010101" pitchFamily="34" charset="-127"/>
                </a:endParaRPr>
              </a:p>
              <a:p>
                <a:pPr marL="342900" indent="-342900" algn="just">
                  <a:buAutoNum type="arabicPeriod"/>
                </a:pPr>
                <a:r>
                  <a:rPr lang="en-US" altLang="ko-KR" dirty="0" smtClean="0">
                    <a:ea typeface="NanumSquare" panose="020B0600000101010101" pitchFamily="34" charset="-127"/>
                  </a:rPr>
                  <a:t>P-value &lt; 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  <a:ea typeface="NanumSquare" panose="020B0600000101010101" pitchFamily="34" charset="-127"/>
                      </a:rPr>
                      <m:t>𝛼</m:t>
                    </m:r>
                  </m:oMath>
                </a14:m>
                <a:endParaRPr lang="ko-KR" altLang="en-US" dirty="0"/>
              </a:p>
            </p:txBody>
          </p:sp>
        </mc:Choice>
        <mc:Fallback>
          <p:sp>
            <p:nvSpPr>
              <p:cNvPr id="18" name="직사각형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2528" y="1694209"/>
                <a:ext cx="3987900" cy="1754326"/>
              </a:xfrm>
              <a:prstGeom prst="rect">
                <a:avLst/>
              </a:prstGeom>
              <a:blipFill>
                <a:blip r:embed="rId5"/>
                <a:stretch>
                  <a:fillRect l="-1376" t="-1736" b="-451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577196B7-17C1-EC4D-80D2-D27327E3CA8B}"/>
              </a:ext>
            </a:extLst>
          </p:cNvPr>
          <p:cNvSpPr txBox="1"/>
          <p:nvPr/>
        </p:nvSpPr>
        <p:spPr>
          <a:xfrm>
            <a:off x="902733" y="798936"/>
            <a:ext cx="1858052" cy="388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NanumSquare" panose="020B0600000101010101" pitchFamily="34" charset="-127"/>
                <a:ea typeface="NanumSquare" panose="020B0600000101010101" pitchFamily="34" charset="-127"/>
              </a:rPr>
              <a:t>LSE &amp; </a:t>
            </a:r>
            <a:r>
              <a:rPr lang="ko-KR" altLang="en-US" sz="1400" dirty="0" smtClean="0">
                <a:latin typeface="NanumSquare" panose="020B0600000101010101" pitchFamily="34" charset="-127"/>
                <a:ea typeface="NanumSquare" panose="020B0600000101010101" pitchFamily="34" charset="-127"/>
              </a:rPr>
              <a:t>가설검정</a:t>
            </a:r>
            <a:endParaRPr lang="en-US" altLang="ko-KR" sz="1400" dirty="0"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81555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8F85E6B-373E-0648-B975-AA5A0BD6598D}"/>
              </a:ext>
            </a:extLst>
          </p:cNvPr>
          <p:cNvSpPr txBox="1"/>
          <p:nvPr/>
        </p:nvSpPr>
        <p:spPr>
          <a:xfrm>
            <a:off x="177294" y="224585"/>
            <a:ext cx="9124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spc="-300" dirty="0">
                <a:solidFill>
                  <a:srgbClr val="035282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01</a:t>
            </a:r>
            <a:endParaRPr lang="en-KR" sz="4000" b="1" spc="-300" dirty="0">
              <a:solidFill>
                <a:srgbClr val="035282"/>
              </a:solidFill>
              <a:latin typeface="NanumSquare ExtraBold" panose="020B0600000101010101" pitchFamily="34" charset="-127"/>
              <a:ea typeface="NanumSquare ExtraBold" panose="020B0600000101010101" pitchFamily="34" charset="-127"/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577E3321-31FA-AA4B-BD32-65A9D4466E2C}"/>
              </a:ext>
            </a:extLst>
          </p:cNvPr>
          <p:cNvSpPr/>
          <p:nvPr/>
        </p:nvSpPr>
        <p:spPr>
          <a:xfrm>
            <a:off x="721479" y="1404469"/>
            <a:ext cx="2846395" cy="501805"/>
          </a:xfrm>
          <a:prstGeom prst="roundRect">
            <a:avLst>
              <a:gd name="adj" fmla="val 50000"/>
            </a:avLst>
          </a:prstGeom>
          <a:solidFill>
            <a:srgbClr val="0352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8293DBFD-067E-AB46-BB29-D9E162247787}"/>
              </a:ext>
            </a:extLst>
          </p:cNvPr>
          <p:cNvSpPr/>
          <p:nvPr/>
        </p:nvSpPr>
        <p:spPr>
          <a:xfrm>
            <a:off x="4219715" y="1404469"/>
            <a:ext cx="7250806" cy="4456090"/>
          </a:xfrm>
          <a:prstGeom prst="roundRect">
            <a:avLst>
              <a:gd name="adj" fmla="val 0"/>
            </a:avLst>
          </a:prstGeom>
          <a:solidFill>
            <a:srgbClr val="EFE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56E2C5C-C394-C644-9CF6-06D035F90569}"/>
              </a:ext>
            </a:extLst>
          </p:cNvPr>
          <p:cNvSpPr txBox="1"/>
          <p:nvPr/>
        </p:nvSpPr>
        <p:spPr>
          <a:xfrm>
            <a:off x="902733" y="1486058"/>
            <a:ext cx="2476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chemeClr val="bg1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가설 검정</a:t>
            </a:r>
            <a:endParaRPr lang="en-KR" b="1" dirty="0">
              <a:solidFill>
                <a:schemeClr val="bg1"/>
              </a:solidFill>
              <a:latin typeface="NanumSquare ExtraBold" panose="020B0600000101010101" pitchFamily="34" charset="-127"/>
              <a:ea typeface="NanumSquare ExtraBold" panose="020B0600000101010101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B19D7A-5E4A-3341-BD4F-ECCC1B754771}"/>
              </a:ext>
            </a:extLst>
          </p:cNvPr>
          <p:cNvSpPr txBox="1"/>
          <p:nvPr/>
        </p:nvSpPr>
        <p:spPr>
          <a:xfrm>
            <a:off x="902733" y="432839"/>
            <a:ext cx="1814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단순선형회귀</a:t>
            </a:r>
            <a:endParaRPr lang="en-KR" sz="2000" b="1" dirty="0">
              <a:latin typeface="NanumSquare ExtraBold" panose="020B0600000101010101" pitchFamily="34" charset="-127"/>
              <a:ea typeface="NanumSquare ExtraBold" panose="020B0600000101010101" pitchFamily="34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EAEFB93-D452-C548-A569-B3F765FC17AB}"/>
              </a:ext>
            </a:extLst>
          </p:cNvPr>
          <p:cNvSpPr txBox="1"/>
          <p:nvPr/>
        </p:nvSpPr>
        <p:spPr>
          <a:xfrm>
            <a:off x="737893" y="2208995"/>
            <a:ext cx="330620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 smtClean="0">
                <a:latin typeface="NanumSquare" panose="020B0600000101010101" pitchFamily="34" charset="-127"/>
                <a:ea typeface="NanumSquare" panose="020B0600000101010101" pitchFamily="34" charset="-127"/>
              </a:rPr>
              <a:t>Confidence intervals </a:t>
            </a:r>
            <a:r>
              <a:rPr lang="ko-KR" altLang="en-US" sz="1600" dirty="0" smtClean="0">
                <a:latin typeface="NanumSquare" panose="020B0600000101010101" pitchFamily="34" charset="-127"/>
                <a:ea typeface="NanumSquare" panose="020B0600000101010101" pitchFamily="34" charset="-127"/>
              </a:rPr>
              <a:t>신뢰구간</a:t>
            </a:r>
            <a:endParaRPr lang="en-US" altLang="ko-KR" sz="1600" dirty="0" smtClean="0">
              <a:latin typeface="NanumSquare" panose="020B0600000101010101" pitchFamily="34" charset="-127"/>
              <a:ea typeface="NanumSquare" panose="020B0600000101010101" pitchFamily="34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 err="1" smtClean="0">
                <a:latin typeface="NanumSquare" panose="020B0600000101010101" pitchFamily="34" charset="-127"/>
                <a:ea typeface="NanumSquare" panose="020B0600000101010101" pitchFamily="34" charset="-127"/>
              </a:rPr>
              <a:t>추정량</a:t>
            </a:r>
            <a:r>
              <a:rPr lang="ko-KR" altLang="en-US" sz="1600" dirty="0" smtClean="0">
                <a:latin typeface="NanumSquare" panose="020B0600000101010101" pitchFamily="34" charset="-127"/>
                <a:ea typeface="NanumSquare" panose="020B0600000101010101" pitchFamily="34" charset="-127"/>
              </a:rPr>
              <a:t> 분포가 우리가 모르는 미지의 </a:t>
            </a:r>
            <a:r>
              <a:rPr lang="ko-KR" altLang="en-US" sz="1600" dirty="0" err="1" smtClean="0">
                <a:latin typeface="NanumSquare" panose="020B0600000101010101" pitchFamily="34" charset="-127"/>
                <a:ea typeface="NanumSquare" panose="020B0600000101010101" pitchFamily="34" charset="-127"/>
              </a:rPr>
              <a:t>모수</a:t>
            </a:r>
            <a:r>
              <a:rPr lang="ko-KR" altLang="en-US" sz="1600" dirty="0" smtClean="0">
                <a:latin typeface="NanumSquare" panose="020B0600000101010101" pitchFamily="34" charset="-127"/>
                <a:ea typeface="NanumSquare" panose="020B0600000101010101" pitchFamily="34" charset="-127"/>
              </a:rPr>
              <a:t> 시그마 제곱에 의존한다</a:t>
            </a:r>
            <a:r>
              <a:rPr lang="en-US" altLang="ko-KR" sz="1600" dirty="0" smtClean="0">
                <a:latin typeface="NanumSquare" panose="020B0600000101010101" pitchFamily="34" charset="-127"/>
                <a:ea typeface="NanumSquare" panose="020B0600000101010101" pitchFamily="34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 smtClean="0">
                <a:latin typeface="NanumSquare" panose="020B0600000101010101" pitchFamily="34" charset="-127"/>
                <a:ea typeface="NanumSquare" panose="020B0600000101010101" pitchFamily="34" charset="-127"/>
              </a:rPr>
              <a:t>따라서</a:t>
            </a:r>
            <a:r>
              <a:rPr lang="en-US" altLang="ko-KR" sz="1600" dirty="0" smtClean="0">
                <a:latin typeface="NanumSquare" panose="020B0600000101010101" pitchFamily="34" charset="-127"/>
                <a:ea typeface="NanumSquare" panose="020B0600000101010101" pitchFamily="34" charset="-127"/>
              </a:rPr>
              <a:t>, </a:t>
            </a:r>
            <a:r>
              <a:rPr lang="ko-KR" altLang="en-US" sz="1600" dirty="0" smtClean="0">
                <a:latin typeface="NanumSquare" panose="020B0600000101010101" pitchFamily="34" charset="-127"/>
                <a:ea typeface="NanumSquare" panose="020B0600000101010101" pitchFamily="34" charset="-127"/>
              </a:rPr>
              <a:t>우리는 데이터로부터 시그마 제곱을 추정할 필요가 있다</a:t>
            </a:r>
            <a:r>
              <a:rPr lang="en-US" altLang="ko-KR" sz="1600" dirty="0" smtClean="0">
                <a:latin typeface="NanumSquare" panose="020B0600000101010101" pitchFamily="34" charset="-127"/>
                <a:ea typeface="NanumSquare" panose="020B0600000101010101" pitchFamily="34" charset="-127"/>
              </a:rPr>
              <a:t>. </a:t>
            </a:r>
            <a:r>
              <a:rPr lang="ko-KR" altLang="en-US" sz="1600" dirty="0" smtClean="0">
                <a:latin typeface="NanumSquare" panose="020B0600000101010101" pitchFamily="34" charset="-127"/>
                <a:ea typeface="NanumSquare" panose="020B0600000101010101" pitchFamily="34" charset="-127"/>
              </a:rPr>
              <a:t>시그마제곱의 불편추정치를 구한다</a:t>
            </a:r>
            <a:r>
              <a:rPr lang="en-US" altLang="ko-KR" sz="1600" dirty="0" smtClean="0">
                <a:latin typeface="NanumSquare" panose="020B0600000101010101" pitchFamily="34" charset="-127"/>
                <a:ea typeface="NanumSquare" panose="020B0600000101010101" pitchFamily="34" charset="-127"/>
              </a:rPr>
              <a:t>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4885" y="1715957"/>
            <a:ext cx="6524625" cy="124777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4"/>
          <a:srcRect t="25326"/>
          <a:stretch/>
        </p:blipFill>
        <p:spPr>
          <a:xfrm>
            <a:off x="4527330" y="3214259"/>
            <a:ext cx="4800600" cy="60458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24885" y="4069367"/>
            <a:ext cx="4343400" cy="81915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24885" y="5038617"/>
            <a:ext cx="2733675" cy="59055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84365" y="5038617"/>
            <a:ext cx="2562225" cy="63817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77196B7-17C1-EC4D-80D2-D27327E3CA8B}"/>
              </a:ext>
            </a:extLst>
          </p:cNvPr>
          <p:cNvSpPr txBox="1"/>
          <p:nvPr/>
        </p:nvSpPr>
        <p:spPr>
          <a:xfrm>
            <a:off x="902733" y="798936"/>
            <a:ext cx="1858052" cy="388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NanumSquare" panose="020B0600000101010101" pitchFamily="34" charset="-127"/>
                <a:ea typeface="NanumSquare" panose="020B0600000101010101" pitchFamily="34" charset="-127"/>
              </a:rPr>
              <a:t>LSE &amp; </a:t>
            </a:r>
            <a:r>
              <a:rPr lang="ko-KR" altLang="en-US" sz="1400" dirty="0" smtClean="0">
                <a:latin typeface="NanumSquare" panose="020B0600000101010101" pitchFamily="34" charset="-127"/>
                <a:ea typeface="NanumSquare" panose="020B0600000101010101" pitchFamily="34" charset="-127"/>
              </a:rPr>
              <a:t>가설검정</a:t>
            </a:r>
            <a:endParaRPr lang="en-US" altLang="ko-KR" sz="1400" dirty="0"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42523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D9F06096-FAB5-AE4D-AAAE-7DCC5D8FEDBC}"/>
              </a:ext>
            </a:extLst>
          </p:cNvPr>
          <p:cNvGrpSpPr/>
          <p:nvPr/>
        </p:nvGrpSpPr>
        <p:grpSpPr>
          <a:xfrm>
            <a:off x="177294" y="224585"/>
            <a:ext cx="2539529" cy="962919"/>
            <a:chOff x="880231" y="1963232"/>
            <a:chExt cx="2539529" cy="962919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36C513A-0D4B-9C46-AA56-C19929F0743E}"/>
                </a:ext>
              </a:extLst>
            </p:cNvPr>
            <p:cNvSpPr txBox="1"/>
            <p:nvPr/>
          </p:nvSpPr>
          <p:spPr>
            <a:xfrm>
              <a:off x="880231" y="1963232"/>
              <a:ext cx="91247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000" b="1" spc="-300" dirty="0">
                  <a:solidFill>
                    <a:srgbClr val="035282"/>
                  </a:solidFill>
                  <a:latin typeface="NanumSquare ExtraBold" panose="020B0600000101010101" pitchFamily="34" charset="-127"/>
                  <a:ea typeface="NanumSquare ExtraBold" panose="020B0600000101010101" pitchFamily="34" charset="-127"/>
                </a:rPr>
                <a:t>01</a:t>
              </a:r>
              <a:endParaRPr lang="en-KR" sz="4000" b="1" spc="-300" dirty="0">
                <a:solidFill>
                  <a:srgbClr val="035282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DB19D7A-5E4A-3341-BD4F-ECCC1B754771}"/>
                </a:ext>
              </a:extLst>
            </p:cNvPr>
            <p:cNvSpPr txBox="1"/>
            <p:nvPr/>
          </p:nvSpPr>
          <p:spPr>
            <a:xfrm>
              <a:off x="1605670" y="2171486"/>
              <a:ext cx="181409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 smtClean="0">
                  <a:latin typeface="NanumSquare ExtraBold" panose="020B0600000101010101" pitchFamily="34" charset="-127"/>
                  <a:ea typeface="NanumSquare ExtraBold" panose="020B0600000101010101" pitchFamily="34" charset="-127"/>
                </a:rPr>
                <a:t>단순선형회귀</a:t>
              </a:r>
              <a:endParaRPr lang="en-KR" sz="2000" b="1" dirty="0">
                <a:latin typeface="NanumSquare ExtraBold" panose="020B0600000101010101" pitchFamily="34" charset="-127"/>
                <a:ea typeface="NanumSquare ExtraBold" panose="020B0600000101010101" pitchFamily="34" charset="-127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EE26C56-DB3F-6B42-94A9-CE7A4F90958B}"/>
                </a:ext>
              </a:extLst>
            </p:cNvPr>
            <p:cNvSpPr txBox="1"/>
            <p:nvPr/>
          </p:nvSpPr>
          <p:spPr>
            <a:xfrm>
              <a:off x="1605670" y="2537583"/>
              <a:ext cx="1483520" cy="3885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400" dirty="0" smtClean="0">
                  <a:latin typeface="NanumSquare" panose="020B0600000101010101" pitchFamily="34" charset="-127"/>
                  <a:ea typeface="NanumSquare" panose="020B0600000101010101" pitchFamily="34" charset="-127"/>
                </a:rPr>
                <a:t>예측</a:t>
              </a:r>
              <a:endParaRPr lang="en-US" altLang="ko-KR" sz="1400" dirty="0">
                <a:latin typeface="NanumSquare" panose="020B0600000101010101" pitchFamily="34" charset="-127"/>
                <a:ea typeface="NanumSquare" panose="020B0600000101010101" pitchFamily="34" charset="-127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3F4A94F9-EE34-7945-814D-B7A71F7603DC}"/>
              </a:ext>
            </a:extLst>
          </p:cNvPr>
          <p:cNvSpPr txBox="1"/>
          <p:nvPr/>
        </p:nvSpPr>
        <p:spPr>
          <a:xfrm>
            <a:off x="697335" y="1654822"/>
            <a:ext cx="78056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1600" b="1" dirty="0" smtClean="0">
                <a:latin typeface="NanumSquare" panose="020B0600000101010101" pitchFamily="34" charset="-127"/>
                <a:ea typeface="NanumSquare" panose="020B0600000101010101" pitchFamily="34" charset="-127"/>
              </a:rPr>
              <a:t>Prediction Interval.</a:t>
            </a:r>
          </a:p>
          <a:p>
            <a:r>
              <a:rPr lang="ko-KR" altLang="en-US" sz="1600" b="1" dirty="0" smtClean="0">
                <a:latin typeface="NanumSquare" panose="020B0600000101010101" pitchFamily="34" charset="-127"/>
                <a:ea typeface="NanumSquare" panose="020B0600000101010101" pitchFamily="34" charset="-127"/>
              </a:rPr>
              <a:t>예측변수의 어떤 선택된 값 </a:t>
            </a:r>
            <a:r>
              <a:rPr lang="en-US" altLang="ko-KR" sz="1600" b="1" dirty="0" smtClean="0">
                <a:latin typeface="NanumSquare" panose="020B0600000101010101" pitchFamily="34" charset="-127"/>
                <a:ea typeface="NanumSquare" panose="020B0600000101010101" pitchFamily="34" charset="-127"/>
              </a:rPr>
              <a:t>x0</a:t>
            </a:r>
            <a:r>
              <a:rPr lang="ko-KR" altLang="en-US" sz="1600" b="1" dirty="0" smtClean="0">
                <a:latin typeface="NanumSquare" panose="020B0600000101010101" pitchFamily="34" charset="-127"/>
                <a:ea typeface="NanumSquare" panose="020B0600000101010101" pitchFamily="34" charset="-127"/>
              </a:rPr>
              <a:t>에 대응되는 </a:t>
            </a:r>
            <a:r>
              <a:rPr lang="ko-KR" altLang="en-US" sz="1600" b="1" dirty="0" err="1" smtClean="0">
                <a:latin typeface="NanumSquare" panose="020B0600000101010101" pitchFamily="34" charset="-127"/>
                <a:ea typeface="NanumSquare" panose="020B0600000101010101" pitchFamily="34" charset="-127"/>
              </a:rPr>
              <a:t>반응변수</a:t>
            </a:r>
            <a:r>
              <a:rPr lang="ko-KR" altLang="en-US" sz="1600" b="1" dirty="0" smtClean="0">
                <a:latin typeface="NanumSquare" panose="020B0600000101010101" pitchFamily="34" charset="-127"/>
                <a:ea typeface="NanumSquare" panose="020B0600000101010101" pitchFamily="34" charset="-127"/>
              </a:rPr>
              <a:t> </a:t>
            </a:r>
            <a:r>
              <a:rPr lang="en-US" altLang="ko-KR" sz="1600" b="1" dirty="0" smtClean="0">
                <a:latin typeface="NanumSquare" panose="020B0600000101010101" pitchFamily="34" charset="-127"/>
                <a:ea typeface="NanumSquare" panose="020B0600000101010101" pitchFamily="34" charset="-127"/>
              </a:rPr>
              <a:t>Y</a:t>
            </a:r>
            <a:r>
              <a:rPr lang="ko-KR" altLang="en-US" sz="1600" b="1" dirty="0" smtClean="0">
                <a:latin typeface="NanumSquare" panose="020B0600000101010101" pitchFamily="34" charset="-127"/>
                <a:ea typeface="NanumSquare" panose="020B0600000101010101" pitchFamily="34" charset="-127"/>
              </a:rPr>
              <a:t>의 값에 대한 예측</a:t>
            </a:r>
            <a:endParaRPr lang="en-KR" sz="1600" b="1" dirty="0"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934" y="2542326"/>
            <a:ext cx="3849778" cy="2279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378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D9F06096-FAB5-AE4D-AAAE-7DCC5D8FEDBC}"/>
              </a:ext>
            </a:extLst>
          </p:cNvPr>
          <p:cNvGrpSpPr/>
          <p:nvPr/>
        </p:nvGrpSpPr>
        <p:grpSpPr>
          <a:xfrm>
            <a:off x="177294" y="224585"/>
            <a:ext cx="2539529" cy="962919"/>
            <a:chOff x="880231" y="1963232"/>
            <a:chExt cx="2539529" cy="962919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36C513A-0D4B-9C46-AA56-C19929F0743E}"/>
                </a:ext>
              </a:extLst>
            </p:cNvPr>
            <p:cNvSpPr txBox="1"/>
            <p:nvPr/>
          </p:nvSpPr>
          <p:spPr>
            <a:xfrm>
              <a:off x="880231" y="1963232"/>
              <a:ext cx="91247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000" b="1" spc="-300" dirty="0">
                  <a:solidFill>
                    <a:srgbClr val="035282"/>
                  </a:solidFill>
                  <a:latin typeface="NanumSquare ExtraBold" panose="020B0600000101010101" pitchFamily="34" charset="-127"/>
                  <a:ea typeface="NanumSquare ExtraBold" panose="020B0600000101010101" pitchFamily="34" charset="-127"/>
                </a:rPr>
                <a:t>01</a:t>
              </a:r>
              <a:endParaRPr lang="en-KR" sz="4000" b="1" spc="-300" dirty="0">
                <a:solidFill>
                  <a:srgbClr val="035282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DB19D7A-5E4A-3341-BD4F-ECCC1B754771}"/>
                </a:ext>
              </a:extLst>
            </p:cNvPr>
            <p:cNvSpPr txBox="1"/>
            <p:nvPr/>
          </p:nvSpPr>
          <p:spPr>
            <a:xfrm>
              <a:off x="1605670" y="2171486"/>
              <a:ext cx="181409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 smtClean="0">
                  <a:latin typeface="NanumSquare ExtraBold" panose="020B0600000101010101" pitchFamily="34" charset="-127"/>
                  <a:ea typeface="NanumSquare ExtraBold" panose="020B0600000101010101" pitchFamily="34" charset="-127"/>
                </a:rPr>
                <a:t>단순선형회귀</a:t>
              </a:r>
              <a:endParaRPr lang="en-KR" sz="2000" b="1" dirty="0">
                <a:latin typeface="NanumSquare ExtraBold" panose="020B0600000101010101" pitchFamily="34" charset="-127"/>
                <a:ea typeface="NanumSquare ExtraBold" panose="020B0600000101010101" pitchFamily="34" charset="-127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EE26C56-DB3F-6B42-94A9-CE7A4F90958B}"/>
                </a:ext>
              </a:extLst>
            </p:cNvPr>
            <p:cNvSpPr txBox="1"/>
            <p:nvPr/>
          </p:nvSpPr>
          <p:spPr>
            <a:xfrm>
              <a:off x="1605670" y="2537583"/>
              <a:ext cx="1483520" cy="3885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400" dirty="0" smtClean="0">
                  <a:latin typeface="NanumSquare" panose="020B0600000101010101" pitchFamily="34" charset="-127"/>
                  <a:ea typeface="NanumSquare" panose="020B0600000101010101" pitchFamily="34" charset="-127"/>
                </a:rPr>
                <a:t>예측</a:t>
              </a:r>
              <a:endParaRPr lang="en-US" altLang="ko-KR" sz="1400" dirty="0">
                <a:latin typeface="NanumSquare" panose="020B0600000101010101" pitchFamily="34" charset="-127"/>
                <a:ea typeface="NanumSquare" panose="020B0600000101010101" pitchFamily="34" charset="-127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3F4A94F9-EE34-7945-814D-B7A71F7603DC}"/>
              </a:ext>
            </a:extLst>
          </p:cNvPr>
          <p:cNvSpPr txBox="1"/>
          <p:nvPr/>
        </p:nvSpPr>
        <p:spPr>
          <a:xfrm>
            <a:off x="697335" y="1654822"/>
            <a:ext cx="78056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1600" b="1" dirty="0" smtClean="0">
                <a:latin typeface="NanumSquare" panose="020B0600000101010101" pitchFamily="34" charset="-127"/>
                <a:ea typeface="NanumSquare" panose="020B0600000101010101" pitchFamily="34" charset="-127"/>
              </a:rPr>
              <a:t>Prediction Interval.</a:t>
            </a:r>
          </a:p>
          <a:p>
            <a:r>
              <a:rPr lang="ko-KR" altLang="en-US" sz="1600" b="1" dirty="0" smtClean="0">
                <a:latin typeface="NanumSquare" panose="020B0600000101010101" pitchFamily="34" charset="-127"/>
                <a:ea typeface="NanumSquare" panose="020B0600000101010101" pitchFamily="34" charset="-127"/>
              </a:rPr>
              <a:t>예측변수의 어떤 선택된 값 </a:t>
            </a:r>
            <a:r>
              <a:rPr lang="en-US" altLang="ko-KR" sz="1600" b="1" dirty="0" smtClean="0">
                <a:latin typeface="NanumSquare" panose="020B0600000101010101" pitchFamily="34" charset="-127"/>
                <a:ea typeface="NanumSquare" panose="020B0600000101010101" pitchFamily="34" charset="-127"/>
              </a:rPr>
              <a:t>x0</a:t>
            </a:r>
            <a:r>
              <a:rPr lang="ko-KR" altLang="en-US" sz="1600" b="1" dirty="0" smtClean="0">
                <a:latin typeface="NanumSquare" panose="020B0600000101010101" pitchFamily="34" charset="-127"/>
                <a:ea typeface="NanumSquare" panose="020B0600000101010101" pitchFamily="34" charset="-127"/>
              </a:rPr>
              <a:t>에 대응되는 </a:t>
            </a:r>
            <a:r>
              <a:rPr lang="ko-KR" altLang="en-US" sz="1600" b="1" dirty="0" err="1" smtClean="0">
                <a:latin typeface="NanumSquare" panose="020B0600000101010101" pitchFamily="34" charset="-127"/>
                <a:ea typeface="NanumSquare" panose="020B0600000101010101" pitchFamily="34" charset="-127"/>
              </a:rPr>
              <a:t>반응변수</a:t>
            </a:r>
            <a:r>
              <a:rPr lang="ko-KR" altLang="en-US" sz="1600" b="1" dirty="0" smtClean="0">
                <a:latin typeface="NanumSquare" panose="020B0600000101010101" pitchFamily="34" charset="-127"/>
                <a:ea typeface="NanumSquare" panose="020B0600000101010101" pitchFamily="34" charset="-127"/>
              </a:rPr>
              <a:t> </a:t>
            </a:r>
            <a:r>
              <a:rPr lang="en-US" altLang="ko-KR" sz="1600" b="1" dirty="0" smtClean="0">
                <a:latin typeface="NanumSquare" panose="020B0600000101010101" pitchFamily="34" charset="-127"/>
                <a:ea typeface="NanumSquare" panose="020B0600000101010101" pitchFamily="34" charset="-127"/>
              </a:rPr>
              <a:t>Y</a:t>
            </a:r>
            <a:r>
              <a:rPr lang="ko-KR" altLang="en-US" sz="1600" b="1" dirty="0" smtClean="0">
                <a:latin typeface="NanumSquare" panose="020B0600000101010101" pitchFamily="34" charset="-127"/>
                <a:ea typeface="NanumSquare" panose="020B0600000101010101" pitchFamily="34" charset="-127"/>
              </a:rPr>
              <a:t>의 값에 대한 예측</a:t>
            </a:r>
            <a:endParaRPr lang="en-KR" sz="1600" b="1" dirty="0"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934" y="2542326"/>
            <a:ext cx="3849778" cy="227970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7956" y="291993"/>
            <a:ext cx="6916029" cy="5037818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61603" y="5622738"/>
            <a:ext cx="3133725" cy="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555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D9F06096-FAB5-AE4D-AAAE-7DCC5D8FEDBC}"/>
              </a:ext>
            </a:extLst>
          </p:cNvPr>
          <p:cNvGrpSpPr/>
          <p:nvPr/>
        </p:nvGrpSpPr>
        <p:grpSpPr>
          <a:xfrm>
            <a:off x="177294" y="224585"/>
            <a:ext cx="2539529" cy="962919"/>
            <a:chOff x="880231" y="1963232"/>
            <a:chExt cx="2539529" cy="962919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36C513A-0D4B-9C46-AA56-C19929F0743E}"/>
                </a:ext>
              </a:extLst>
            </p:cNvPr>
            <p:cNvSpPr txBox="1"/>
            <p:nvPr/>
          </p:nvSpPr>
          <p:spPr>
            <a:xfrm>
              <a:off x="880231" y="1963232"/>
              <a:ext cx="91247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000" b="1" spc="-300" dirty="0">
                  <a:solidFill>
                    <a:srgbClr val="035282"/>
                  </a:solidFill>
                  <a:latin typeface="NanumSquare ExtraBold" panose="020B0600000101010101" pitchFamily="34" charset="-127"/>
                  <a:ea typeface="NanumSquare ExtraBold" panose="020B0600000101010101" pitchFamily="34" charset="-127"/>
                </a:rPr>
                <a:t>01</a:t>
              </a:r>
              <a:endParaRPr lang="en-KR" sz="4000" b="1" spc="-300" dirty="0">
                <a:solidFill>
                  <a:srgbClr val="035282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DB19D7A-5E4A-3341-BD4F-ECCC1B754771}"/>
                </a:ext>
              </a:extLst>
            </p:cNvPr>
            <p:cNvSpPr txBox="1"/>
            <p:nvPr/>
          </p:nvSpPr>
          <p:spPr>
            <a:xfrm>
              <a:off x="1605670" y="2171486"/>
              <a:ext cx="181409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 smtClean="0">
                  <a:latin typeface="NanumSquare ExtraBold" panose="020B0600000101010101" pitchFamily="34" charset="-127"/>
                  <a:ea typeface="NanumSquare ExtraBold" panose="020B0600000101010101" pitchFamily="34" charset="-127"/>
                </a:rPr>
                <a:t>단순선형회귀</a:t>
              </a:r>
              <a:endParaRPr lang="en-KR" sz="2000" b="1" dirty="0">
                <a:latin typeface="NanumSquare ExtraBold" panose="020B0600000101010101" pitchFamily="34" charset="-127"/>
                <a:ea typeface="NanumSquare ExtraBold" panose="020B0600000101010101" pitchFamily="34" charset="-127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EE26C56-DB3F-6B42-94A9-CE7A4F90958B}"/>
                </a:ext>
              </a:extLst>
            </p:cNvPr>
            <p:cNvSpPr txBox="1"/>
            <p:nvPr/>
          </p:nvSpPr>
          <p:spPr>
            <a:xfrm>
              <a:off x="1605670" y="2537583"/>
              <a:ext cx="1483520" cy="3885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400" dirty="0" smtClean="0">
                  <a:latin typeface="NanumSquare" panose="020B0600000101010101" pitchFamily="34" charset="-127"/>
                  <a:ea typeface="NanumSquare" panose="020B0600000101010101" pitchFamily="34" charset="-127"/>
                </a:rPr>
                <a:t>예측</a:t>
              </a:r>
              <a:endParaRPr lang="en-US" altLang="ko-KR" sz="1400" dirty="0">
                <a:latin typeface="NanumSquare" panose="020B0600000101010101" pitchFamily="34" charset="-127"/>
                <a:ea typeface="NanumSquare" panose="020B0600000101010101" pitchFamily="34" charset="-127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F4A94F9-EE34-7945-814D-B7A71F7603DC}"/>
                  </a:ext>
                </a:extLst>
              </p:cNvPr>
              <p:cNvSpPr txBox="1"/>
              <p:nvPr/>
            </p:nvSpPr>
            <p:spPr>
              <a:xfrm>
                <a:off x="697335" y="1654822"/>
                <a:ext cx="543364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 smtClean="0">
                    <a:latin typeface="NanumSquare" panose="020B0600000101010101" pitchFamily="34" charset="-127"/>
                    <a:ea typeface="NanumSquare" panose="020B0600000101010101" pitchFamily="34" charset="-127"/>
                  </a:rPr>
                  <a:t>2. Confidence Interval</a:t>
                </a:r>
              </a:p>
              <a:p>
                <a:r>
                  <a:rPr lang="en-US" sz="1600" b="1" dirty="0" smtClean="0">
                    <a:latin typeface="NanumSquare" panose="020B0600000101010101" pitchFamily="34" charset="-127"/>
                    <a:ea typeface="NanumSquare" panose="020B0600000101010101" pitchFamily="34" charset="-127"/>
                  </a:rPr>
                  <a:t>X=x0</a:t>
                </a:r>
                <a:r>
                  <a:rPr lang="ko-KR" altLang="en-US" sz="1600" b="1" dirty="0" smtClean="0">
                    <a:latin typeface="NanumSquare" panose="020B0600000101010101" pitchFamily="34" charset="-127"/>
                    <a:ea typeface="NanumSquare" panose="020B0600000101010101" pitchFamily="34" charset="-127"/>
                  </a:rPr>
                  <a:t>으로 주어졌을 때 </a:t>
                </a:r>
                <a:r>
                  <a:rPr lang="ko-KR" altLang="en-US" sz="1600" b="1" dirty="0" err="1" smtClean="0">
                    <a:latin typeface="NanumSquare" panose="020B0600000101010101" pitchFamily="34" charset="-127"/>
                    <a:ea typeface="NanumSquare" panose="020B0600000101010101" pitchFamily="34" charset="-127"/>
                  </a:rPr>
                  <a:t>평균반응</a:t>
                </a:r>
                <a:r>
                  <a:rPr lang="ko-KR" altLang="en-US" sz="1600" b="1" dirty="0" smtClean="0">
                    <a:latin typeface="NanumSquare" panose="020B0600000101010101" pitchFamily="34" charset="-127"/>
                    <a:ea typeface="NanumSquare" panose="020B0600000101010101" pitchFamily="34" charset="-127"/>
                  </a:rPr>
                  <a:t> </a:t>
                </a:r>
                <a14:m>
                  <m:oMath xmlns:m="http://schemas.openxmlformats.org/officeDocument/2006/math">
                    <m:r>
                      <a:rPr lang="ko-KR" altLang="en-US" sz="1600" b="1" i="1" smtClean="0">
                        <a:latin typeface="Cambria Math" panose="02040503050406030204" pitchFamily="18" charset="0"/>
                        <a:ea typeface="NanumSquare" panose="020B0600000101010101" pitchFamily="34" charset="-127"/>
                      </a:rPr>
                      <m:t>𝝁</m:t>
                    </m:r>
                  </m:oMath>
                </a14:m>
                <a:r>
                  <a:rPr lang="en-US" altLang="ko-KR" sz="1600" b="1" dirty="0" smtClean="0">
                    <a:latin typeface="NanumSquare" panose="020B0600000101010101" pitchFamily="34" charset="-127"/>
                    <a:ea typeface="NanumSquare" panose="020B0600000101010101" pitchFamily="34" charset="-127"/>
                  </a:rPr>
                  <a:t>0</a:t>
                </a:r>
                <a:r>
                  <a:rPr lang="ko-KR" altLang="en-US" sz="1600" b="1" dirty="0" smtClean="0">
                    <a:latin typeface="NanumSquare" panose="020B0600000101010101" pitchFamily="34" charset="-127"/>
                    <a:ea typeface="NanumSquare" panose="020B0600000101010101" pitchFamily="34" charset="-127"/>
                  </a:rPr>
                  <a:t>에 대한 추정</a:t>
                </a:r>
                <a:endParaRPr lang="en-KR" sz="1600" b="1" dirty="0">
                  <a:latin typeface="NanumSquare" panose="020B0600000101010101" pitchFamily="34" charset="-127"/>
                  <a:ea typeface="NanumSquare" panose="020B0600000101010101" pitchFamily="34" charset="-127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F4A94F9-EE34-7945-814D-B7A71F7603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335" y="1654822"/>
                <a:ext cx="5433642" cy="584775"/>
              </a:xfrm>
              <a:prstGeom prst="rect">
                <a:avLst/>
              </a:prstGeom>
              <a:blipFill>
                <a:blip r:embed="rId3"/>
                <a:stretch>
                  <a:fillRect l="-561" t="-3125" b="-1354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C0490021-A498-A947-B5D5-1A29F98D9FC3}"/>
              </a:ext>
            </a:extLst>
          </p:cNvPr>
          <p:cNvSpPr txBox="1"/>
          <p:nvPr/>
        </p:nvSpPr>
        <p:spPr>
          <a:xfrm>
            <a:off x="2469197" y="5748736"/>
            <a:ext cx="73235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Prediction Interval</a:t>
            </a:r>
            <a:r>
              <a:rPr lang="ko-KR" altLang="en-US" sz="1600" b="1" dirty="0" smtClean="0">
                <a:solidFill>
                  <a:schemeClr val="bg1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보다 항상 분산과 표준편차가 작다</a:t>
            </a:r>
            <a:r>
              <a:rPr lang="en-US" altLang="ko-KR" sz="1600" b="1" dirty="0" smtClean="0">
                <a:solidFill>
                  <a:schemeClr val="bg1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.</a:t>
            </a:r>
            <a:endParaRPr lang="en-KR" sz="1600" b="1" dirty="0">
              <a:solidFill>
                <a:schemeClr val="bg1"/>
              </a:solidFill>
              <a:latin typeface="NanumSquare ExtraBold" panose="020B0600000101010101" pitchFamily="34" charset="-127"/>
              <a:ea typeface="NanumSquare ExtraBold" panose="020B0600000101010101" pitchFamily="34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9844" y="3266633"/>
            <a:ext cx="3095625" cy="172402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72232" y="4285808"/>
            <a:ext cx="2828925" cy="704850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6"/>
          <a:srcRect b="80851"/>
          <a:stretch/>
        </p:blipFill>
        <p:spPr>
          <a:xfrm>
            <a:off x="729844" y="2607598"/>
            <a:ext cx="3849778" cy="436544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7"/>
          <a:srcRect t="57859" r="53029" b="21932"/>
          <a:stretch/>
        </p:blipFill>
        <p:spPr>
          <a:xfrm>
            <a:off x="8355650" y="4155740"/>
            <a:ext cx="3079063" cy="964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940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D9F06096-FAB5-AE4D-AAAE-7DCC5D8FEDBC}"/>
              </a:ext>
            </a:extLst>
          </p:cNvPr>
          <p:cNvGrpSpPr/>
          <p:nvPr/>
        </p:nvGrpSpPr>
        <p:grpSpPr>
          <a:xfrm>
            <a:off x="177294" y="224585"/>
            <a:ext cx="2539529" cy="962919"/>
            <a:chOff x="880231" y="1963232"/>
            <a:chExt cx="2539529" cy="962919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36C513A-0D4B-9C46-AA56-C19929F0743E}"/>
                </a:ext>
              </a:extLst>
            </p:cNvPr>
            <p:cNvSpPr txBox="1"/>
            <p:nvPr/>
          </p:nvSpPr>
          <p:spPr>
            <a:xfrm>
              <a:off x="880231" y="1963232"/>
              <a:ext cx="91247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000" b="1" spc="-300" dirty="0">
                  <a:solidFill>
                    <a:srgbClr val="035282"/>
                  </a:solidFill>
                  <a:latin typeface="NanumSquare ExtraBold" panose="020B0600000101010101" pitchFamily="34" charset="-127"/>
                  <a:ea typeface="NanumSquare ExtraBold" panose="020B0600000101010101" pitchFamily="34" charset="-127"/>
                </a:rPr>
                <a:t>01</a:t>
              </a:r>
              <a:endParaRPr lang="en-KR" sz="4000" b="1" spc="-300" dirty="0">
                <a:solidFill>
                  <a:srgbClr val="035282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DB19D7A-5E4A-3341-BD4F-ECCC1B754771}"/>
                </a:ext>
              </a:extLst>
            </p:cNvPr>
            <p:cNvSpPr txBox="1"/>
            <p:nvPr/>
          </p:nvSpPr>
          <p:spPr>
            <a:xfrm>
              <a:off x="1605670" y="2171486"/>
              <a:ext cx="181409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 smtClean="0">
                  <a:latin typeface="NanumSquare ExtraBold" panose="020B0600000101010101" pitchFamily="34" charset="-127"/>
                  <a:ea typeface="NanumSquare ExtraBold" panose="020B0600000101010101" pitchFamily="34" charset="-127"/>
                </a:rPr>
                <a:t>단순선형회귀</a:t>
              </a:r>
              <a:endParaRPr lang="en-KR" sz="2000" b="1" dirty="0">
                <a:latin typeface="NanumSquare ExtraBold" panose="020B0600000101010101" pitchFamily="34" charset="-127"/>
                <a:ea typeface="NanumSquare ExtraBold" panose="020B0600000101010101" pitchFamily="34" charset="-127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EE26C56-DB3F-6B42-94A9-CE7A4F90958B}"/>
                </a:ext>
              </a:extLst>
            </p:cNvPr>
            <p:cNvSpPr txBox="1"/>
            <p:nvPr/>
          </p:nvSpPr>
          <p:spPr>
            <a:xfrm>
              <a:off x="1605670" y="2537583"/>
              <a:ext cx="1483520" cy="3885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400" dirty="0" smtClean="0">
                  <a:latin typeface="NanumSquare" panose="020B0600000101010101" pitchFamily="34" charset="-127"/>
                  <a:ea typeface="NanumSquare" panose="020B0600000101010101" pitchFamily="34" charset="-127"/>
                </a:rPr>
                <a:t>예측</a:t>
              </a:r>
              <a:endParaRPr lang="en-US" altLang="ko-KR" sz="1400" dirty="0">
                <a:latin typeface="NanumSquare" panose="020B0600000101010101" pitchFamily="34" charset="-127"/>
                <a:ea typeface="NanumSquare" panose="020B0600000101010101" pitchFamily="34" charset="-127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3F4A94F9-EE34-7945-814D-B7A71F7603DC}"/>
              </a:ext>
            </a:extLst>
          </p:cNvPr>
          <p:cNvSpPr txBox="1"/>
          <p:nvPr/>
        </p:nvSpPr>
        <p:spPr>
          <a:xfrm>
            <a:off x="697335" y="1654822"/>
            <a:ext cx="54336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NanumSquare" panose="020B0600000101010101" pitchFamily="34" charset="-127"/>
                <a:ea typeface="NanumSquare" panose="020B0600000101010101" pitchFamily="34" charset="-127"/>
              </a:rPr>
              <a:t>Decomposition of sum of squares</a:t>
            </a:r>
            <a:endParaRPr lang="en-KR" sz="1600" b="1" dirty="0"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323" y="2555774"/>
            <a:ext cx="8511273" cy="2524976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4"/>
          <a:srcRect l="3335" r="41260" b="69072"/>
          <a:stretch/>
        </p:blipFill>
        <p:spPr>
          <a:xfrm>
            <a:off x="4396445" y="3161516"/>
            <a:ext cx="6382020" cy="1919234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7663938" y="1224938"/>
            <a:ext cx="4023290" cy="830997"/>
          </a:xfrm>
          <a:prstGeom prst="rect">
            <a:avLst/>
          </a:prstGeom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altLang="ko-KR" sz="1600" dirty="0" smtClean="0"/>
              <a:t>SST : </a:t>
            </a:r>
            <a:r>
              <a:rPr lang="ko-KR" altLang="en-US" sz="1600" dirty="0" smtClean="0"/>
              <a:t>평균으로부터 </a:t>
            </a:r>
            <a:r>
              <a:rPr lang="en-US" altLang="ko-KR" sz="1600" dirty="0" smtClean="0"/>
              <a:t>Y</a:t>
            </a:r>
            <a:r>
              <a:rPr lang="ko-KR" altLang="en-US" sz="1600" dirty="0" smtClean="0"/>
              <a:t>의 </a:t>
            </a:r>
            <a:r>
              <a:rPr lang="ko-KR" altLang="en-US" sz="1600" dirty="0" err="1" smtClean="0"/>
              <a:t>제곱편차의</a:t>
            </a:r>
            <a:r>
              <a:rPr lang="ko-KR" altLang="en-US" sz="1600" dirty="0" smtClean="0"/>
              <a:t> 총합</a:t>
            </a:r>
            <a:endParaRPr lang="en-US" altLang="ko-KR" sz="1600" dirty="0" smtClean="0"/>
          </a:p>
          <a:p>
            <a:pPr algn="just"/>
            <a:r>
              <a:rPr lang="en-US" altLang="ko-KR" sz="1600" dirty="0" smtClean="0"/>
              <a:t>SSR : </a:t>
            </a:r>
            <a:r>
              <a:rPr lang="ko-KR" altLang="en-US" sz="1600" dirty="0" smtClean="0"/>
              <a:t>회기에 기인한 </a:t>
            </a:r>
            <a:r>
              <a:rPr lang="ko-KR" altLang="en-US" sz="1600" dirty="0" err="1" smtClean="0"/>
              <a:t>제곱합</a:t>
            </a:r>
            <a:endParaRPr lang="en-US" altLang="ko-KR" sz="1600" dirty="0" smtClean="0"/>
          </a:p>
          <a:p>
            <a:pPr algn="just"/>
            <a:r>
              <a:rPr lang="en-US" altLang="ko-KR" sz="1600" dirty="0" smtClean="0"/>
              <a:t>SSE : </a:t>
            </a:r>
            <a:r>
              <a:rPr lang="ko-KR" altLang="en-US" sz="1600" dirty="0" err="1" smtClean="0"/>
              <a:t>제곱잔차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오차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의 합계</a:t>
            </a:r>
            <a:endParaRPr lang="ko-KR" altLang="en-US" sz="16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0490021-A498-A947-B5D5-1A29F98D9FC3}"/>
              </a:ext>
            </a:extLst>
          </p:cNvPr>
          <p:cNvSpPr txBox="1"/>
          <p:nvPr/>
        </p:nvSpPr>
        <p:spPr>
          <a:xfrm>
            <a:off x="1489435" y="5756548"/>
            <a:ext cx="9133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smtClean="0">
                <a:solidFill>
                  <a:schemeClr val="bg1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자료를 잘 설명하고 있으면 </a:t>
            </a:r>
            <a:r>
              <a:rPr lang="en-US" altLang="ko-KR" sz="1600" b="1" dirty="0" smtClean="0">
                <a:solidFill>
                  <a:schemeClr val="bg1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SSR</a:t>
            </a:r>
            <a:r>
              <a:rPr lang="ko-KR" altLang="en-US" sz="1600" b="1" dirty="0" smtClean="0">
                <a:solidFill>
                  <a:schemeClr val="bg1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의 비중이 높다</a:t>
            </a:r>
            <a:r>
              <a:rPr lang="en-US" altLang="ko-KR" sz="1600" b="1" dirty="0" smtClean="0">
                <a:solidFill>
                  <a:schemeClr val="bg1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.</a:t>
            </a:r>
            <a:endParaRPr lang="en-KR" sz="1600" b="1" dirty="0">
              <a:solidFill>
                <a:schemeClr val="bg1"/>
              </a:solidFill>
              <a:latin typeface="NanumSquare ExtraBold" panose="020B0600000101010101" pitchFamily="34" charset="-127"/>
              <a:ea typeface="NanumSquare Extra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53465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D9F06096-FAB5-AE4D-AAAE-7DCC5D8FEDBC}"/>
              </a:ext>
            </a:extLst>
          </p:cNvPr>
          <p:cNvGrpSpPr/>
          <p:nvPr/>
        </p:nvGrpSpPr>
        <p:grpSpPr>
          <a:xfrm>
            <a:off x="177294" y="224585"/>
            <a:ext cx="2539529" cy="962919"/>
            <a:chOff x="880231" y="1963232"/>
            <a:chExt cx="2539529" cy="962919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36C513A-0D4B-9C46-AA56-C19929F0743E}"/>
                </a:ext>
              </a:extLst>
            </p:cNvPr>
            <p:cNvSpPr txBox="1"/>
            <p:nvPr/>
          </p:nvSpPr>
          <p:spPr>
            <a:xfrm>
              <a:off x="880231" y="1963232"/>
              <a:ext cx="91247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000" b="1" spc="-300" dirty="0">
                  <a:solidFill>
                    <a:srgbClr val="035282"/>
                  </a:solidFill>
                  <a:latin typeface="NanumSquare ExtraBold" panose="020B0600000101010101" pitchFamily="34" charset="-127"/>
                  <a:ea typeface="NanumSquare ExtraBold" panose="020B0600000101010101" pitchFamily="34" charset="-127"/>
                </a:rPr>
                <a:t>01</a:t>
              </a:r>
              <a:endParaRPr lang="en-KR" sz="4000" b="1" spc="-300" dirty="0">
                <a:solidFill>
                  <a:srgbClr val="035282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DB19D7A-5E4A-3341-BD4F-ECCC1B754771}"/>
                </a:ext>
              </a:extLst>
            </p:cNvPr>
            <p:cNvSpPr txBox="1"/>
            <p:nvPr/>
          </p:nvSpPr>
          <p:spPr>
            <a:xfrm>
              <a:off x="1605670" y="2171486"/>
              <a:ext cx="181409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 smtClean="0">
                  <a:latin typeface="NanumSquare ExtraBold" panose="020B0600000101010101" pitchFamily="34" charset="-127"/>
                  <a:ea typeface="NanumSquare ExtraBold" panose="020B0600000101010101" pitchFamily="34" charset="-127"/>
                </a:rPr>
                <a:t>단순선형회귀</a:t>
              </a:r>
              <a:endParaRPr lang="en-KR" sz="2000" b="1" dirty="0">
                <a:latin typeface="NanumSquare ExtraBold" panose="020B0600000101010101" pitchFamily="34" charset="-127"/>
                <a:ea typeface="NanumSquare ExtraBold" panose="020B0600000101010101" pitchFamily="34" charset="-127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EE26C56-DB3F-6B42-94A9-CE7A4F90958B}"/>
                </a:ext>
              </a:extLst>
            </p:cNvPr>
            <p:cNvSpPr txBox="1"/>
            <p:nvPr/>
          </p:nvSpPr>
          <p:spPr>
            <a:xfrm>
              <a:off x="1605670" y="2537583"/>
              <a:ext cx="1483520" cy="3885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400" dirty="0" smtClean="0">
                  <a:latin typeface="NanumSquare" panose="020B0600000101010101" pitchFamily="34" charset="-127"/>
                  <a:ea typeface="NanumSquare" panose="020B0600000101010101" pitchFamily="34" charset="-127"/>
                </a:rPr>
                <a:t>예측</a:t>
              </a:r>
              <a:endParaRPr lang="en-US" altLang="ko-KR" sz="1400" dirty="0">
                <a:latin typeface="NanumSquare" panose="020B0600000101010101" pitchFamily="34" charset="-127"/>
                <a:ea typeface="NanumSquare" panose="020B0600000101010101" pitchFamily="34" charset="-127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3F4A94F9-EE34-7945-814D-B7A71F7603DC}"/>
              </a:ext>
            </a:extLst>
          </p:cNvPr>
          <p:cNvSpPr txBox="1"/>
          <p:nvPr/>
        </p:nvSpPr>
        <p:spPr>
          <a:xfrm>
            <a:off x="697335" y="1654822"/>
            <a:ext cx="54336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NanumSquare" panose="020B0600000101010101" pitchFamily="34" charset="-127"/>
                <a:ea typeface="NanumSquare" panose="020B0600000101010101" pitchFamily="34" charset="-127"/>
              </a:rPr>
              <a:t>Decomposition of sum of squares</a:t>
            </a:r>
            <a:endParaRPr lang="en-KR" sz="1600" b="1" dirty="0"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0490021-A498-A947-B5D5-1A29F98D9FC3}"/>
                  </a:ext>
                </a:extLst>
              </p:cNvPr>
              <p:cNvSpPr txBox="1"/>
              <p:nvPr/>
            </p:nvSpPr>
            <p:spPr>
              <a:xfrm>
                <a:off x="1489435" y="5756548"/>
                <a:ext cx="913372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600" b="1" dirty="0" err="1" smtClean="0">
                    <a:solidFill>
                      <a:schemeClr val="bg1"/>
                    </a:solidFill>
                    <a:latin typeface="NanumSquare ExtraBold" panose="020B0600000101010101" pitchFamily="34" charset="-127"/>
                    <a:ea typeface="NanumSquare ExtraBold" panose="020B0600000101010101" pitchFamily="34" charset="-127"/>
                  </a:rPr>
                  <a:t>결정계수</a:t>
                </a:r>
                <a:r>
                  <a:rPr lang="ko-KR" altLang="en-US" sz="1600" b="1" dirty="0" smtClean="0">
                    <a:solidFill>
                      <a:schemeClr val="bg1"/>
                    </a:solidFill>
                    <a:latin typeface="NanumSquare ExtraBold" panose="020B0600000101010101" pitchFamily="34" charset="-127"/>
                    <a:ea typeface="NanumSquare ExtraBold" panose="020B0600000101010101" pitchFamily="34" charset="-127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6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anumSquare" panose="020B0600000101010101" pitchFamily="34" charset="-127"/>
                          </a:rPr>
                        </m:ctrlPr>
                      </m:sSupPr>
                      <m:e>
                        <m:r>
                          <a:rPr lang="en-US" altLang="ko-KR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anumSquare" panose="020B0600000101010101" pitchFamily="34" charset="-127"/>
                          </a:rPr>
                          <m:t>𝑅</m:t>
                        </m:r>
                      </m:e>
                      <m:sup>
                        <m:r>
                          <a:rPr lang="en-US" altLang="ko-KR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anumSquare" panose="020B0600000101010101" pitchFamily="34" charset="-127"/>
                          </a:rPr>
                          <m:t>2</m:t>
                        </m:r>
                      </m:sup>
                    </m:sSup>
                  </m:oMath>
                </a14:m>
                <a:r>
                  <a:rPr lang="ko-KR" altLang="en-US" sz="1600" b="1" dirty="0" smtClean="0">
                    <a:solidFill>
                      <a:schemeClr val="bg1"/>
                    </a:solidFill>
                    <a:latin typeface="NanumSquare ExtraBold" panose="020B0600000101010101" pitchFamily="34" charset="-127"/>
                    <a:ea typeface="NanumSquare ExtraBold" panose="020B0600000101010101" pitchFamily="34" charset="-127"/>
                  </a:rPr>
                  <a:t>가 </a:t>
                </a:r>
                <a:r>
                  <a:rPr lang="en-US" altLang="ko-KR" sz="1600" b="1" dirty="0" smtClean="0">
                    <a:solidFill>
                      <a:schemeClr val="bg1"/>
                    </a:solidFill>
                    <a:latin typeface="NanumSquare ExtraBold" panose="020B0600000101010101" pitchFamily="34" charset="-127"/>
                    <a:ea typeface="NanumSquare ExtraBold" panose="020B0600000101010101" pitchFamily="34" charset="-127"/>
                  </a:rPr>
                  <a:t>1</a:t>
                </a:r>
                <a:r>
                  <a:rPr lang="ko-KR" altLang="en-US" sz="1600" b="1" dirty="0" smtClean="0">
                    <a:solidFill>
                      <a:schemeClr val="bg1"/>
                    </a:solidFill>
                    <a:latin typeface="NanumSquare ExtraBold" panose="020B0600000101010101" pitchFamily="34" charset="-127"/>
                    <a:ea typeface="NanumSquare ExtraBold" panose="020B0600000101010101" pitchFamily="34" charset="-127"/>
                  </a:rPr>
                  <a:t>에 가까우면 </a:t>
                </a:r>
                <a:r>
                  <a:rPr lang="en-US" altLang="ko-KR" sz="1600" b="1" dirty="0" smtClean="0">
                    <a:solidFill>
                      <a:schemeClr val="bg1"/>
                    </a:solidFill>
                    <a:latin typeface="NanumSquare ExtraBold" panose="020B0600000101010101" pitchFamily="34" charset="-127"/>
                    <a:ea typeface="NanumSquare ExtraBold" panose="020B0600000101010101" pitchFamily="34" charset="-127"/>
                  </a:rPr>
                  <a:t>X</a:t>
                </a:r>
                <a:r>
                  <a:rPr lang="ko-KR" altLang="en-US" sz="1600" b="1" dirty="0" smtClean="0">
                    <a:solidFill>
                      <a:schemeClr val="bg1"/>
                    </a:solidFill>
                    <a:latin typeface="NanumSquare ExtraBold" panose="020B0600000101010101" pitchFamily="34" charset="-127"/>
                    <a:ea typeface="NanumSquare ExtraBold" panose="020B0600000101010101" pitchFamily="34" charset="-127"/>
                  </a:rPr>
                  <a:t>가 </a:t>
                </a:r>
                <a:r>
                  <a:rPr lang="en-US" altLang="ko-KR" sz="1600" b="1" dirty="0" smtClean="0">
                    <a:solidFill>
                      <a:schemeClr val="bg1"/>
                    </a:solidFill>
                    <a:latin typeface="NanumSquare ExtraBold" panose="020B0600000101010101" pitchFamily="34" charset="-127"/>
                    <a:ea typeface="NanumSquare ExtraBold" panose="020B0600000101010101" pitchFamily="34" charset="-127"/>
                  </a:rPr>
                  <a:t>Y</a:t>
                </a:r>
                <a:r>
                  <a:rPr lang="ko-KR" altLang="en-US" sz="1600" b="1" dirty="0" smtClean="0">
                    <a:solidFill>
                      <a:schemeClr val="bg1"/>
                    </a:solidFill>
                    <a:latin typeface="NanumSquare ExtraBold" panose="020B0600000101010101" pitchFamily="34" charset="-127"/>
                    <a:ea typeface="NanumSquare ExtraBold" panose="020B0600000101010101" pitchFamily="34" charset="-127"/>
                  </a:rPr>
                  <a:t>의 변이 중 많은 부분을 설명한다는 것을 의미한다</a:t>
                </a:r>
                <a:r>
                  <a:rPr lang="en-US" altLang="ko-KR" sz="1600" b="1" dirty="0" smtClean="0">
                    <a:solidFill>
                      <a:schemeClr val="bg1"/>
                    </a:solidFill>
                    <a:latin typeface="NanumSquare ExtraBold" panose="020B0600000101010101" pitchFamily="34" charset="-127"/>
                    <a:ea typeface="NanumSquare ExtraBold" panose="020B0600000101010101" pitchFamily="34" charset="-127"/>
                  </a:rPr>
                  <a:t>.</a:t>
                </a:r>
                <a:endParaRPr lang="en-KR" sz="1600" b="1" dirty="0">
                  <a:solidFill>
                    <a:schemeClr val="bg1"/>
                  </a:solidFill>
                  <a:latin typeface="NanumSquare ExtraBold" panose="020B0600000101010101" pitchFamily="34" charset="-127"/>
                  <a:ea typeface="NanumSquare ExtraBold" panose="020B0600000101010101" pitchFamily="34" charset="-127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0490021-A498-A947-B5D5-1A29F98D9F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9435" y="5756548"/>
                <a:ext cx="9133727" cy="338554"/>
              </a:xfrm>
              <a:prstGeom prst="rect">
                <a:avLst/>
              </a:prstGeom>
              <a:blipFill>
                <a:blip r:embed="rId3"/>
                <a:stretch>
                  <a:fillRect t="-12500" b="-2321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4"/>
          <a:srcRect t="52268" r="28653"/>
          <a:stretch/>
        </p:blipFill>
        <p:spPr>
          <a:xfrm>
            <a:off x="806176" y="2602604"/>
            <a:ext cx="6493249" cy="234025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직사각형 12"/>
              <p:cNvSpPr/>
              <p:nvPr/>
            </p:nvSpPr>
            <p:spPr>
              <a:xfrm>
                <a:off x="7489156" y="2603182"/>
                <a:ext cx="4023290" cy="206210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altLang="ko-KR" sz="1600" dirty="0" smtClean="0">
                    <a:ea typeface="NanumSquare" panose="020B0600000101010101" pitchFamily="34" charset="-127"/>
                  </a:rPr>
                  <a:t>Correlation coefficient</a:t>
                </a:r>
                <a:r>
                  <a:rPr lang="ko-KR" altLang="en-US" sz="1600" dirty="0" smtClean="0">
                    <a:ea typeface="NanumSquare" panose="020B0600000101010101" pitchFamily="34" charset="-127"/>
                  </a:rPr>
                  <a:t>는 실제로 </a:t>
                </a:r>
                <a:r>
                  <a:rPr lang="ko-KR" altLang="en-US" sz="1600" dirty="0" err="1" smtClean="0">
                    <a:ea typeface="NanumSquare" panose="020B0600000101010101" pitchFamily="34" charset="-127"/>
                  </a:rPr>
                  <a:t>적합된</a:t>
                </a:r>
                <a:r>
                  <a:rPr lang="ko-KR" altLang="en-US" sz="1600" dirty="0" smtClean="0">
                    <a:ea typeface="NanumSquare" panose="020B0600000101010101" pitchFamily="34" charset="-127"/>
                  </a:rPr>
                  <a:t> 회귀선이 </a:t>
                </a:r>
                <a:r>
                  <a:rPr lang="en-US" altLang="ko-KR" sz="1600" dirty="0" smtClean="0">
                    <a:ea typeface="NanumSquare" panose="020B0600000101010101" pitchFamily="34" charset="-127"/>
                  </a:rPr>
                  <a:t>y</a:t>
                </a:r>
                <a:r>
                  <a:rPr lang="ko-KR" altLang="en-US" sz="1600" dirty="0" smtClean="0">
                    <a:ea typeface="NanumSquare" panose="020B0600000101010101" pitchFamily="34" charset="-127"/>
                  </a:rPr>
                  <a:t>의 중심으로부터의 변동을 얼마큼 많이 설명하고 있는가에 대한 값을 말한다</a:t>
                </a:r>
                <a:r>
                  <a:rPr lang="en-US" altLang="ko-KR" sz="1600" dirty="0" smtClean="0">
                    <a:ea typeface="NanumSquare" panose="020B0600000101010101" pitchFamily="34" charset="-127"/>
                  </a:rPr>
                  <a:t>.</a:t>
                </a:r>
              </a:p>
              <a:p>
                <a:pPr algn="just"/>
                <a:endParaRPr lang="en-US" altLang="ko-KR" sz="1400" dirty="0" smtClean="0">
                  <a:ea typeface="NanumSquare" panose="020B0600000101010101" pitchFamily="34" charset="-127"/>
                </a:endParaRPr>
              </a:p>
              <a:p>
                <a:pPr algn="just"/>
                <a:endParaRPr lang="en-US" altLang="ko-KR" sz="1400" dirty="0">
                  <a:ea typeface="NanumSquare" panose="020B0600000101010101" pitchFamily="34" charset="-127"/>
                </a:endParaRPr>
              </a:p>
              <a:p>
                <a:pPr algn="just"/>
                <a:r>
                  <a:rPr lang="en-US" altLang="ko-KR" dirty="0" smtClean="0">
                    <a:ea typeface="NanumSquare" panose="020B0600000101010101" pitchFamily="34" charset="-127"/>
                  </a:rPr>
                  <a:t>SSE&lt;=SST</a:t>
                </a:r>
                <a:r>
                  <a:rPr lang="ko-KR" altLang="en-US" dirty="0" smtClean="0"/>
                  <a:t> 라서</a:t>
                </a:r>
                <a:endParaRPr lang="en-US" altLang="ko-KR" dirty="0" smtClean="0"/>
              </a:p>
              <a:p>
                <a:pPr algn="just"/>
                <a:r>
                  <a:rPr lang="en-US" altLang="ko-KR" dirty="0" smtClean="0">
                    <a:ea typeface="NanumSquare" panose="020B0600000101010101" pitchFamily="34" charset="-127"/>
                  </a:rPr>
                  <a:t>0 &lt;=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  <a:ea typeface="NanumSquare" panose="020B0600000101010101" pitchFamily="34" charset="-127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NanumSquare" panose="020B0600000101010101" pitchFamily="34" charset="-127"/>
                          </a:rPr>
                          <m:t>𝑅</m:t>
                        </m:r>
                      </m:e>
                      <m:sup>
                        <m:r>
                          <a:rPr lang="en-US" altLang="ko-KR" i="1" smtClean="0">
                            <a:latin typeface="Cambria Math" panose="02040503050406030204" pitchFamily="18" charset="0"/>
                            <a:ea typeface="NanumSquare" panose="020B0600000101010101" pitchFamily="34" charset="-127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dirty="0" smtClean="0">
                    <a:ea typeface="NanumSquare" panose="020B0600000101010101" pitchFamily="34" charset="-127"/>
                  </a:rPr>
                  <a:t> &lt;= 1 </a:t>
                </a:r>
                <a:r>
                  <a:rPr lang="ko-KR" altLang="en-US" dirty="0" smtClean="0">
                    <a:ea typeface="NanumSquare" panose="020B0600000101010101" pitchFamily="34" charset="-127"/>
                  </a:rPr>
                  <a:t>임을 알 수 있다</a:t>
                </a:r>
                <a:r>
                  <a:rPr lang="en-US" altLang="ko-KR" dirty="0" smtClean="0">
                    <a:ea typeface="NanumSquare" panose="020B0600000101010101" pitchFamily="34" charset="-127"/>
                  </a:rPr>
                  <a:t>.</a:t>
                </a:r>
              </a:p>
            </p:txBody>
          </p:sp>
        </mc:Choice>
        <mc:Fallback xmlns="">
          <p:sp>
            <p:nvSpPr>
              <p:cNvPr id="13" name="직사각형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9156" y="2603182"/>
                <a:ext cx="4023290" cy="2062103"/>
              </a:xfrm>
              <a:prstGeom prst="rect">
                <a:avLst/>
              </a:prstGeom>
              <a:blipFill>
                <a:blip r:embed="rId5"/>
                <a:stretch>
                  <a:fillRect l="-1364" t="-1183" r="-758" b="-38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1196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D8F1F90-9431-CA45-AEC7-B6EEF0412956}"/>
              </a:ext>
            </a:extLst>
          </p:cNvPr>
          <p:cNvSpPr txBox="1"/>
          <p:nvPr/>
        </p:nvSpPr>
        <p:spPr>
          <a:xfrm>
            <a:off x="3733202" y="1493026"/>
            <a:ext cx="46849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 smtClean="0">
                <a:solidFill>
                  <a:schemeClr val="bg1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02</a:t>
            </a:r>
            <a:r>
              <a:rPr lang="en-US" altLang="ko-KR" sz="4000" b="1" smtClean="0">
                <a:solidFill>
                  <a:schemeClr val="bg1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.</a:t>
            </a:r>
            <a:r>
              <a:rPr lang="ko-KR" altLang="en-US" sz="4000" b="1" dirty="0" smtClean="0">
                <a:solidFill>
                  <a:schemeClr val="bg1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 다중선형회귀</a:t>
            </a:r>
            <a:endParaRPr lang="en-KR" sz="4000" b="1" dirty="0">
              <a:solidFill>
                <a:schemeClr val="bg1"/>
              </a:solidFill>
              <a:latin typeface="NanumSquare ExtraBold" panose="020B0600000101010101" pitchFamily="34" charset="-127"/>
              <a:ea typeface="NanumSquare ExtraBold" panose="020B0600000101010101" pitchFamily="34" charset="-127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D28F0B5-14E0-604A-9921-B90247211EED}"/>
              </a:ext>
            </a:extLst>
          </p:cNvPr>
          <p:cNvGrpSpPr/>
          <p:nvPr/>
        </p:nvGrpSpPr>
        <p:grpSpPr>
          <a:xfrm>
            <a:off x="5637305" y="3842952"/>
            <a:ext cx="1941334" cy="465192"/>
            <a:chOff x="5415475" y="3813064"/>
            <a:chExt cx="1941334" cy="46519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33D6700-AE4D-5E4A-9B55-2A195CC33022}"/>
                </a:ext>
              </a:extLst>
            </p:cNvPr>
            <p:cNvSpPr txBox="1"/>
            <p:nvPr/>
          </p:nvSpPr>
          <p:spPr>
            <a:xfrm>
              <a:off x="5575879" y="3813064"/>
              <a:ext cx="1780930" cy="4651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ko-KR" altLang="en-US" sz="1400" dirty="0" smtClean="0">
                  <a:latin typeface="NanumSquare" panose="020B0600000101010101" pitchFamily="34" charset="-127"/>
                  <a:ea typeface="NanumSquare" panose="020B0600000101010101" pitchFamily="34" charset="-127"/>
                </a:rPr>
                <a:t>다중선형회귀 모델</a:t>
              </a:r>
              <a:endParaRPr lang="en-US" altLang="ko-KR" sz="1400" dirty="0">
                <a:latin typeface="NanumSquare" panose="020B0600000101010101" pitchFamily="34" charset="-127"/>
                <a:ea typeface="NanumSquare" panose="020B0600000101010101" pitchFamily="34" charset="-127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6C53E99-B3F2-DD4E-AF95-147546487B80}"/>
                </a:ext>
              </a:extLst>
            </p:cNvPr>
            <p:cNvSpPr/>
            <p:nvPr/>
          </p:nvSpPr>
          <p:spPr>
            <a:xfrm>
              <a:off x="5415475" y="4081556"/>
              <a:ext cx="69198" cy="79083"/>
            </a:xfrm>
            <a:prstGeom prst="rect">
              <a:avLst/>
            </a:prstGeom>
            <a:solidFill>
              <a:srgbClr val="0352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1C9F6393-0642-884A-83AB-DF919AEEA04E}"/>
              </a:ext>
            </a:extLst>
          </p:cNvPr>
          <p:cNvGrpSpPr/>
          <p:nvPr/>
        </p:nvGrpSpPr>
        <p:grpSpPr>
          <a:xfrm>
            <a:off x="5637305" y="4371367"/>
            <a:ext cx="1941334" cy="465192"/>
            <a:chOff x="5415475" y="3813064"/>
            <a:chExt cx="1941334" cy="46519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D374E0C-8469-4743-9399-8B763BFB59BF}"/>
                </a:ext>
              </a:extLst>
            </p:cNvPr>
            <p:cNvSpPr txBox="1"/>
            <p:nvPr/>
          </p:nvSpPr>
          <p:spPr>
            <a:xfrm>
              <a:off x="5575879" y="3813064"/>
              <a:ext cx="1780930" cy="4651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en-US" altLang="ko-KR" sz="1400" dirty="0" smtClean="0">
                  <a:latin typeface="NanumSquare" panose="020B0600000101010101" pitchFamily="34" charset="-127"/>
                  <a:ea typeface="NanumSquare" panose="020B0600000101010101" pitchFamily="34" charset="-127"/>
                </a:rPr>
                <a:t>LSE &amp; </a:t>
              </a:r>
              <a:r>
                <a:rPr lang="ko-KR" altLang="en-US" sz="1400" dirty="0" smtClean="0">
                  <a:latin typeface="NanumSquare" panose="020B0600000101010101" pitchFamily="34" charset="-127"/>
                  <a:ea typeface="NanumSquare" panose="020B0600000101010101" pitchFamily="34" charset="-127"/>
                </a:rPr>
                <a:t>해석</a:t>
              </a:r>
              <a:endParaRPr lang="en-US" altLang="ko-KR" sz="1400" dirty="0">
                <a:latin typeface="NanumSquare" panose="020B0600000101010101" pitchFamily="34" charset="-127"/>
                <a:ea typeface="NanumSquare" panose="020B0600000101010101" pitchFamily="34" charset="-127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E093C2B-2E82-6647-8A8D-E67036A0A0A9}"/>
                </a:ext>
              </a:extLst>
            </p:cNvPr>
            <p:cNvSpPr/>
            <p:nvPr/>
          </p:nvSpPr>
          <p:spPr>
            <a:xfrm>
              <a:off x="5415475" y="4081556"/>
              <a:ext cx="69198" cy="79083"/>
            </a:xfrm>
            <a:prstGeom prst="rect">
              <a:avLst/>
            </a:prstGeom>
            <a:solidFill>
              <a:srgbClr val="0352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C31F96A-07EE-3D48-A127-8E27D9D8736A}"/>
              </a:ext>
            </a:extLst>
          </p:cNvPr>
          <p:cNvGrpSpPr/>
          <p:nvPr/>
        </p:nvGrpSpPr>
        <p:grpSpPr>
          <a:xfrm>
            <a:off x="5637305" y="4899782"/>
            <a:ext cx="1941334" cy="465192"/>
            <a:chOff x="5415475" y="3813064"/>
            <a:chExt cx="1941334" cy="465192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F2EE3E7-0A7D-2C4E-9FE9-66E58BC08DC2}"/>
                </a:ext>
              </a:extLst>
            </p:cNvPr>
            <p:cNvSpPr txBox="1"/>
            <p:nvPr/>
          </p:nvSpPr>
          <p:spPr>
            <a:xfrm>
              <a:off x="5575879" y="3813064"/>
              <a:ext cx="1780930" cy="4651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ko-KR" altLang="en-US" sz="1400" dirty="0" smtClean="0">
                  <a:latin typeface="NanumSquare" panose="020B0600000101010101" pitchFamily="34" charset="-127"/>
                  <a:ea typeface="NanumSquare" panose="020B0600000101010101" pitchFamily="34" charset="-127"/>
                </a:rPr>
                <a:t>다중상관계수</a:t>
              </a:r>
              <a:endParaRPr lang="en-US" altLang="ko-KR" sz="1400" dirty="0">
                <a:latin typeface="NanumSquare" panose="020B0600000101010101" pitchFamily="34" charset="-127"/>
                <a:ea typeface="NanumSquare" panose="020B0600000101010101" pitchFamily="34" charset="-127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1D7564E-A7CF-9A42-902D-92334F661CFA}"/>
                </a:ext>
              </a:extLst>
            </p:cNvPr>
            <p:cNvSpPr/>
            <p:nvPr/>
          </p:nvSpPr>
          <p:spPr>
            <a:xfrm>
              <a:off x="5415475" y="4081556"/>
              <a:ext cx="69198" cy="79083"/>
            </a:xfrm>
            <a:prstGeom prst="rect">
              <a:avLst/>
            </a:prstGeom>
            <a:solidFill>
              <a:srgbClr val="0352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</p:grpSp>
    </p:spTree>
    <p:extLst>
      <p:ext uri="{BB962C8B-B14F-4D97-AF65-F5344CB8AC3E}">
        <p14:creationId xmlns:p14="http://schemas.microsoft.com/office/powerpoint/2010/main" val="709910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D9F06096-FAB5-AE4D-AAAE-7DCC5D8FEDBC}"/>
              </a:ext>
            </a:extLst>
          </p:cNvPr>
          <p:cNvGrpSpPr/>
          <p:nvPr/>
        </p:nvGrpSpPr>
        <p:grpSpPr>
          <a:xfrm>
            <a:off x="177294" y="224585"/>
            <a:ext cx="2641319" cy="989849"/>
            <a:chOff x="880231" y="1963232"/>
            <a:chExt cx="2641319" cy="989849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36C513A-0D4B-9C46-AA56-C19929F0743E}"/>
                </a:ext>
              </a:extLst>
            </p:cNvPr>
            <p:cNvSpPr txBox="1"/>
            <p:nvPr/>
          </p:nvSpPr>
          <p:spPr>
            <a:xfrm>
              <a:off x="880231" y="1963232"/>
              <a:ext cx="91247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000" b="1" spc="-300" dirty="0" smtClean="0">
                  <a:solidFill>
                    <a:srgbClr val="035282"/>
                  </a:solidFill>
                  <a:latin typeface="NanumSquare ExtraBold" panose="020B0600000101010101" pitchFamily="34" charset="-127"/>
                  <a:ea typeface="NanumSquare ExtraBold" panose="020B0600000101010101" pitchFamily="34" charset="-127"/>
                </a:rPr>
                <a:t>02</a:t>
              </a:r>
              <a:endParaRPr lang="en-KR" sz="4000" b="1" spc="-300" dirty="0">
                <a:solidFill>
                  <a:srgbClr val="035282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DB19D7A-5E4A-3341-BD4F-ECCC1B754771}"/>
                </a:ext>
              </a:extLst>
            </p:cNvPr>
            <p:cNvSpPr txBox="1"/>
            <p:nvPr/>
          </p:nvSpPr>
          <p:spPr>
            <a:xfrm>
              <a:off x="1605670" y="2171486"/>
              <a:ext cx="181409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 smtClean="0">
                  <a:latin typeface="NanumSquare ExtraBold" panose="020B0600000101010101" pitchFamily="34" charset="-127"/>
                  <a:ea typeface="NanumSquare ExtraBold" panose="020B0600000101010101" pitchFamily="34" charset="-127"/>
                </a:rPr>
                <a:t>다중선형회귀</a:t>
              </a:r>
              <a:endParaRPr lang="en-KR" sz="2000" b="1" dirty="0">
                <a:latin typeface="NanumSquare ExtraBold" panose="020B0600000101010101" pitchFamily="34" charset="-127"/>
                <a:ea typeface="NanumSquare ExtraBold" panose="020B0600000101010101" pitchFamily="34" charset="-127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EE26C56-DB3F-6B42-94A9-CE7A4F90958B}"/>
                </a:ext>
              </a:extLst>
            </p:cNvPr>
            <p:cNvSpPr txBox="1"/>
            <p:nvPr/>
          </p:nvSpPr>
          <p:spPr>
            <a:xfrm>
              <a:off x="1605669" y="2537583"/>
              <a:ext cx="1915881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400" dirty="0" smtClean="0">
                  <a:latin typeface="NanumSquare" panose="020B0600000101010101" pitchFamily="34" charset="-127"/>
                  <a:ea typeface="NanumSquare" panose="020B0600000101010101" pitchFamily="34" charset="-127"/>
                </a:rPr>
                <a:t>다중선형회귀 모델</a:t>
              </a:r>
              <a:endParaRPr lang="en-US" altLang="ko-KR" sz="1400" dirty="0">
                <a:latin typeface="NanumSquare" panose="020B0600000101010101" pitchFamily="34" charset="-127"/>
                <a:ea typeface="NanumSquare" panose="020B0600000101010101" pitchFamily="34" charset="-127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3F4A94F9-EE34-7945-814D-B7A71F7603DC}"/>
              </a:ext>
            </a:extLst>
          </p:cNvPr>
          <p:cNvSpPr txBox="1"/>
          <p:nvPr/>
        </p:nvSpPr>
        <p:spPr>
          <a:xfrm>
            <a:off x="697335" y="1654822"/>
            <a:ext cx="54336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NanumSquare" panose="020B0600000101010101" pitchFamily="34" charset="-127"/>
                <a:ea typeface="NanumSquare" panose="020B0600000101010101" pitchFamily="34" charset="-127"/>
              </a:rPr>
              <a:t>The multiple linear regression model</a:t>
            </a:r>
            <a:endParaRPr lang="en-KR" sz="1600" b="1" dirty="0"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490021-A498-A947-B5D5-1A29F98D9FC3}"/>
              </a:ext>
            </a:extLst>
          </p:cNvPr>
          <p:cNvSpPr txBox="1"/>
          <p:nvPr/>
        </p:nvSpPr>
        <p:spPr>
          <a:xfrm>
            <a:off x="1489435" y="5756548"/>
            <a:ext cx="9133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smtClean="0">
                <a:solidFill>
                  <a:schemeClr val="bg1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다중선형회귀는 단순선형회귀의 확장</a:t>
            </a:r>
            <a:r>
              <a:rPr lang="en-US" altLang="ko-KR" sz="1600" b="1" dirty="0" smtClean="0">
                <a:solidFill>
                  <a:schemeClr val="bg1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(</a:t>
            </a:r>
            <a:r>
              <a:rPr lang="ko-KR" altLang="en-US" sz="1600" b="1" dirty="0" smtClean="0">
                <a:solidFill>
                  <a:schemeClr val="bg1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일반화</a:t>
            </a:r>
            <a:r>
              <a:rPr lang="en-US" altLang="ko-KR" sz="1600" b="1" dirty="0" smtClean="0">
                <a:solidFill>
                  <a:schemeClr val="bg1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)</a:t>
            </a:r>
            <a:r>
              <a:rPr lang="ko-KR" altLang="en-US" sz="1600" b="1" dirty="0" smtClean="0">
                <a:solidFill>
                  <a:schemeClr val="bg1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이다</a:t>
            </a:r>
            <a:r>
              <a:rPr lang="en-US" altLang="ko-KR" sz="1600" b="1" dirty="0" smtClean="0">
                <a:solidFill>
                  <a:schemeClr val="bg1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.</a:t>
            </a:r>
            <a:endParaRPr lang="en-KR" sz="1600" b="1" dirty="0">
              <a:solidFill>
                <a:schemeClr val="bg1"/>
              </a:solidFill>
              <a:latin typeface="NanumSquare ExtraBold" panose="020B0600000101010101" pitchFamily="34" charset="-127"/>
              <a:ea typeface="NanumSquare ExtraBold" panose="020B0600000101010101" pitchFamily="34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직사각형 12"/>
              <p:cNvSpPr/>
              <p:nvPr/>
            </p:nvSpPr>
            <p:spPr>
              <a:xfrm>
                <a:off x="6970528" y="2643261"/>
                <a:ext cx="4023290" cy="147732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altLang="ko-KR" dirty="0" smtClean="0">
                    <a:ea typeface="NanumSquare" panose="020B0600000101010101" pitchFamily="34" charset="-127"/>
                  </a:rPr>
                  <a:t>Y : response variable</a:t>
                </a:r>
              </a:p>
              <a:p>
                <a:pPr algn="just"/>
                <a:r>
                  <a:rPr lang="en-US" altLang="ko-KR" dirty="0" smtClean="0">
                    <a:ea typeface="NanumSquare" panose="020B0600000101010101" pitchFamily="34" charset="-127"/>
                  </a:rPr>
                  <a:t>x1, … , </a:t>
                </a:r>
                <a:r>
                  <a:rPr lang="en-US" altLang="ko-KR" dirty="0" err="1" smtClean="0">
                    <a:ea typeface="NanumSquare" panose="020B0600000101010101" pitchFamily="34" charset="-127"/>
                  </a:rPr>
                  <a:t>xp</a:t>
                </a:r>
                <a:r>
                  <a:rPr lang="en-US" altLang="ko-KR" dirty="0" smtClean="0">
                    <a:ea typeface="NanumSquare" panose="020B0600000101010101" pitchFamily="34" charset="-127"/>
                  </a:rPr>
                  <a:t> : predictor </a:t>
                </a:r>
                <a:r>
                  <a:rPr lang="en-US" altLang="ko-KR" dirty="0" err="1" smtClean="0">
                    <a:ea typeface="NanumSquare" panose="020B0600000101010101" pitchFamily="34" charset="-127"/>
                  </a:rPr>
                  <a:t>varibales</a:t>
                </a:r>
                <a:endParaRPr lang="en-US" altLang="ko-KR" dirty="0" smtClean="0">
                  <a:ea typeface="NanumSquare" panose="020B0600000101010101" pitchFamily="34" charset="-127"/>
                </a:endParaRPr>
              </a:p>
              <a:p>
                <a:pPr algn="just"/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0, </m:t>
                    </m:r>
                    <m:r>
                      <a:rPr lang="ko-KR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altLang="ko-K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…</m:t>
                    </m:r>
                    <m:r>
                      <a:rPr lang="ko-KR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altLang="ko-KR" dirty="0" smtClean="0">
                    <a:ea typeface="NanumSquare" panose="020B0600000101010101" pitchFamily="34" charset="-127"/>
                  </a:rPr>
                  <a:t>p : model partial regression coefficients</a:t>
                </a:r>
              </a:p>
              <a:p>
                <a:pPr algn="just"/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  <a:ea typeface="NanumSquare" panose="020B0600000101010101" pitchFamily="34" charset="-127"/>
                      </a:rPr>
                      <m:t>𝜀</m:t>
                    </m:r>
                  </m:oMath>
                </a14:m>
                <a:r>
                  <a:rPr lang="en-US" altLang="ko-KR" dirty="0" smtClean="0">
                    <a:ea typeface="NanumSquare" panose="020B0600000101010101" pitchFamily="34" charset="-127"/>
                  </a:rPr>
                  <a:t> : Random disturbance or error</a:t>
                </a:r>
              </a:p>
            </p:txBody>
          </p:sp>
        </mc:Choice>
        <mc:Fallback xmlns="">
          <p:sp>
            <p:nvSpPr>
              <p:cNvPr id="13" name="직사각형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0528" y="2643261"/>
                <a:ext cx="4023290" cy="1477328"/>
              </a:xfrm>
              <a:prstGeom prst="rect">
                <a:avLst/>
              </a:prstGeom>
              <a:blipFill>
                <a:blip r:embed="rId3"/>
                <a:stretch>
                  <a:fillRect l="-1212" t="-2479" r="-1364" b="-578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5730" y="2617816"/>
            <a:ext cx="5747617" cy="2323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722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484F0C5-4587-B243-B66D-D77010721FB1}"/>
              </a:ext>
            </a:extLst>
          </p:cNvPr>
          <p:cNvSpPr txBox="1"/>
          <p:nvPr/>
        </p:nvSpPr>
        <p:spPr>
          <a:xfrm>
            <a:off x="1691726" y="645609"/>
            <a:ext cx="880854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600" b="1" dirty="0" smtClean="0">
                <a:latin typeface="Nanum Pen Script" panose="03040600000000000000" pitchFamily="66" charset="-127"/>
                <a:ea typeface="Nanum Pen Script" panose="03040600000000000000" pitchFamily="66" charset="-127"/>
              </a:rPr>
              <a:t>Regression Analysis?</a:t>
            </a:r>
            <a:endParaRPr lang="en-KR" sz="6600" b="1" dirty="0">
              <a:latin typeface="Nanum Pen Script" panose="03040600000000000000" pitchFamily="66" charset="-127"/>
              <a:ea typeface="Nanum Pen Script" panose="03040600000000000000" pitchFamily="66" charset="-127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D2D21A9-976D-AD4A-9010-4A12407EF23E}"/>
              </a:ext>
            </a:extLst>
          </p:cNvPr>
          <p:cNvSpPr/>
          <p:nvPr/>
        </p:nvSpPr>
        <p:spPr>
          <a:xfrm>
            <a:off x="2895600" y="2462687"/>
            <a:ext cx="6400800" cy="3900405"/>
          </a:xfrm>
          <a:prstGeom prst="rect">
            <a:avLst/>
          </a:prstGeom>
          <a:solidFill>
            <a:srgbClr val="F0F2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073B110-6917-6C49-B25A-F8B784921DB5}"/>
              </a:ext>
            </a:extLst>
          </p:cNvPr>
          <p:cNvGrpSpPr/>
          <p:nvPr/>
        </p:nvGrpSpPr>
        <p:grpSpPr>
          <a:xfrm>
            <a:off x="3324051" y="3635142"/>
            <a:ext cx="306614" cy="369332"/>
            <a:chOff x="3307443" y="2852448"/>
            <a:chExt cx="306614" cy="369332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398B448-D80E-2642-BAB1-B08B326B90A2}"/>
                </a:ext>
              </a:extLst>
            </p:cNvPr>
            <p:cNvSpPr/>
            <p:nvPr/>
          </p:nvSpPr>
          <p:spPr>
            <a:xfrm>
              <a:off x="3320143" y="2873829"/>
              <a:ext cx="293914" cy="326571"/>
            </a:xfrm>
            <a:prstGeom prst="rect">
              <a:avLst/>
            </a:prstGeom>
            <a:solidFill>
              <a:srgbClr val="0081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D307D19-3FBC-6445-B70E-6424FD3BF192}"/>
                </a:ext>
              </a:extLst>
            </p:cNvPr>
            <p:cNvSpPr txBox="1"/>
            <p:nvPr/>
          </p:nvSpPr>
          <p:spPr>
            <a:xfrm>
              <a:off x="3307443" y="2852448"/>
              <a:ext cx="2939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latin typeface="NanumSquare ExtraBold" panose="020B0600000101010101" pitchFamily="34" charset="-127"/>
                  <a:ea typeface="NanumSquare ExtraBold" panose="020B0600000101010101" pitchFamily="34" charset="-127"/>
                </a:rPr>
                <a:t>1</a:t>
              </a:r>
              <a:endParaRPr lang="en-KR" b="1" dirty="0">
                <a:solidFill>
                  <a:schemeClr val="bg1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CE07C6C-D701-A44B-B753-7DB5C8F0458D}"/>
              </a:ext>
            </a:extLst>
          </p:cNvPr>
          <p:cNvGrpSpPr/>
          <p:nvPr/>
        </p:nvGrpSpPr>
        <p:grpSpPr>
          <a:xfrm>
            <a:off x="3336751" y="4924137"/>
            <a:ext cx="293914" cy="369332"/>
            <a:chOff x="3320143" y="4437404"/>
            <a:chExt cx="293914" cy="369332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3FBD320-CBB9-EE4B-8BC6-724AA590B36A}"/>
                </a:ext>
              </a:extLst>
            </p:cNvPr>
            <p:cNvSpPr/>
            <p:nvPr/>
          </p:nvSpPr>
          <p:spPr>
            <a:xfrm>
              <a:off x="3320143" y="4455744"/>
              <a:ext cx="293914" cy="326571"/>
            </a:xfrm>
            <a:prstGeom prst="rect">
              <a:avLst/>
            </a:prstGeom>
            <a:solidFill>
              <a:srgbClr val="0081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4961B2C-2B8A-DE44-8991-E9DCE930C955}"/>
                </a:ext>
              </a:extLst>
            </p:cNvPr>
            <p:cNvSpPr txBox="1"/>
            <p:nvPr/>
          </p:nvSpPr>
          <p:spPr>
            <a:xfrm>
              <a:off x="3320143" y="4437404"/>
              <a:ext cx="2939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latin typeface="NanumSquare ExtraBold" panose="020B0600000101010101" pitchFamily="34" charset="-127"/>
                  <a:ea typeface="NanumSquare ExtraBold" panose="020B0600000101010101" pitchFamily="34" charset="-127"/>
                </a:rPr>
                <a:t>2</a:t>
              </a:r>
              <a:endParaRPr lang="en-KR" b="1" dirty="0">
                <a:solidFill>
                  <a:schemeClr val="bg1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endParaRPr>
            </a:p>
          </p:txBody>
        </p:sp>
      </p:grpSp>
      <p:sp>
        <p:nvSpPr>
          <p:cNvPr id="2" name="직사각형 1"/>
          <p:cNvSpPr/>
          <p:nvPr/>
        </p:nvSpPr>
        <p:spPr>
          <a:xfrm>
            <a:off x="3635549" y="3523094"/>
            <a:ext cx="4886282" cy="9787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 latinLnBrk="1">
              <a:lnSpc>
                <a:spcPct val="160000"/>
              </a:lnSpc>
            </a:pPr>
            <a:r>
              <a:rPr lang="en-US" altLang="ko-KR" kern="0" dirty="0" smtClean="0">
                <a:solidFill>
                  <a:srgbClr val="000000"/>
                </a:solidFill>
                <a:latin typeface="+mn-ea"/>
              </a:rPr>
              <a:t>x</a:t>
            </a:r>
            <a:r>
              <a:rPr lang="ko-KR" altLang="en-US" kern="0" dirty="0">
                <a:solidFill>
                  <a:srgbClr val="000000"/>
                </a:solidFill>
                <a:latin typeface="+mn-ea"/>
              </a:rPr>
              <a:t>가 </a:t>
            </a:r>
            <a:r>
              <a:rPr lang="en-US" altLang="ko-KR" kern="0" dirty="0">
                <a:solidFill>
                  <a:srgbClr val="000000"/>
                </a:solidFill>
                <a:latin typeface="+mn-ea"/>
              </a:rPr>
              <a:t>y</a:t>
            </a:r>
            <a:r>
              <a:rPr lang="ko-KR" altLang="en-US" kern="0" dirty="0">
                <a:solidFill>
                  <a:srgbClr val="000000"/>
                </a:solidFill>
                <a:latin typeface="+mn-ea"/>
              </a:rPr>
              <a:t>에 주는 영향을 계량 및 그 관계 모형의 유효성 </a:t>
            </a:r>
            <a:r>
              <a:rPr lang="ko-KR" altLang="en-US" kern="0" dirty="0" smtClean="0">
                <a:solidFill>
                  <a:srgbClr val="000000"/>
                </a:solidFill>
                <a:latin typeface="+mn-ea"/>
              </a:rPr>
              <a:t>검정</a:t>
            </a:r>
            <a:endParaRPr lang="ko-KR" altLang="en-US" kern="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674822" y="4797408"/>
            <a:ext cx="4411785" cy="4750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fontAlgn="base" latinLnBrk="1">
              <a:lnSpc>
                <a:spcPct val="160000"/>
              </a:lnSpc>
            </a:pPr>
            <a:r>
              <a:rPr lang="en-US" altLang="ko-KR" kern="0" dirty="0">
                <a:solidFill>
                  <a:srgbClr val="000000"/>
                </a:solidFill>
                <a:latin typeface="+mn-ea"/>
              </a:rPr>
              <a:t>x</a:t>
            </a:r>
            <a:r>
              <a:rPr lang="ko-KR" altLang="en-US" kern="0" dirty="0">
                <a:solidFill>
                  <a:srgbClr val="000000"/>
                </a:solidFill>
                <a:latin typeface="+mn-ea"/>
              </a:rPr>
              <a:t>를 넣었을 때 </a:t>
            </a:r>
            <a:r>
              <a:rPr lang="en-US" altLang="ko-KR" kern="0" dirty="0">
                <a:solidFill>
                  <a:srgbClr val="000000"/>
                </a:solidFill>
                <a:latin typeface="+mn-ea"/>
              </a:rPr>
              <a:t>outcome, y</a:t>
            </a:r>
            <a:r>
              <a:rPr lang="ko-KR" altLang="en-US" kern="0" dirty="0">
                <a:solidFill>
                  <a:srgbClr val="000000"/>
                </a:solidFill>
                <a:latin typeface="+mn-ea"/>
              </a:rPr>
              <a:t>를 예측하는 것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3324051" y="2758273"/>
            <a:ext cx="3393966" cy="602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 latinLnBrk="1">
              <a:lnSpc>
                <a:spcPct val="160000"/>
              </a:lnSpc>
            </a:pPr>
            <a:r>
              <a:rPr lang="ko-KR" altLang="en-US" sz="2400" b="1" kern="0" dirty="0" smtClean="0">
                <a:solidFill>
                  <a:srgbClr val="000000"/>
                </a:solidFill>
                <a:latin typeface="+mn-ea"/>
              </a:rPr>
              <a:t>회귀분석의 목적</a:t>
            </a:r>
            <a:endParaRPr lang="ko-KR" altLang="en-US" sz="2400" b="1" kern="0" dirty="0">
              <a:solidFill>
                <a:srgbClr val="00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14941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8F85E6B-373E-0648-B975-AA5A0BD6598D}"/>
              </a:ext>
            </a:extLst>
          </p:cNvPr>
          <p:cNvSpPr txBox="1"/>
          <p:nvPr/>
        </p:nvSpPr>
        <p:spPr>
          <a:xfrm>
            <a:off x="177294" y="224585"/>
            <a:ext cx="9124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spc="-300" dirty="0" smtClean="0">
                <a:solidFill>
                  <a:srgbClr val="035282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02</a:t>
            </a:r>
            <a:endParaRPr lang="en-KR" sz="4000" b="1" spc="-300" dirty="0">
              <a:solidFill>
                <a:srgbClr val="035282"/>
              </a:solidFill>
              <a:latin typeface="NanumSquare ExtraBold" panose="020B0600000101010101" pitchFamily="34" charset="-127"/>
              <a:ea typeface="NanumSquare ExtraBold" panose="020B0600000101010101" pitchFamily="34" charset="-127"/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577E3321-31FA-AA4B-BD32-65A9D4466E2C}"/>
              </a:ext>
            </a:extLst>
          </p:cNvPr>
          <p:cNvSpPr/>
          <p:nvPr/>
        </p:nvSpPr>
        <p:spPr>
          <a:xfrm>
            <a:off x="721479" y="1404469"/>
            <a:ext cx="2846395" cy="501805"/>
          </a:xfrm>
          <a:prstGeom prst="roundRect">
            <a:avLst>
              <a:gd name="adj" fmla="val 50000"/>
            </a:avLst>
          </a:prstGeom>
          <a:solidFill>
            <a:srgbClr val="0352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8293DBFD-067E-AB46-BB29-D9E162247787}"/>
              </a:ext>
            </a:extLst>
          </p:cNvPr>
          <p:cNvSpPr/>
          <p:nvPr/>
        </p:nvSpPr>
        <p:spPr>
          <a:xfrm>
            <a:off x="4219715" y="1404469"/>
            <a:ext cx="7250806" cy="4456090"/>
          </a:xfrm>
          <a:prstGeom prst="roundRect">
            <a:avLst>
              <a:gd name="adj" fmla="val 0"/>
            </a:avLst>
          </a:prstGeom>
          <a:solidFill>
            <a:srgbClr val="EFE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56E2C5C-C394-C644-9CF6-06D035F90569}"/>
              </a:ext>
            </a:extLst>
          </p:cNvPr>
          <p:cNvSpPr txBox="1"/>
          <p:nvPr/>
        </p:nvSpPr>
        <p:spPr>
          <a:xfrm>
            <a:off x="902733" y="1486058"/>
            <a:ext cx="2476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 smtClean="0">
                <a:solidFill>
                  <a:schemeClr val="bg1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최소제곱법</a:t>
            </a:r>
            <a:endParaRPr lang="en-KR" b="1" dirty="0">
              <a:solidFill>
                <a:schemeClr val="bg1"/>
              </a:solidFill>
              <a:latin typeface="NanumSquare ExtraBold" panose="020B0600000101010101" pitchFamily="34" charset="-127"/>
              <a:ea typeface="NanumSquare ExtraBold" panose="020B0600000101010101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B19D7A-5E4A-3341-BD4F-ECCC1B754771}"/>
              </a:ext>
            </a:extLst>
          </p:cNvPr>
          <p:cNvSpPr txBox="1"/>
          <p:nvPr/>
        </p:nvSpPr>
        <p:spPr>
          <a:xfrm>
            <a:off x="902733" y="432839"/>
            <a:ext cx="1814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다중선형회귀</a:t>
            </a:r>
            <a:endParaRPr lang="en-KR" sz="2000" b="1" dirty="0">
              <a:latin typeface="NanumSquare ExtraBold" panose="020B0600000101010101" pitchFamily="34" charset="-127"/>
              <a:ea typeface="NanumSquare ExtraBold" panose="020B0600000101010101" pitchFamily="34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EAEFB93-D452-C548-A569-B3F765FC17AB}"/>
              </a:ext>
            </a:extLst>
          </p:cNvPr>
          <p:cNvSpPr txBox="1"/>
          <p:nvPr/>
        </p:nvSpPr>
        <p:spPr>
          <a:xfrm>
            <a:off x="737893" y="2208995"/>
            <a:ext cx="330620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 err="1" smtClean="0">
                <a:latin typeface="NanumSquare" panose="020B0600000101010101" pitchFamily="34" charset="-127"/>
                <a:ea typeface="NanumSquare" panose="020B0600000101010101" pitchFamily="34" charset="-127"/>
              </a:rPr>
              <a:t>모수들</a:t>
            </a:r>
            <a:r>
              <a:rPr lang="ko-KR" altLang="en-US" sz="1600" dirty="0" smtClean="0">
                <a:latin typeface="NanumSquare" panose="020B0600000101010101" pitchFamily="34" charset="-127"/>
                <a:ea typeface="NanumSquare" panose="020B0600000101010101" pitchFamily="34" charset="-127"/>
              </a:rPr>
              <a:t> 추정하기 위해서 마찬가지로 최소제곱법을 사용한다</a:t>
            </a:r>
            <a:r>
              <a:rPr lang="en-US" altLang="ko-KR" sz="1600" dirty="0" smtClean="0">
                <a:latin typeface="NanumSquare" panose="020B0600000101010101" pitchFamily="34" charset="-127"/>
                <a:ea typeface="NanumSquare" panose="020B0600000101010101" pitchFamily="34" charset="-127"/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EE26C56-DB3F-6B42-94A9-CE7A4F90958B}"/>
              </a:ext>
            </a:extLst>
          </p:cNvPr>
          <p:cNvSpPr txBox="1"/>
          <p:nvPr/>
        </p:nvSpPr>
        <p:spPr>
          <a:xfrm>
            <a:off x="902732" y="798936"/>
            <a:ext cx="1915881" cy="388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NanumSquare" panose="020B0600000101010101" pitchFamily="34" charset="-127"/>
                <a:ea typeface="NanumSquare" panose="020B0600000101010101" pitchFamily="34" charset="-127"/>
              </a:rPr>
              <a:t>LSE &amp; </a:t>
            </a:r>
            <a:r>
              <a:rPr lang="ko-KR" altLang="en-US" sz="1400" dirty="0" smtClean="0">
                <a:latin typeface="NanumSquare" panose="020B0600000101010101" pitchFamily="34" charset="-127"/>
                <a:ea typeface="NanumSquare" panose="020B0600000101010101" pitchFamily="34" charset="-127"/>
              </a:rPr>
              <a:t>해석</a:t>
            </a:r>
            <a:endParaRPr lang="en-US" altLang="ko-KR" sz="1400" dirty="0"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4357" y="2881624"/>
            <a:ext cx="2590800" cy="71437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4357" y="3976685"/>
            <a:ext cx="6642907" cy="1125105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5"/>
          <a:srcRect b="67427"/>
          <a:stretch/>
        </p:blipFill>
        <p:spPr>
          <a:xfrm>
            <a:off x="4574357" y="1728957"/>
            <a:ext cx="5747617" cy="756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896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8F85E6B-373E-0648-B975-AA5A0BD6598D}"/>
              </a:ext>
            </a:extLst>
          </p:cNvPr>
          <p:cNvSpPr txBox="1"/>
          <p:nvPr/>
        </p:nvSpPr>
        <p:spPr>
          <a:xfrm>
            <a:off x="177294" y="224585"/>
            <a:ext cx="9124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spc="-300" dirty="0" smtClean="0">
                <a:solidFill>
                  <a:srgbClr val="035282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02</a:t>
            </a:r>
            <a:endParaRPr lang="en-KR" sz="4000" b="1" spc="-300" dirty="0">
              <a:solidFill>
                <a:srgbClr val="035282"/>
              </a:solidFill>
              <a:latin typeface="NanumSquare ExtraBold" panose="020B0600000101010101" pitchFamily="34" charset="-127"/>
              <a:ea typeface="NanumSquare ExtraBold" panose="020B0600000101010101" pitchFamily="34" charset="-127"/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577E3321-31FA-AA4B-BD32-65A9D4466E2C}"/>
              </a:ext>
            </a:extLst>
          </p:cNvPr>
          <p:cNvSpPr/>
          <p:nvPr/>
        </p:nvSpPr>
        <p:spPr>
          <a:xfrm>
            <a:off x="721479" y="1404469"/>
            <a:ext cx="2846395" cy="501805"/>
          </a:xfrm>
          <a:prstGeom prst="roundRect">
            <a:avLst>
              <a:gd name="adj" fmla="val 50000"/>
            </a:avLst>
          </a:prstGeom>
          <a:solidFill>
            <a:srgbClr val="0352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8293DBFD-067E-AB46-BB29-D9E162247787}"/>
              </a:ext>
            </a:extLst>
          </p:cNvPr>
          <p:cNvSpPr/>
          <p:nvPr/>
        </p:nvSpPr>
        <p:spPr>
          <a:xfrm>
            <a:off x="4219715" y="1404469"/>
            <a:ext cx="7250806" cy="4456090"/>
          </a:xfrm>
          <a:prstGeom prst="roundRect">
            <a:avLst>
              <a:gd name="adj" fmla="val 0"/>
            </a:avLst>
          </a:prstGeom>
          <a:solidFill>
            <a:srgbClr val="EFE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56E2C5C-C394-C644-9CF6-06D035F90569}"/>
              </a:ext>
            </a:extLst>
          </p:cNvPr>
          <p:cNvSpPr txBox="1"/>
          <p:nvPr/>
        </p:nvSpPr>
        <p:spPr>
          <a:xfrm>
            <a:off x="902733" y="1486058"/>
            <a:ext cx="2476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 smtClean="0">
                <a:solidFill>
                  <a:schemeClr val="bg1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최소제곱법</a:t>
            </a:r>
            <a:endParaRPr lang="en-KR" b="1" dirty="0">
              <a:solidFill>
                <a:schemeClr val="bg1"/>
              </a:solidFill>
              <a:latin typeface="NanumSquare ExtraBold" panose="020B0600000101010101" pitchFamily="34" charset="-127"/>
              <a:ea typeface="NanumSquare ExtraBold" panose="020B0600000101010101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B19D7A-5E4A-3341-BD4F-ECCC1B754771}"/>
              </a:ext>
            </a:extLst>
          </p:cNvPr>
          <p:cNvSpPr txBox="1"/>
          <p:nvPr/>
        </p:nvSpPr>
        <p:spPr>
          <a:xfrm>
            <a:off x="902733" y="432839"/>
            <a:ext cx="1814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다중선형회귀</a:t>
            </a:r>
            <a:endParaRPr lang="en-KR" sz="2000" b="1" dirty="0">
              <a:latin typeface="NanumSquare ExtraBold" panose="020B0600000101010101" pitchFamily="34" charset="-127"/>
              <a:ea typeface="NanumSquare ExtraBold" panose="020B0600000101010101" pitchFamily="34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EAEFB93-D452-C548-A569-B3F765FC17AB}"/>
              </a:ext>
            </a:extLst>
          </p:cNvPr>
          <p:cNvSpPr txBox="1"/>
          <p:nvPr/>
        </p:nvSpPr>
        <p:spPr>
          <a:xfrm>
            <a:off x="737893" y="2208995"/>
            <a:ext cx="3481822" cy="33701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 smtClean="0">
                <a:latin typeface="NanumSquare" panose="020B0600000101010101" pitchFamily="34" charset="-127"/>
                <a:ea typeface="NanumSquare" panose="020B0600000101010101" pitchFamily="34" charset="-127"/>
              </a:rPr>
              <a:t>최소제곱추정량의 </a:t>
            </a:r>
            <a:r>
              <a:rPr lang="en-US" altLang="ko-KR" sz="1600" dirty="0" smtClean="0">
                <a:latin typeface="NanumSquare" panose="020B0600000101010101" pitchFamily="34" charset="-127"/>
                <a:ea typeface="NanumSquare" panose="020B0600000101010101" pitchFamily="34" charset="-127"/>
              </a:rPr>
              <a:t>4</a:t>
            </a:r>
            <a:r>
              <a:rPr lang="ko-KR" altLang="en-US" sz="1600" dirty="0" smtClean="0">
                <a:latin typeface="NanumSquare" panose="020B0600000101010101" pitchFamily="34" charset="-127"/>
                <a:ea typeface="NanumSquare" panose="020B0600000101010101" pitchFamily="34" charset="-127"/>
              </a:rPr>
              <a:t>가지 성질</a:t>
            </a:r>
            <a:endParaRPr lang="en-US" altLang="ko-KR" sz="1600" dirty="0" smtClean="0">
              <a:latin typeface="NanumSquare" panose="020B0600000101010101" pitchFamily="34" charset="-127"/>
              <a:ea typeface="NanumSquare" panose="020B0600000101010101" pitchFamily="34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400" dirty="0" err="1" smtClean="0">
                <a:latin typeface="NanumSquare" panose="020B0600000101010101" pitchFamily="34" charset="-127"/>
                <a:ea typeface="NanumSquare" panose="020B0600000101010101" pitchFamily="34" charset="-127"/>
              </a:rPr>
              <a:t>추정량은</a:t>
            </a:r>
            <a:r>
              <a:rPr lang="ko-KR" altLang="en-US" sz="1400" dirty="0" smtClean="0">
                <a:latin typeface="NanumSquare" panose="020B0600000101010101" pitchFamily="34" charset="-127"/>
                <a:ea typeface="NanumSquare" panose="020B0600000101010101" pitchFamily="34" charset="-127"/>
              </a:rPr>
              <a:t> </a:t>
            </a:r>
            <a:r>
              <a:rPr lang="ko-KR" altLang="en-US" sz="1400" dirty="0" err="1" smtClean="0">
                <a:latin typeface="NanumSquare" panose="020B0600000101010101" pitchFamily="34" charset="-127"/>
                <a:ea typeface="NanumSquare" panose="020B0600000101010101" pitchFamily="34" charset="-127"/>
              </a:rPr>
              <a:t>부편추정량이며</a:t>
            </a:r>
            <a:r>
              <a:rPr lang="en-US" altLang="ko-KR" sz="1400" dirty="0" smtClean="0">
                <a:latin typeface="NanumSquare" panose="020B0600000101010101" pitchFamily="34" charset="-127"/>
                <a:ea typeface="NanumSquare" panose="020B0600000101010101" pitchFamily="34" charset="-127"/>
              </a:rPr>
              <a:t>, </a:t>
            </a:r>
            <a:r>
              <a:rPr lang="ko-KR" altLang="en-US" sz="1400" dirty="0" smtClean="0">
                <a:latin typeface="NanumSquare" panose="020B0600000101010101" pitchFamily="34" charset="-127"/>
                <a:ea typeface="NanumSquare" panose="020B0600000101010101" pitchFamily="34" charset="-127"/>
              </a:rPr>
              <a:t>최소제곱추정량들은 </a:t>
            </a:r>
            <a:r>
              <a:rPr lang="en-US" altLang="ko-KR" sz="1400" dirty="0" smtClean="0">
                <a:latin typeface="NanumSquare" panose="020B0600000101010101" pitchFamily="34" charset="-127"/>
                <a:ea typeface="NanumSquare" panose="020B0600000101010101" pitchFamily="34" charset="-127"/>
              </a:rPr>
              <a:t>BLUE(Best Linear Unbiased Estimator)</a:t>
            </a:r>
            <a:r>
              <a:rPr lang="ko-KR" altLang="en-US" sz="1400" dirty="0" smtClean="0">
                <a:latin typeface="NanumSquare" panose="020B0600000101010101" pitchFamily="34" charset="-127"/>
                <a:ea typeface="NanumSquare" panose="020B0600000101010101" pitchFamily="34" charset="-127"/>
              </a:rPr>
              <a:t>라고 불린다</a:t>
            </a:r>
            <a:r>
              <a:rPr lang="en-US" altLang="ko-KR" sz="1400" dirty="0" smtClean="0">
                <a:latin typeface="NanumSquare" panose="020B0600000101010101" pitchFamily="34" charset="-127"/>
                <a:ea typeface="NanumSquare" panose="020B0600000101010101" pitchFamily="34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400" dirty="0" err="1" smtClean="0">
                <a:latin typeface="NanumSquare" panose="020B0600000101010101" pitchFamily="34" charset="-127"/>
                <a:ea typeface="NanumSquare" panose="020B0600000101010101" pitchFamily="34" charset="-127"/>
              </a:rPr>
              <a:t>추정량은</a:t>
            </a:r>
            <a:r>
              <a:rPr lang="ko-KR" altLang="en-US" sz="1400" dirty="0" smtClean="0">
                <a:latin typeface="NanumSquare" panose="020B0600000101010101" pitchFamily="34" charset="-127"/>
                <a:ea typeface="NanumSquare" panose="020B0600000101010101" pitchFamily="34" charset="-127"/>
              </a:rPr>
              <a:t> 정규분포를 따른다</a:t>
            </a:r>
            <a:r>
              <a:rPr lang="en-US" altLang="ko-KR" sz="1400" dirty="0" smtClean="0">
                <a:latin typeface="NanumSquare" panose="020B0600000101010101" pitchFamily="34" charset="-127"/>
                <a:ea typeface="NanumSquare" panose="020B0600000101010101" pitchFamily="34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400" dirty="0" smtClean="0">
                <a:latin typeface="NanumSquare" panose="020B0600000101010101" pitchFamily="34" charset="-127"/>
                <a:ea typeface="NanumSquare" panose="020B0600000101010101" pitchFamily="34" charset="-127"/>
              </a:rPr>
              <a:t>W</a:t>
            </a:r>
            <a:r>
              <a:rPr lang="ko-KR" altLang="en-US" sz="1400" dirty="0" smtClean="0">
                <a:latin typeface="NanumSquare" panose="020B0600000101010101" pitchFamily="34" charset="-127"/>
                <a:ea typeface="NanumSquare" panose="020B0600000101010101" pitchFamily="34" charset="-127"/>
              </a:rPr>
              <a:t>는 자유도가 </a:t>
            </a:r>
            <a:r>
              <a:rPr lang="en-US" altLang="ko-KR" sz="1400" dirty="0" smtClean="0">
                <a:latin typeface="NanumSquare" panose="020B0600000101010101" pitchFamily="34" charset="-127"/>
                <a:ea typeface="NanumSquare" panose="020B0600000101010101" pitchFamily="34" charset="-127"/>
              </a:rPr>
              <a:t>(n-p-1)</a:t>
            </a:r>
            <a:r>
              <a:rPr lang="ko-KR" altLang="en-US" sz="1400" dirty="0" smtClean="0">
                <a:latin typeface="NanumSquare" panose="020B0600000101010101" pitchFamily="34" charset="-127"/>
                <a:ea typeface="NanumSquare" panose="020B0600000101010101" pitchFamily="34" charset="-127"/>
              </a:rPr>
              <a:t>인 </a:t>
            </a:r>
            <a:r>
              <a:rPr lang="ko-KR" altLang="en-US" sz="1400" dirty="0" err="1" smtClean="0">
                <a:latin typeface="NanumSquare" panose="020B0600000101010101" pitchFamily="34" charset="-127"/>
                <a:ea typeface="NanumSquare" panose="020B0600000101010101" pitchFamily="34" charset="-127"/>
              </a:rPr>
              <a:t>카이제곱분포를</a:t>
            </a:r>
            <a:r>
              <a:rPr lang="ko-KR" altLang="en-US" sz="1400" dirty="0" smtClean="0">
                <a:latin typeface="NanumSquare" panose="020B0600000101010101" pitchFamily="34" charset="-127"/>
                <a:ea typeface="NanumSquare" panose="020B0600000101010101" pitchFamily="34" charset="-127"/>
              </a:rPr>
              <a:t> 가진다</a:t>
            </a:r>
            <a:r>
              <a:rPr lang="en-US" altLang="ko-KR" sz="1400" dirty="0" smtClean="0">
                <a:latin typeface="NanumSquare" panose="020B0600000101010101" pitchFamily="34" charset="-127"/>
                <a:ea typeface="NanumSquare" panose="020B0600000101010101" pitchFamily="34" charset="-127"/>
              </a:rPr>
              <a:t>.</a:t>
            </a:r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ko-KR" altLang="en-US" sz="1400" dirty="0" err="1" smtClean="0">
                <a:latin typeface="NanumSquare" panose="020B0600000101010101" pitchFamily="34" charset="-127"/>
                <a:ea typeface="NanumSquare" panose="020B0600000101010101" pitchFamily="34" charset="-127"/>
              </a:rPr>
              <a:t>확률벡터는</a:t>
            </a:r>
            <a:r>
              <a:rPr lang="ko-KR" altLang="en-US" sz="1400" dirty="0" smtClean="0">
                <a:latin typeface="NanumSquare" panose="020B0600000101010101" pitchFamily="34" charset="-127"/>
                <a:ea typeface="NanumSquare" panose="020B0600000101010101" pitchFamily="34" charset="-127"/>
              </a:rPr>
              <a:t> </a:t>
            </a:r>
            <a:r>
              <a:rPr lang="en-US" altLang="ko-KR" sz="1400" dirty="0" smtClean="0">
                <a:latin typeface="NanumSquare" panose="020B0600000101010101" pitchFamily="34" charset="-127"/>
                <a:ea typeface="NanumSquare" panose="020B0600000101010101" pitchFamily="34" charset="-127"/>
              </a:rPr>
              <a:t>(p+1)</a:t>
            </a:r>
            <a:r>
              <a:rPr lang="ko-KR" altLang="en-US" sz="1400" dirty="0" smtClean="0">
                <a:latin typeface="NanumSquare" panose="020B0600000101010101" pitchFamily="34" charset="-127"/>
                <a:ea typeface="NanumSquare" panose="020B0600000101010101" pitchFamily="34" charset="-127"/>
              </a:rPr>
              <a:t>차원 </a:t>
            </a:r>
            <a:r>
              <a:rPr lang="ko-KR" altLang="en-US" sz="1400" dirty="0" err="1" smtClean="0">
                <a:latin typeface="NanumSquare" panose="020B0600000101010101" pitchFamily="34" charset="-127"/>
                <a:ea typeface="NanumSquare" panose="020B0600000101010101" pitchFamily="34" charset="-127"/>
              </a:rPr>
              <a:t>다변량</a:t>
            </a:r>
            <a:r>
              <a:rPr lang="ko-KR" altLang="en-US" sz="1400" dirty="0" smtClean="0">
                <a:latin typeface="NanumSquare" panose="020B0600000101010101" pitchFamily="34" charset="-127"/>
                <a:ea typeface="NanumSquare" panose="020B0600000101010101" pitchFamily="34" charset="-127"/>
              </a:rPr>
              <a:t> 정규분포를 따른다</a:t>
            </a:r>
            <a:r>
              <a:rPr lang="en-US" altLang="ko-KR" sz="1400" dirty="0" smtClean="0">
                <a:latin typeface="NanumSquare" panose="020B0600000101010101" pitchFamily="34" charset="-127"/>
                <a:ea typeface="NanumSquare" panose="020B0600000101010101" pitchFamily="34" charset="-127"/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EE26C56-DB3F-6B42-94A9-CE7A4F90958B}"/>
              </a:ext>
            </a:extLst>
          </p:cNvPr>
          <p:cNvSpPr txBox="1"/>
          <p:nvPr/>
        </p:nvSpPr>
        <p:spPr>
          <a:xfrm>
            <a:off x="902732" y="798936"/>
            <a:ext cx="1915881" cy="388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NanumSquare" panose="020B0600000101010101" pitchFamily="34" charset="-127"/>
                <a:ea typeface="NanumSquare" panose="020B0600000101010101" pitchFamily="34" charset="-127"/>
              </a:rPr>
              <a:t>LSE &amp; </a:t>
            </a:r>
            <a:r>
              <a:rPr lang="ko-KR" altLang="en-US" sz="1400" dirty="0" smtClean="0">
                <a:latin typeface="NanumSquare" panose="020B0600000101010101" pitchFamily="34" charset="-127"/>
                <a:ea typeface="NanumSquare" panose="020B0600000101010101" pitchFamily="34" charset="-127"/>
              </a:rPr>
              <a:t>해석</a:t>
            </a:r>
            <a:endParaRPr lang="en-US" altLang="ko-KR" sz="1400" dirty="0"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l="10251" r="69373" b="89067"/>
          <a:stretch/>
        </p:blipFill>
        <p:spPr>
          <a:xfrm>
            <a:off x="4786798" y="1476631"/>
            <a:ext cx="1979629" cy="49989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rcRect l="4817" t="10109" r="81890" b="80338"/>
          <a:stretch/>
        </p:blipFill>
        <p:spPr>
          <a:xfrm>
            <a:off x="4786798" y="1985953"/>
            <a:ext cx="1291472" cy="436736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3"/>
          <a:srcRect l="30821" t="8608" r="45310" b="78815"/>
          <a:stretch/>
        </p:blipFill>
        <p:spPr>
          <a:xfrm>
            <a:off x="6045953" y="1889436"/>
            <a:ext cx="2196446" cy="544647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3"/>
          <a:srcRect l="4463" t="29211" r="53038" b="47697"/>
          <a:stretch/>
        </p:blipFill>
        <p:spPr>
          <a:xfrm>
            <a:off x="4786798" y="2598496"/>
            <a:ext cx="4128940" cy="1055801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9049815" y="2598496"/>
            <a:ext cx="12159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ko-KR" dirty="0" smtClean="0">
                <a:ea typeface="NanumSquare" panose="020B0600000101010101" pitchFamily="34" charset="-127"/>
              </a:rPr>
              <a:t>j = 0,1,..,p</a:t>
            </a: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3"/>
          <a:srcRect l="5982" t="53556" r="56468" b="23351"/>
          <a:stretch/>
        </p:blipFill>
        <p:spPr>
          <a:xfrm>
            <a:off x="4822486" y="3771475"/>
            <a:ext cx="3648174" cy="1055802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3"/>
          <a:srcRect l="4757" t="76266" r="68460" b="2616"/>
          <a:stretch/>
        </p:blipFill>
        <p:spPr>
          <a:xfrm>
            <a:off x="4843197" y="4957188"/>
            <a:ext cx="2264613" cy="840297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4374037" y="1486058"/>
            <a:ext cx="4131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 smtClean="0">
                <a:ea typeface="NanumSquare" panose="020B0600000101010101" pitchFamily="34" charset="-127"/>
              </a:rPr>
              <a:t>1. 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4374037" y="2598496"/>
            <a:ext cx="4131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 smtClean="0">
                <a:ea typeface="NanumSquare" panose="020B0600000101010101" pitchFamily="34" charset="-127"/>
              </a:rPr>
              <a:t>2. 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4370826" y="3710934"/>
            <a:ext cx="4131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 smtClean="0">
                <a:ea typeface="NanumSquare" panose="020B0600000101010101" pitchFamily="34" charset="-127"/>
              </a:rPr>
              <a:t>3. 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4374037" y="4904961"/>
            <a:ext cx="4131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ea typeface="NanumSquare" panose="020B0600000101010101" pitchFamily="34" charset="-127"/>
              </a:rPr>
              <a:t>4</a:t>
            </a:r>
            <a:r>
              <a:rPr lang="en-US" altLang="ko-KR" dirty="0" smtClean="0">
                <a:ea typeface="NanumSquare" panose="020B0600000101010101" pitchFamily="34" charset="-127"/>
              </a:rPr>
              <a:t>. </a:t>
            </a: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3"/>
          <a:srcRect l="49741" t="53144" r="33279" b="27474"/>
          <a:stretch/>
        </p:blipFill>
        <p:spPr>
          <a:xfrm>
            <a:off x="8646205" y="3771475"/>
            <a:ext cx="1324385" cy="711385"/>
          </a:xfrm>
          <a:prstGeom prst="rect">
            <a:avLst/>
          </a:prstGeom>
        </p:spPr>
      </p:pic>
      <p:sp>
        <p:nvSpPr>
          <p:cNvPr id="25" name="직사각형 24"/>
          <p:cNvSpPr/>
          <p:nvPr/>
        </p:nvSpPr>
        <p:spPr>
          <a:xfrm>
            <a:off x="8509195" y="4510331"/>
            <a:ext cx="30173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ko-KR" sz="1400" dirty="0" smtClean="0">
                <a:ea typeface="NanumSquare" panose="020B0600000101010101" pitchFamily="34" charset="-127"/>
              </a:rPr>
              <a:t>-&gt; </a:t>
            </a:r>
            <a:r>
              <a:rPr lang="ko-KR" altLang="en-US" sz="1400" dirty="0" smtClean="0">
                <a:ea typeface="NanumSquare" panose="020B0600000101010101" pitchFamily="34" charset="-127"/>
              </a:rPr>
              <a:t>단순선형회귀에서는 </a:t>
            </a:r>
            <a:r>
              <a:rPr lang="en-US" altLang="ko-KR" sz="1400" dirty="0" smtClean="0">
                <a:ea typeface="NanumSquare" panose="020B0600000101010101" pitchFamily="34" charset="-127"/>
              </a:rPr>
              <a:t>p</a:t>
            </a:r>
            <a:r>
              <a:rPr lang="ko-KR" altLang="en-US" sz="1400" dirty="0" smtClean="0">
                <a:ea typeface="NanumSquare" panose="020B0600000101010101" pitchFamily="34" charset="-127"/>
              </a:rPr>
              <a:t>가 </a:t>
            </a:r>
            <a:r>
              <a:rPr lang="en-US" altLang="ko-KR" sz="1400" dirty="0" smtClean="0">
                <a:ea typeface="NanumSquare" panose="020B0600000101010101" pitchFamily="34" charset="-127"/>
              </a:rPr>
              <a:t>1</a:t>
            </a:r>
            <a:r>
              <a:rPr lang="ko-KR" altLang="en-US" sz="1400" dirty="0" smtClean="0">
                <a:ea typeface="NanumSquare" panose="020B0600000101010101" pitchFamily="34" charset="-127"/>
              </a:rPr>
              <a:t>이라서</a:t>
            </a:r>
            <a:r>
              <a:rPr lang="en-US" altLang="ko-KR" sz="1400" dirty="0" smtClean="0">
                <a:ea typeface="NanumSquare" panose="020B0600000101010101" pitchFamily="34" charset="-127"/>
              </a:rPr>
              <a:t>, SSE/(n-2)</a:t>
            </a:r>
          </a:p>
        </p:txBody>
      </p:sp>
    </p:spTree>
    <p:extLst>
      <p:ext uri="{BB962C8B-B14F-4D97-AF65-F5344CB8AC3E}">
        <p14:creationId xmlns:p14="http://schemas.microsoft.com/office/powerpoint/2010/main" val="196140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8F85E6B-373E-0648-B975-AA5A0BD6598D}"/>
              </a:ext>
            </a:extLst>
          </p:cNvPr>
          <p:cNvSpPr txBox="1"/>
          <p:nvPr/>
        </p:nvSpPr>
        <p:spPr>
          <a:xfrm>
            <a:off x="177294" y="224585"/>
            <a:ext cx="9124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spc="-300" dirty="0" smtClean="0">
                <a:solidFill>
                  <a:srgbClr val="035282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02</a:t>
            </a:r>
            <a:endParaRPr lang="en-KR" sz="4000" b="1" spc="-300" dirty="0">
              <a:solidFill>
                <a:srgbClr val="035282"/>
              </a:solidFill>
              <a:latin typeface="NanumSquare ExtraBold" panose="020B0600000101010101" pitchFamily="34" charset="-127"/>
              <a:ea typeface="NanumSquare ExtraBold" panose="020B0600000101010101" pitchFamily="34" charset="-127"/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577E3321-31FA-AA4B-BD32-65A9D4466E2C}"/>
              </a:ext>
            </a:extLst>
          </p:cNvPr>
          <p:cNvSpPr/>
          <p:nvPr/>
        </p:nvSpPr>
        <p:spPr>
          <a:xfrm>
            <a:off x="721479" y="1404469"/>
            <a:ext cx="2846395" cy="501805"/>
          </a:xfrm>
          <a:prstGeom prst="roundRect">
            <a:avLst>
              <a:gd name="adj" fmla="val 50000"/>
            </a:avLst>
          </a:prstGeom>
          <a:solidFill>
            <a:srgbClr val="0352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8293DBFD-067E-AB46-BB29-D9E162247787}"/>
              </a:ext>
            </a:extLst>
          </p:cNvPr>
          <p:cNvSpPr/>
          <p:nvPr/>
        </p:nvSpPr>
        <p:spPr>
          <a:xfrm>
            <a:off x="4219715" y="1404469"/>
            <a:ext cx="7250806" cy="4456090"/>
          </a:xfrm>
          <a:prstGeom prst="roundRect">
            <a:avLst>
              <a:gd name="adj" fmla="val 0"/>
            </a:avLst>
          </a:prstGeom>
          <a:solidFill>
            <a:srgbClr val="EFE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56E2C5C-C394-C644-9CF6-06D035F90569}"/>
              </a:ext>
            </a:extLst>
          </p:cNvPr>
          <p:cNvSpPr txBox="1"/>
          <p:nvPr/>
        </p:nvSpPr>
        <p:spPr>
          <a:xfrm>
            <a:off x="902733" y="1486058"/>
            <a:ext cx="2476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Interpretation</a:t>
            </a:r>
            <a:endParaRPr lang="en-KR" b="1" dirty="0">
              <a:solidFill>
                <a:schemeClr val="bg1"/>
              </a:solidFill>
              <a:latin typeface="NanumSquare ExtraBold" panose="020B0600000101010101" pitchFamily="34" charset="-127"/>
              <a:ea typeface="NanumSquare ExtraBold" panose="020B0600000101010101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B19D7A-5E4A-3341-BD4F-ECCC1B754771}"/>
              </a:ext>
            </a:extLst>
          </p:cNvPr>
          <p:cNvSpPr txBox="1"/>
          <p:nvPr/>
        </p:nvSpPr>
        <p:spPr>
          <a:xfrm>
            <a:off x="902733" y="432839"/>
            <a:ext cx="1814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다중선형회귀</a:t>
            </a:r>
            <a:endParaRPr lang="en-KR" sz="2000" b="1" dirty="0">
              <a:latin typeface="NanumSquare ExtraBold" panose="020B0600000101010101" pitchFamily="34" charset="-127"/>
              <a:ea typeface="NanumSquare ExtraBold" panose="020B0600000101010101" pitchFamily="34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EAEFB93-D452-C548-A569-B3F765FC17AB}"/>
                  </a:ext>
                </a:extLst>
              </p:cNvPr>
              <p:cNvSpPr txBox="1"/>
              <p:nvPr/>
            </p:nvSpPr>
            <p:spPr>
              <a:xfrm>
                <a:off x="737893" y="2208995"/>
                <a:ext cx="3306206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Tx/>
                  <a:buChar char="-"/>
                </a:pPr>
                <a:r>
                  <a:rPr lang="ko-KR" altLang="en-US" sz="1600" dirty="0" smtClean="0">
                    <a:latin typeface="NanumSquare" panose="020B0600000101010101" pitchFamily="34" charset="-127"/>
                    <a:ea typeface="NanumSquare" panose="020B0600000101010101" pitchFamily="34" charset="-127"/>
                  </a:rPr>
                  <a:t>회귀계수</a:t>
                </a:r>
                <a:r>
                  <a:rPr lang="en-US" altLang="ko-KR" sz="1600" dirty="0" smtClean="0">
                    <a:latin typeface="NanumSquare" panose="020B0600000101010101" pitchFamily="34" charset="-127"/>
                    <a:ea typeface="NanumSquare" panose="020B0600000101010101" pitchFamily="34" charset="-127"/>
                  </a:rPr>
                  <a:t>(</a:t>
                </a:r>
                <a14:m>
                  <m:oMath xmlns:m="http://schemas.openxmlformats.org/officeDocument/2006/math">
                    <m:r>
                      <a:rPr lang="ko-KR" alt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ko-KR" sz="1600" dirty="0" smtClean="0">
                    <a:latin typeface="NanumSquare" panose="020B0600000101010101" pitchFamily="34" charset="-127"/>
                    <a:ea typeface="NanumSquare" panose="020B0600000101010101" pitchFamily="34" charset="-127"/>
                  </a:rPr>
                  <a:t>)</a:t>
                </a:r>
                <a:r>
                  <a:rPr lang="ko-KR" altLang="en-US" sz="1600" dirty="0" smtClean="0">
                    <a:latin typeface="NanumSquare" panose="020B0600000101010101" pitchFamily="34" charset="-127"/>
                    <a:ea typeface="NanumSquare" panose="020B0600000101010101" pitchFamily="34" charset="-127"/>
                  </a:rPr>
                  <a:t>의 해석</a:t>
                </a:r>
                <a:endParaRPr lang="en-US" altLang="ko-KR" sz="1600" dirty="0" smtClean="0">
                  <a:latin typeface="NanumSquare" panose="020B0600000101010101" pitchFamily="34" charset="-127"/>
                  <a:ea typeface="NanumSquare" panose="020B0600000101010101" pitchFamily="34" charset="-127"/>
                </a:endParaRPr>
              </a:p>
              <a:p>
                <a:pPr marL="285750" indent="-285750">
                  <a:lnSpc>
                    <a:spcPct val="150000"/>
                  </a:lnSpc>
                  <a:buFontTx/>
                  <a:buChar char="-"/>
                </a:pPr>
                <a:r>
                  <a:rPr lang="en-US" altLang="ko-KR" sz="1600" dirty="0" err="1" smtClean="0">
                    <a:latin typeface="NanumSquare" panose="020B0600000101010101" pitchFamily="34" charset="-127"/>
                    <a:ea typeface="NanumSquare" panose="020B0600000101010101" pitchFamily="34" charset="-127"/>
                  </a:rPr>
                  <a:t>Xj</a:t>
                </a:r>
                <a:r>
                  <a:rPr lang="ko-KR" altLang="en-US" sz="1600" dirty="0" smtClean="0">
                    <a:latin typeface="NanumSquare" panose="020B0600000101010101" pitchFamily="34" charset="-127"/>
                    <a:ea typeface="NanumSquare" panose="020B0600000101010101" pitchFamily="34" charset="-127"/>
                  </a:rPr>
                  <a:t>의 한 단위 증가에 따른 </a:t>
                </a:r>
                <a:r>
                  <a:rPr lang="en-US" altLang="ko-KR" sz="1600" dirty="0" smtClean="0">
                    <a:latin typeface="NanumSquare" panose="020B0600000101010101" pitchFamily="34" charset="-127"/>
                    <a:ea typeface="NanumSquare" panose="020B0600000101010101" pitchFamily="34" charset="-127"/>
                  </a:rPr>
                  <a:t>Y</a:t>
                </a:r>
                <a:r>
                  <a:rPr lang="ko-KR" altLang="en-US" sz="1600" dirty="0" smtClean="0">
                    <a:latin typeface="NanumSquare" panose="020B0600000101010101" pitchFamily="34" charset="-127"/>
                    <a:ea typeface="NanumSquare" panose="020B0600000101010101" pitchFamily="34" charset="-127"/>
                  </a:rPr>
                  <a:t>의 </a:t>
                </a:r>
                <a:r>
                  <a:rPr lang="ko-KR" altLang="en-US" sz="1600" dirty="0" err="1" smtClean="0">
                    <a:latin typeface="NanumSquare" panose="020B0600000101010101" pitchFamily="34" charset="-127"/>
                    <a:ea typeface="NanumSquare" panose="020B0600000101010101" pitchFamily="34" charset="-127"/>
                  </a:rPr>
                  <a:t>증분으로</a:t>
                </a:r>
                <a:r>
                  <a:rPr lang="ko-KR" altLang="en-US" sz="1600" dirty="0" smtClean="0">
                    <a:latin typeface="NanumSquare" panose="020B0600000101010101" pitchFamily="34" charset="-127"/>
                    <a:ea typeface="NanumSquare" panose="020B0600000101010101" pitchFamily="34" charset="-127"/>
                  </a:rPr>
                  <a:t> 해석한다</a:t>
                </a:r>
                <a:r>
                  <a:rPr lang="en-US" altLang="ko-KR" sz="1600" dirty="0" smtClean="0">
                    <a:latin typeface="NanumSquare" panose="020B0600000101010101" pitchFamily="34" charset="-127"/>
                    <a:ea typeface="NanumSquare" panose="020B0600000101010101" pitchFamily="34" charset="-127"/>
                  </a:rPr>
                  <a:t>.</a:t>
                </a: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EAEFB93-D452-C548-A569-B3F765FC17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893" y="2208995"/>
                <a:ext cx="3306206" cy="1200329"/>
              </a:xfrm>
              <a:prstGeom prst="rect">
                <a:avLst/>
              </a:prstGeom>
              <a:blipFill>
                <a:blip r:embed="rId3"/>
                <a:stretch>
                  <a:fillRect l="-1476" b="-355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1EE26C56-DB3F-6B42-94A9-CE7A4F90958B}"/>
              </a:ext>
            </a:extLst>
          </p:cNvPr>
          <p:cNvSpPr txBox="1"/>
          <p:nvPr/>
        </p:nvSpPr>
        <p:spPr>
          <a:xfrm>
            <a:off x="902732" y="798936"/>
            <a:ext cx="1915881" cy="388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NanumSquare" panose="020B0600000101010101" pitchFamily="34" charset="-127"/>
                <a:ea typeface="NanumSquare" panose="020B0600000101010101" pitchFamily="34" charset="-127"/>
              </a:rPr>
              <a:t>LSE &amp; </a:t>
            </a:r>
            <a:r>
              <a:rPr lang="ko-KR" altLang="en-US" sz="1400" dirty="0" smtClean="0">
                <a:latin typeface="NanumSquare" panose="020B0600000101010101" pitchFamily="34" charset="-127"/>
                <a:ea typeface="NanumSquare" panose="020B0600000101010101" pitchFamily="34" charset="-127"/>
              </a:rPr>
              <a:t>해석</a:t>
            </a:r>
            <a:endParaRPr lang="en-US" altLang="ko-KR" sz="1400" dirty="0"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4983" y="2038370"/>
            <a:ext cx="6657975" cy="981075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4444983" y="3387490"/>
            <a:ext cx="488169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ko-KR" dirty="0" err="1" smtClean="0">
                <a:ea typeface="NanumSquare" panose="020B0600000101010101" pitchFamily="34" charset="-127"/>
              </a:rPr>
              <a:t>e.g</a:t>
            </a:r>
            <a:r>
              <a:rPr lang="en-US" altLang="ko-KR" dirty="0" smtClean="0">
                <a:ea typeface="NanumSquare" panose="020B0600000101010101" pitchFamily="34" charset="-127"/>
              </a:rPr>
              <a:t> ) Y hat = 15.3276 + 0.7803 x1 – 0.0502 x2</a:t>
            </a:r>
          </a:p>
          <a:p>
            <a:pPr algn="just"/>
            <a:endParaRPr lang="en-US" altLang="ko-KR" dirty="0">
              <a:ea typeface="NanumSquare" panose="020B0600000101010101" pitchFamily="34" charset="-127"/>
            </a:endParaRPr>
          </a:p>
          <a:p>
            <a:pPr algn="just"/>
            <a:r>
              <a:rPr lang="en-US" altLang="ko-KR" dirty="0" smtClean="0">
                <a:ea typeface="NanumSquare" panose="020B0600000101010101" pitchFamily="34" charset="-127"/>
              </a:rPr>
              <a:t>0.7803 = x2 </a:t>
            </a:r>
            <a:r>
              <a:rPr lang="ko-KR" altLang="en-US" dirty="0" smtClean="0">
                <a:ea typeface="NanumSquare" panose="020B0600000101010101" pitchFamily="34" charset="-127"/>
              </a:rPr>
              <a:t>고정된 상태일 때</a:t>
            </a:r>
            <a:r>
              <a:rPr lang="en-US" altLang="ko-KR" dirty="0" smtClean="0">
                <a:ea typeface="NanumSquare" panose="020B0600000101010101" pitchFamily="34" charset="-127"/>
              </a:rPr>
              <a:t>, x1</a:t>
            </a:r>
            <a:r>
              <a:rPr lang="ko-KR" altLang="en-US" dirty="0" smtClean="0">
                <a:ea typeface="NanumSquare" panose="020B0600000101010101" pitchFamily="34" charset="-127"/>
              </a:rPr>
              <a:t>이 한 단위 증가하면 </a:t>
            </a:r>
            <a:r>
              <a:rPr lang="en-US" altLang="ko-KR" dirty="0" smtClean="0">
                <a:ea typeface="NanumSquare" panose="020B0600000101010101" pitchFamily="34" charset="-127"/>
              </a:rPr>
              <a:t>y </a:t>
            </a:r>
            <a:r>
              <a:rPr lang="ko-KR" altLang="en-US" dirty="0" smtClean="0">
                <a:ea typeface="NanumSquare" panose="020B0600000101010101" pitchFamily="34" charset="-127"/>
              </a:rPr>
              <a:t>평균값이 약 </a:t>
            </a:r>
            <a:r>
              <a:rPr lang="en-US" altLang="ko-KR" dirty="0" smtClean="0">
                <a:ea typeface="NanumSquare" panose="020B0600000101010101" pitchFamily="34" charset="-127"/>
              </a:rPr>
              <a:t>0.7803 </a:t>
            </a:r>
            <a:r>
              <a:rPr lang="ko-KR" altLang="en-US" dirty="0" smtClean="0">
                <a:ea typeface="NanumSquare" panose="020B0600000101010101" pitchFamily="34" charset="-127"/>
              </a:rPr>
              <a:t>증가한다</a:t>
            </a:r>
            <a:r>
              <a:rPr lang="en-US" altLang="ko-KR" dirty="0" smtClean="0">
                <a:ea typeface="NanumSquare" panose="020B0600000101010101" pitchFamily="34" charset="-127"/>
              </a:rPr>
              <a:t>.</a:t>
            </a:r>
          </a:p>
          <a:p>
            <a:pPr algn="just"/>
            <a:r>
              <a:rPr lang="en-US" altLang="ko-KR" dirty="0" smtClean="0">
                <a:ea typeface="NanumSquare" panose="020B0600000101010101" pitchFamily="34" charset="-127"/>
              </a:rPr>
              <a:t>-0.0502 = x1 </a:t>
            </a:r>
            <a:r>
              <a:rPr lang="ko-KR" altLang="en-US" dirty="0" smtClean="0">
                <a:ea typeface="NanumSquare" panose="020B0600000101010101" pitchFamily="34" charset="-127"/>
              </a:rPr>
              <a:t>고정된 상태일 때</a:t>
            </a:r>
            <a:r>
              <a:rPr lang="en-US" altLang="ko-KR" dirty="0" smtClean="0">
                <a:ea typeface="NanumSquare" panose="020B0600000101010101" pitchFamily="34" charset="-127"/>
              </a:rPr>
              <a:t>, x2</a:t>
            </a:r>
            <a:r>
              <a:rPr lang="ko-KR" altLang="en-US" dirty="0" smtClean="0">
                <a:ea typeface="NanumSquare" panose="020B0600000101010101" pitchFamily="34" charset="-127"/>
              </a:rPr>
              <a:t>의 순수한 영향</a:t>
            </a:r>
            <a:endParaRPr lang="en-US" altLang="ko-KR" dirty="0" smtClean="0">
              <a:ea typeface="NanumSquare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03377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8F85E6B-373E-0648-B975-AA5A0BD6598D}"/>
              </a:ext>
            </a:extLst>
          </p:cNvPr>
          <p:cNvSpPr txBox="1"/>
          <p:nvPr/>
        </p:nvSpPr>
        <p:spPr>
          <a:xfrm>
            <a:off x="177294" y="224585"/>
            <a:ext cx="9124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spc="-300" dirty="0" smtClean="0">
                <a:solidFill>
                  <a:srgbClr val="035282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02</a:t>
            </a:r>
            <a:endParaRPr lang="en-KR" sz="4000" b="1" spc="-300" dirty="0">
              <a:solidFill>
                <a:srgbClr val="035282"/>
              </a:solidFill>
              <a:latin typeface="NanumSquare ExtraBold" panose="020B0600000101010101" pitchFamily="34" charset="-127"/>
              <a:ea typeface="NanumSquare ExtraBold" panose="020B0600000101010101" pitchFamily="34" charset="-127"/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577E3321-31FA-AA4B-BD32-65A9D4466E2C}"/>
              </a:ext>
            </a:extLst>
          </p:cNvPr>
          <p:cNvSpPr/>
          <p:nvPr/>
        </p:nvSpPr>
        <p:spPr>
          <a:xfrm>
            <a:off x="721479" y="1404469"/>
            <a:ext cx="2846395" cy="501805"/>
          </a:xfrm>
          <a:prstGeom prst="roundRect">
            <a:avLst>
              <a:gd name="adj" fmla="val 50000"/>
            </a:avLst>
          </a:prstGeom>
          <a:solidFill>
            <a:srgbClr val="0352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8293DBFD-067E-AB46-BB29-D9E162247787}"/>
              </a:ext>
            </a:extLst>
          </p:cNvPr>
          <p:cNvSpPr/>
          <p:nvPr/>
        </p:nvSpPr>
        <p:spPr>
          <a:xfrm>
            <a:off x="4219715" y="1404469"/>
            <a:ext cx="7250806" cy="4456090"/>
          </a:xfrm>
          <a:prstGeom prst="roundRect">
            <a:avLst>
              <a:gd name="adj" fmla="val 0"/>
            </a:avLst>
          </a:prstGeom>
          <a:solidFill>
            <a:srgbClr val="EFE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56E2C5C-C394-C644-9CF6-06D035F90569}"/>
              </a:ext>
            </a:extLst>
          </p:cNvPr>
          <p:cNvSpPr txBox="1"/>
          <p:nvPr/>
        </p:nvSpPr>
        <p:spPr>
          <a:xfrm>
            <a:off x="902733" y="1486058"/>
            <a:ext cx="2476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chemeClr val="bg1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다중상관계수</a:t>
            </a:r>
            <a:endParaRPr lang="en-KR" b="1" dirty="0">
              <a:solidFill>
                <a:schemeClr val="bg1"/>
              </a:solidFill>
              <a:latin typeface="NanumSquare ExtraBold" panose="020B0600000101010101" pitchFamily="34" charset="-127"/>
              <a:ea typeface="NanumSquare ExtraBold" panose="020B0600000101010101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B19D7A-5E4A-3341-BD4F-ECCC1B754771}"/>
              </a:ext>
            </a:extLst>
          </p:cNvPr>
          <p:cNvSpPr txBox="1"/>
          <p:nvPr/>
        </p:nvSpPr>
        <p:spPr>
          <a:xfrm>
            <a:off x="902733" y="432839"/>
            <a:ext cx="1814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다중선형회귀</a:t>
            </a:r>
            <a:endParaRPr lang="en-KR" sz="2000" b="1" dirty="0">
              <a:latin typeface="NanumSquare ExtraBold" panose="020B0600000101010101" pitchFamily="34" charset="-127"/>
              <a:ea typeface="NanumSquare ExtraBold" panose="020B0600000101010101" pitchFamily="34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EAEFB93-D452-C548-A569-B3F765FC17AB}"/>
                  </a:ext>
                </a:extLst>
              </p:cNvPr>
              <p:cNvSpPr txBox="1"/>
              <p:nvPr/>
            </p:nvSpPr>
            <p:spPr>
              <a:xfrm>
                <a:off x="737893" y="2208995"/>
                <a:ext cx="3306206" cy="37856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Tx/>
                  <a:buChar char="-"/>
                </a:pPr>
                <a:r>
                  <a:rPr lang="ko-KR" altLang="en-US" sz="1600" dirty="0" smtClean="0">
                    <a:latin typeface="NanumSquare" panose="020B0600000101010101" pitchFamily="34" charset="-127"/>
                    <a:ea typeface="NanumSquare" panose="020B0600000101010101" pitchFamily="34" charset="-127"/>
                  </a:rPr>
                  <a:t>상관계수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600" i="1">
                            <a:latin typeface="Cambria Math" panose="02040503050406030204" pitchFamily="18" charset="0"/>
                            <a:ea typeface="NanumSquare" panose="020B0600000101010101" pitchFamily="34" charset="-127"/>
                          </a:rPr>
                        </m:ctrlPr>
                      </m:sSup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  <a:ea typeface="NanumSquare" panose="020B0600000101010101" pitchFamily="34" charset="-127"/>
                          </a:rPr>
                          <m:t>𝑅</m:t>
                        </m:r>
                      </m:e>
                      <m:sup>
                        <m:r>
                          <a:rPr lang="en-US" altLang="ko-KR" sz="1600" i="1">
                            <a:latin typeface="Cambria Math" panose="02040503050406030204" pitchFamily="18" charset="0"/>
                            <a:ea typeface="NanumSquare" panose="020B0600000101010101" pitchFamily="34" charset="-127"/>
                          </a:rPr>
                          <m:t>2</m:t>
                        </m:r>
                      </m:sup>
                    </m:sSup>
                  </m:oMath>
                </a14:m>
                <a:r>
                  <a:rPr lang="ko-KR" altLang="en-US" sz="1600" dirty="0" smtClean="0">
                    <a:latin typeface="NanumSquare" panose="020B0600000101010101" pitchFamily="34" charset="-127"/>
                    <a:ea typeface="NanumSquare" panose="020B0600000101010101" pitchFamily="34" charset="-127"/>
                  </a:rPr>
                  <a:t>의 값은 반드시 모형이 데이터에 잘 </a:t>
                </a:r>
                <a:r>
                  <a:rPr lang="ko-KR" altLang="en-US" sz="1600" dirty="0" err="1" smtClean="0">
                    <a:latin typeface="NanumSquare" panose="020B0600000101010101" pitchFamily="34" charset="-127"/>
                    <a:ea typeface="NanumSquare" panose="020B0600000101010101" pitchFamily="34" charset="-127"/>
                  </a:rPr>
                  <a:t>적합된다는</a:t>
                </a:r>
                <a:r>
                  <a:rPr lang="ko-KR" altLang="en-US" sz="1600" dirty="0" smtClean="0">
                    <a:latin typeface="NanumSquare" panose="020B0600000101010101" pitchFamily="34" charset="-127"/>
                    <a:ea typeface="NanumSquare" panose="020B0600000101010101" pitchFamily="34" charset="-127"/>
                  </a:rPr>
                  <a:t> 것을 의미하지 않아서 단순한 해석이 어렵다</a:t>
                </a:r>
                <a:r>
                  <a:rPr lang="en-US" altLang="ko-KR" sz="1600" dirty="0" smtClean="0">
                    <a:latin typeface="NanumSquare" panose="020B0600000101010101" pitchFamily="34" charset="-127"/>
                    <a:ea typeface="NanumSquare" panose="020B0600000101010101" pitchFamily="34" charset="-127"/>
                  </a:rPr>
                  <a:t>.</a:t>
                </a:r>
              </a:p>
              <a:p>
                <a:pPr marL="285750" indent="-285750">
                  <a:lnSpc>
                    <a:spcPct val="150000"/>
                  </a:lnSpc>
                  <a:buFontTx/>
                  <a:buChar char="-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600" i="1">
                            <a:latin typeface="Cambria Math" panose="02040503050406030204" pitchFamily="18" charset="0"/>
                            <a:ea typeface="NanumSquare" panose="020B0600000101010101" pitchFamily="34" charset="-127"/>
                          </a:rPr>
                        </m:ctrlPr>
                      </m:sSup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  <a:ea typeface="NanumSquare" panose="020B0600000101010101" pitchFamily="34" charset="-127"/>
                          </a:rPr>
                          <m:t>𝑅</m:t>
                        </m:r>
                      </m:e>
                      <m:sup>
                        <m:r>
                          <a:rPr lang="en-US" altLang="ko-KR" sz="1600" i="1">
                            <a:latin typeface="Cambria Math" panose="02040503050406030204" pitchFamily="18" charset="0"/>
                            <a:ea typeface="NanumSquare" panose="020B0600000101010101" pitchFamily="34" charset="-127"/>
                          </a:rPr>
                          <m:t>2</m:t>
                        </m:r>
                      </m:sup>
                    </m:sSup>
                  </m:oMath>
                </a14:m>
                <a:r>
                  <a:rPr lang="ko-KR" altLang="en-US" sz="1600" dirty="0" smtClean="0">
                    <a:latin typeface="NanumSquare" panose="020B0600000101010101" pitchFamily="34" charset="-127"/>
                    <a:ea typeface="NanumSquare" panose="020B0600000101010101" pitchFamily="34" charset="-127"/>
                  </a:rPr>
                  <a:t>의 단점을 보완한 수정결정계수</a:t>
                </a:r>
                <a:r>
                  <a:rPr lang="en-US" altLang="ko-KR" sz="1600" dirty="0" smtClean="0">
                    <a:latin typeface="NanumSquare" panose="020B0600000101010101" pitchFamily="34" charset="-127"/>
                    <a:ea typeface="NanumSquare" panose="020B0600000101010101" pitchFamily="34" charset="-127"/>
                  </a:rPr>
                  <a:t>(adjusted R-squared)</a:t>
                </a:r>
                <a:r>
                  <a:rPr lang="ko-KR" altLang="en-US" sz="1600" dirty="0" smtClean="0">
                    <a:latin typeface="NanumSquare" panose="020B0600000101010101" pitchFamily="34" charset="-127"/>
                    <a:ea typeface="NanumSquare" panose="020B0600000101010101" pitchFamily="34" charset="-127"/>
                  </a:rPr>
                  <a:t>를 사용한다</a:t>
                </a:r>
                <a:r>
                  <a:rPr lang="en-US" altLang="ko-KR" sz="1600" dirty="0" smtClean="0">
                    <a:latin typeface="NanumSquare" panose="020B0600000101010101" pitchFamily="34" charset="-127"/>
                    <a:ea typeface="NanumSquare" panose="020B0600000101010101" pitchFamily="34" charset="-127"/>
                  </a:rPr>
                  <a:t>. </a:t>
                </a:r>
                <a:r>
                  <a:rPr lang="ko-KR" altLang="en-US" sz="1600" dirty="0" smtClean="0">
                    <a:latin typeface="NanumSquare" panose="020B0600000101010101" pitchFamily="34" charset="-127"/>
                    <a:ea typeface="NanumSquare" panose="020B0600000101010101" pitchFamily="34" charset="-127"/>
                  </a:rPr>
                  <a:t>수정결정계수는 예측변수들의 개수가 서로 다른 모형들을 비교하기 위해 사용된다</a:t>
                </a:r>
                <a:r>
                  <a:rPr lang="en-US" altLang="ko-KR" sz="1600" dirty="0" smtClean="0">
                    <a:latin typeface="NanumSquare" panose="020B0600000101010101" pitchFamily="34" charset="-127"/>
                    <a:ea typeface="NanumSquare" panose="020B0600000101010101" pitchFamily="34" charset="-127"/>
                  </a:rPr>
                  <a:t>. </a:t>
                </a: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EAEFB93-D452-C548-A569-B3F765FC17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893" y="2208995"/>
                <a:ext cx="3306206" cy="3785652"/>
              </a:xfrm>
              <a:prstGeom prst="rect">
                <a:avLst/>
              </a:prstGeom>
              <a:blipFill>
                <a:blip r:embed="rId3"/>
                <a:stretch>
                  <a:fillRect l="-1476" r="-3875" b="-48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577196B7-17C1-EC4D-80D2-D27327E3CA8B}"/>
              </a:ext>
            </a:extLst>
          </p:cNvPr>
          <p:cNvSpPr txBox="1"/>
          <p:nvPr/>
        </p:nvSpPr>
        <p:spPr>
          <a:xfrm>
            <a:off x="902733" y="798936"/>
            <a:ext cx="1858052" cy="388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NanumSquare" panose="020B0600000101010101" pitchFamily="34" charset="-127"/>
                <a:ea typeface="NanumSquare" panose="020B0600000101010101" pitchFamily="34" charset="-127"/>
              </a:rPr>
              <a:t>다중상관계수</a:t>
            </a:r>
            <a:endParaRPr lang="en-US" altLang="ko-KR" sz="1400" dirty="0"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8493" y="2966987"/>
            <a:ext cx="6953250" cy="90487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68493" y="2093443"/>
            <a:ext cx="2705100" cy="6477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직사각형 5"/>
              <p:cNvSpPr/>
              <p:nvPr/>
            </p:nvSpPr>
            <p:spPr>
              <a:xfrm>
                <a:off x="4368493" y="4169972"/>
                <a:ext cx="6953250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600" i="1" smtClean="0">
                            <a:latin typeface="Cambria Math" panose="02040503050406030204" pitchFamily="18" charset="0"/>
                            <a:ea typeface="NanumSquare" panose="020B0600000101010101" pitchFamily="34" charset="-127"/>
                          </a:rPr>
                        </m:ctrlPr>
                      </m:sSup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NanumSquare" panose="020B0600000101010101" pitchFamily="34" charset="-127"/>
                          </a:rPr>
                          <m:t>→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  <a:ea typeface="NanumSquare" panose="020B0600000101010101" pitchFamily="34" charset="-127"/>
                          </a:rPr>
                          <m:t>𝑅</m:t>
                        </m:r>
                      </m:e>
                      <m:sup>
                        <m:r>
                          <a:rPr lang="en-US" altLang="ko-KR" sz="1600" i="1">
                            <a:latin typeface="Cambria Math" panose="02040503050406030204" pitchFamily="18" charset="0"/>
                            <a:ea typeface="NanumSquare" panose="020B0600000101010101" pitchFamily="34" charset="-127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sz="1600" dirty="0" smtClean="0">
                    <a:latin typeface="NanumSquare" panose="020B0600000101010101" pitchFamily="34" charset="-127"/>
                    <a:ea typeface="NanumSquare" panose="020B0600000101010101" pitchFamily="34" charset="-127"/>
                  </a:rPr>
                  <a:t>(=SSR/SST =1-SSE/SST)</a:t>
                </a:r>
                <a:r>
                  <a:rPr lang="ko-KR" altLang="en-US" sz="1600" dirty="0" smtClean="0">
                    <a:latin typeface="NanumSquare" panose="020B0600000101010101" pitchFamily="34" charset="-127"/>
                    <a:ea typeface="NanumSquare" panose="020B0600000101010101" pitchFamily="34" charset="-127"/>
                  </a:rPr>
                  <a:t>와 </a:t>
                </a:r>
                <a:r>
                  <a:rPr lang="ko-KR" altLang="en-US" sz="1600" dirty="0">
                    <a:latin typeface="NanumSquare" panose="020B0600000101010101" pitchFamily="34" charset="-127"/>
                    <a:ea typeface="NanumSquare" panose="020B0600000101010101" pitchFamily="34" charset="-127"/>
                  </a:rPr>
                  <a:t>다르게</a:t>
                </a:r>
                <a:r>
                  <a:rPr lang="en-US" altLang="ko-KR" sz="1600" dirty="0">
                    <a:latin typeface="NanumSquare" panose="020B0600000101010101" pitchFamily="34" charset="-127"/>
                    <a:ea typeface="NanumSquare" panose="020B0600000101010101" pitchFamily="34" charset="-127"/>
                  </a:rPr>
                  <a:t>, </a:t>
                </a:r>
                <a:endParaRPr lang="en-US" altLang="ko-KR" sz="1600" dirty="0" smtClean="0">
                  <a:latin typeface="NanumSquare" panose="020B0600000101010101" pitchFamily="34" charset="-127"/>
                  <a:ea typeface="NanumSquare" panose="020B0600000101010101" pitchFamily="34" charset="-127"/>
                </a:endParaRPr>
              </a:p>
              <a:p>
                <a:r>
                  <a:rPr lang="ko-KR" altLang="en-US" sz="1600" dirty="0" smtClean="0">
                    <a:latin typeface="NanumSquare" panose="020B0600000101010101" pitchFamily="34" charset="-127"/>
                    <a:ea typeface="NanumSquare" panose="020B0600000101010101" pitchFamily="34" charset="-127"/>
                  </a:rPr>
                  <a:t>수정결정계수는 모형이 얼마큼 복잡한 가를 고려하지만</a:t>
                </a:r>
                <a:r>
                  <a:rPr lang="en-US" altLang="ko-KR" sz="1600" dirty="0" smtClean="0">
                    <a:latin typeface="NanumSquare" panose="020B0600000101010101" pitchFamily="34" charset="-127"/>
                    <a:ea typeface="NanumSquare" panose="020B0600000101010101" pitchFamily="34" charset="-127"/>
                  </a:rPr>
                  <a:t>, Y</a:t>
                </a:r>
                <a:r>
                  <a:rPr lang="ko-KR" altLang="en-US" sz="1600" dirty="0">
                    <a:latin typeface="NanumSquare" panose="020B0600000101010101" pitchFamily="34" charset="-127"/>
                    <a:ea typeface="NanumSquare" panose="020B0600000101010101" pitchFamily="34" charset="-127"/>
                  </a:rPr>
                  <a:t>의 전체 변이 중에서 예측변수들에 의하여 설명되는 비율로 해석될 수 없다</a:t>
                </a:r>
                <a:r>
                  <a:rPr lang="en-US" altLang="ko-KR" sz="1600" dirty="0">
                    <a:latin typeface="NanumSquare" panose="020B0600000101010101" pitchFamily="34" charset="-127"/>
                    <a:ea typeface="NanumSquare" panose="020B0600000101010101" pitchFamily="34" charset="-127"/>
                  </a:rPr>
                  <a:t>.</a:t>
                </a:r>
                <a:endParaRPr lang="ko-KR" altLang="en-US" sz="1600" dirty="0"/>
              </a:p>
            </p:txBody>
          </p:sp>
        </mc:Choice>
        <mc:Fallback xmlns="">
          <p:sp>
            <p:nvSpPr>
              <p:cNvPr id="6" name="직사각형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8493" y="4169972"/>
                <a:ext cx="6953250" cy="830997"/>
              </a:xfrm>
              <a:prstGeom prst="rect">
                <a:avLst/>
              </a:prstGeom>
              <a:blipFill>
                <a:blip r:embed="rId6"/>
                <a:stretch>
                  <a:fillRect l="-526" t="-5147" b="-955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직사각형 12"/>
          <p:cNvSpPr/>
          <p:nvPr/>
        </p:nvSpPr>
        <p:spPr>
          <a:xfrm>
            <a:off x="9583238" y="2402589"/>
            <a:ext cx="173850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smtClean="0"/>
              <a:t>p : </a:t>
            </a:r>
            <a:r>
              <a:rPr lang="ko-KR" altLang="en-US" sz="1600" dirty="0" smtClean="0"/>
              <a:t>설명변수 개수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192398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D8F1F90-9431-CA45-AEC7-B6EEF0412956}"/>
              </a:ext>
            </a:extLst>
          </p:cNvPr>
          <p:cNvSpPr txBox="1"/>
          <p:nvPr/>
        </p:nvSpPr>
        <p:spPr>
          <a:xfrm>
            <a:off x="3733202" y="1493026"/>
            <a:ext cx="46849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 smtClean="0">
                <a:solidFill>
                  <a:schemeClr val="bg1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03.</a:t>
            </a:r>
            <a:r>
              <a:rPr lang="ko-KR" altLang="en-US" sz="4000" b="1" dirty="0" smtClean="0">
                <a:solidFill>
                  <a:schemeClr val="bg1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 </a:t>
            </a:r>
            <a:r>
              <a:rPr lang="en-US" altLang="ko-KR" sz="4000" b="1" dirty="0" smtClean="0">
                <a:solidFill>
                  <a:schemeClr val="bg1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Basic code</a:t>
            </a:r>
            <a:endParaRPr lang="en-KR" sz="4000" b="1" dirty="0">
              <a:solidFill>
                <a:schemeClr val="bg1"/>
              </a:solidFill>
              <a:latin typeface="NanumSquare ExtraBold" panose="020B0600000101010101" pitchFamily="34" charset="-127"/>
              <a:ea typeface="NanumSquare ExtraBold" panose="020B0600000101010101" pitchFamily="34" charset="-127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D28F0B5-14E0-604A-9921-B90247211EED}"/>
              </a:ext>
            </a:extLst>
          </p:cNvPr>
          <p:cNvGrpSpPr/>
          <p:nvPr/>
        </p:nvGrpSpPr>
        <p:grpSpPr>
          <a:xfrm>
            <a:off x="5637305" y="3842952"/>
            <a:ext cx="1941334" cy="469359"/>
            <a:chOff x="5415475" y="3813064"/>
            <a:chExt cx="1941334" cy="469359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33D6700-AE4D-5E4A-9B55-2A195CC33022}"/>
                </a:ext>
              </a:extLst>
            </p:cNvPr>
            <p:cNvSpPr txBox="1"/>
            <p:nvPr/>
          </p:nvSpPr>
          <p:spPr>
            <a:xfrm>
              <a:off x="5575879" y="3813064"/>
              <a:ext cx="1780930" cy="4693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ko-KR" altLang="en-US" sz="1400" dirty="0" smtClean="0">
                  <a:latin typeface="NanumSquare" panose="020B0600000101010101" pitchFamily="34" charset="-127"/>
                  <a:ea typeface="NanumSquare" panose="020B0600000101010101" pitchFamily="34" charset="-127"/>
                </a:rPr>
                <a:t>같이 해봐요</a:t>
              </a:r>
              <a:r>
                <a:rPr lang="en-US" altLang="ko-KR" sz="1400" dirty="0" smtClean="0">
                  <a:latin typeface="NanumSquare" panose="020B0600000101010101" pitchFamily="34" charset="-127"/>
                  <a:ea typeface="NanumSquare" panose="020B0600000101010101" pitchFamily="34" charset="-127"/>
                </a:rPr>
                <a:t>!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6C53E99-B3F2-DD4E-AF95-147546487B80}"/>
                </a:ext>
              </a:extLst>
            </p:cNvPr>
            <p:cNvSpPr/>
            <p:nvPr/>
          </p:nvSpPr>
          <p:spPr>
            <a:xfrm>
              <a:off x="5415475" y="4081556"/>
              <a:ext cx="69198" cy="79083"/>
            </a:xfrm>
            <a:prstGeom prst="rect">
              <a:avLst/>
            </a:prstGeom>
            <a:solidFill>
              <a:srgbClr val="0352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</p:grpSp>
    </p:spTree>
    <p:extLst>
      <p:ext uri="{BB962C8B-B14F-4D97-AF65-F5344CB8AC3E}">
        <p14:creationId xmlns:p14="http://schemas.microsoft.com/office/powerpoint/2010/main" val="640633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47361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D9F6E710-1781-754C-A2F4-CB7AB23C7968}"/>
              </a:ext>
            </a:extLst>
          </p:cNvPr>
          <p:cNvGrpSpPr/>
          <p:nvPr/>
        </p:nvGrpSpPr>
        <p:grpSpPr>
          <a:xfrm>
            <a:off x="1827543" y="1901036"/>
            <a:ext cx="2623611" cy="1636180"/>
            <a:chOff x="721969" y="1963232"/>
            <a:chExt cx="2623611" cy="1636180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528CD71-CD96-554A-831A-D97ACBCB0E73}"/>
                </a:ext>
              </a:extLst>
            </p:cNvPr>
            <p:cNvSpPr txBox="1"/>
            <p:nvPr/>
          </p:nvSpPr>
          <p:spPr>
            <a:xfrm>
              <a:off x="721969" y="1963232"/>
              <a:ext cx="91247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000" b="1" spc="-300" dirty="0">
                  <a:solidFill>
                    <a:srgbClr val="035282"/>
                  </a:solidFill>
                  <a:latin typeface="NanumSquare ExtraBold" panose="020B0600000101010101" pitchFamily="34" charset="-127"/>
                  <a:ea typeface="NanumSquare ExtraBold" panose="020B0600000101010101" pitchFamily="34" charset="-127"/>
                </a:rPr>
                <a:t>01</a:t>
              </a:r>
              <a:endParaRPr lang="en-KR" sz="4000" b="1" spc="-300" dirty="0">
                <a:solidFill>
                  <a:srgbClr val="035282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24F4873-CD26-124D-9599-A7CA5297A957}"/>
                </a:ext>
              </a:extLst>
            </p:cNvPr>
            <p:cNvSpPr txBox="1"/>
            <p:nvPr/>
          </p:nvSpPr>
          <p:spPr>
            <a:xfrm>
              <a:off x="1447408" y="2171486"/>
              <a:ext cx="174111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 smtClean="0">
                  <a:latin typeface="NanumSquare ExtraBold" panose="020B0600000101010101" pitchFamily="34" charset="-127"/>
                  <a:ea typeface="NanumSquare ExtraBold" panose="020B0600000101010101" pitchFamily="34" charset="-127"/>
                </a:rPr>
                <a:t>단순선형회귀</a:t>
              </a:r>
              <a:endParaRPr lang="en-KR" sz="2000" b="1" dirty="0">
                <a:latin typeface="NanumSquare ExtraBold" panose="020B0600000101010101" pitchFamily="34" charset="-127"/>
                <a:ea typeface="NanumSquare ExtraBold" panose="020B0600000101010101" pitchFamily="34" charset="-127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292FEB4-E0F9-FF4D-9881-FAABA3ECCCB1}"/>
                </a:ext>
              </a:extLst>
            </p:cNvPr>
            <p:cNvSpPr txBox="1"/>
            <p:nvPr/>
          </p:nvSpPr>
          <p:spPr>
            <a:xfrm>
              <a:off x="1447407" y="2537583"/>
              <a:ext cx="1898173" cy="10618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400" dirty="0" smtClean="0">
                  <a:latin typeface="NanumSquare" panose="020B0600000101010101" pitchFamily="34" charset="-127"/>
                  <a:ea typeface="NanumSquare" panose="020B0600000101010101" pitchFamily="34" charset="-127"/>
                </a:rPr>
                <a:t>단순선형회귀 모델</a:t>
              </a:r>
              <a:endParaRPr lang="en-US" altLang="ko-KR" sz="1400" dirty="0">
                <a:latin typeface="NanumSquare" panose="020B0600000101010101" pitchFamily="34" charset="-127"/>
                <a:ea typeface="NanumSquare" panose="020B0600000101010101" pitchFamily="34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400" dirty="0" smtClean="0">
                  <a:latin typeface="NanumSquare" panose="020B0600000101010101" pitchFamily="34" charset="-127"/>
                  <a:ea typeface="NanumSquare" panose="020B0600000101010101" pitchFamily="34" charset="-127"/>
                </a:rPr>
                <a:t>LSE &amp; </a:t>
              </a:r>
              <a:r>
                <a:rPr lang="ko-KR" altLang="en-US" sz="1400" dirty="0" smtClean="0">
                  <a:latin typeface="NanumSquare" panose="020B0600000101010101" pitchFamily="34" charset="-127"/>
                  <a:ea typeface="NanumSquare" panose="020B0600000101010101" pitchFamily="34" charset="-127"/>
                </a:rPr>
                <a:t>가설검정</a:t>
              </a:r>
              <a:endParaRPr lang="en-US" altLang="ko-KR" sz="1400" dirty="0" smtClean="0">
                <a:latin typeface="NanumSquare" panose="020B0600000101010101" pitchFamily="34" charset="-127"/>
                <a:ea typeface="NanumSquare" panose="020B0600000101010101" pitchFamily="34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400" dirty="0" smtClean="0">
                  <a:latin typeface="NanumSquare" panose="020B0600000101010101" pitchFamily="34" charset="-127"/>
                  <a:ea typeface="NanumSquare" panose="020B0600000101010101" pitchFamily="34" charset="-127"/>
                </a:rPr>
                <a:t>예측</a:t>
              </a:r>
              <a:endParaRPr lang="en-KR" sz="1400" dirty="0">
                <a:latin typeface="NanumSquare" panose="020B0600000101010101" pitchFamily="34" charset="-127"/>
                <a:ea typeface="NanumSquare" panose="020B0600000101010101" pitchFamily="34" charset="-127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E1FD9BA-0D99-B04F-98B5-6C83E257C288}"/>
              </a:ext>
            </a:extLst>
          </p:cNvPr>
          <p:cNvGrpSpPr/>
          <p:nvPr/>
        </p:nvGrpSpPr>
        <p:grpSpPr>
          <a:xfrm>
            <a:off x="4938601" y="1932134"/>
            <a:ext cx="2725135" cy="1636180"/>
            <a:chOff x="3204882" y="1952520"/>
            <a:chExt cx="2725135" cy="163618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49F8FCE-8E75-0940-9194-391CD7BE983E}"/>
                </a:ext>
              </a:extLst>
            </p:cNvPr>
            <p:cNvSpPr txBox="1"/>
            <p:nvPr/>
          </p:nvSpPr>
          <p:spPr>
            <a:xfrm>
              <a:off x="3204882" y="1952520"/>
              <a:ext cx="91247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000" b="1" dirty="0">
                  <a:solidFill>
                    <a:srgbClr val="035282"/>
                  </a:solidFill>
                  <a:latin typeface="NanumSquare ExtraBold" panose="020B0600000101010101" pitchFamily="34" charset="-127"/>
                  <a:ea typeface="NanumSquare ExtraBold" panose="020B0600000101010101" pitchFamily="34" charset="-127"/>
                </a:rPr>
                <a:t>02</a:t>
              </a:r>
              <a:endParaRPr lang="en-KR" sz="4000" b="1" dirty="0">
                <a:solidFill>
                  <a:srgbClr val="035282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0E52741-B096-6E4D-9D77-5C1586A27AB8}"/>
                </a:ext>
              </a:extLst>
            </p:cNvPr>
            <p:cNvSpPr txBox="1"/>
            <p:nvPr/>
          </p:nvSpPr>
          <p:spPr>
            <a:xfrm>
              <a:off x="3944072" y="2160774"/>
              <a:ext cx="17557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 smtClean="0">
                  <a:latin typeface="NanumSquare ExtraBold" panose="020B0600000101010101" pitchFamily="34" charset="-127"/>
                  <a:ea typeface="NanumSquare ExtraBold" panose="020B0600000101010101" pitchFamily="34" charset="-127"/>
                </a:rPr>
                <a:t>다중선형회귀</a:t>
              </a:r>
              <a:endParaRPr lang="en-KR" sz="2000" b="1" dirty="0">
                <a:latin typeface="NanumSquare ExtraBold" panose="020B0600000101010101" pitchFamily="34" charset="-127"/>
                <a:ea typeface="NanumSquare ExtraBold" panose="020B0600000101010101" pitchFamily="34" charset="-127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EDAB3AF-E17A-5341-B61E-2FB2439748AE}"/>
                </a:ext>
              </a:extLst>
            </p:cNvPr>
            <p:cNvSpPr txBox="1"/>
            <p:nvPr/>
          </p:nvSpPr>
          <p:spPr>
            <a:xfrm>
              <a:off x="3944070" y="2526871"/>
              <a:ext cx="1985947" cy="10618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400" dirty="0" smtClean="0">
                  <a:latin typeface="NanumSquare" panose="020B0600000101010101" pitchFamily="34" charset="-127"/>
                  <a:ea typeface="NanumSquare" panose="020B0600000101010101" pitchFamily="34" charset="-127"/>
                </a:rPr>
                <a:t>다중선형회귀 모델</a:t>
              </a:r>
              <a:endParaRPr lang="en-US" altLang="ko-KR" sz="1400" dirty="0">
                <a:latin typeface="NanumSquare" panose="020B0600000101010101" pitchFamily="34" charset="-127"/>
                <a:ea typeface="NanumSquare" panose="020B0600000101010101" pitchFamily="34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400" dirty="0" smtClean="0">
                  <a:latin typeface="NanumSquare" panose="020B0600000101010101" pitchFamily="34" charset="-127"/>
                  <a:ea typeface="NanumSquare" panose="020B0600000101010101" pitchFamily="34" charset="-127"/>
                </a:rPr>
                <a:t>LSE &amp; </a:t>
              </a:r>
              <a:r>
                <a:rPr lang="ko-KR" altLang="en-US" sz="1400" dirty="0" smtClean="0">
                  <a:latin typeface="NanumSquare" panose="020B0600000101010101" pitchFamily="34" charset="-127"/>
                  <a:ea typeface="NanumSquare" panose="020B0600000101010101" pitchFamily="34" charset="-127"/>
                </a:rPr>
                <a:t>해석</a:t>
              </a:r>
              <a:endParaRPr lang="en-US" altLang="ko-KR" sz="1400" dirty="0">
                <a:latin typeface="NanumSquare" panose="020B0600000101010101" pitchFamily="34" charset="-127"/>
                <a:ea typeface="NanumSquare" panose="020B0600000101010101" pitchFamily="34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400" dirty="0" smtClean="0">
                  <a:latin typeface="NanumSquare" panose="020B0600000101010101" pitchFamily="34" charset="-127"/>
                  <a:ea typeface="NanumSquare" panose="020B0600000101010101" pitchFamily="34" charset="-127"/>
                </a:rPr>
                <a:t>다중상관계수</a:t>
              </a:r>
              <a:endParaRPr lang="en-KR" sz="1400" dirty="0">
                <a:latin typeface="NanumSquare" panose="020B0600000101010101" pitchFamily="34" charset="-127"/>
                <a:ea typeface="NanumSquare" panose="020B0600000101010101" pitchFamily="34" charset="-127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8D30670-CCB5-BC40-9EF2-8BBFC5771CED}"/>
              </a:ext>
            </a:extLst>
          </p:cNvPr>
          <p:cNvGrpSpPr/>
          <p:nvPr/>
        </p:nvGrpSpPr>
        <p:grpSpPr>
          <a:xfrm>
            <a:off x="8049659" y="1901036"/>
            <a:ext cx="2521586" cy="962919"/>
            <a:chOff x="3208629" y="1952520"/>
            <a:chExt cx="2521586" cy="962919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4C09CA4-783A-204B-97E4-6D78845B7AF9}"/>
                </a:ext>
              </a:extLst>
            </p:cNvPr>
            <p:cNvSpPr txBox="1"/>
            <p:nvPr/>
          </p:nvSpPr>
          <p:spPr>
            <a:xfrm>
              <a:off x="3208629" y="1952520"/>
              <a:ext cx="91247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000" b="1" dirty="0">
                  <a:solidFill>
                    <a:srgbClr val="035282"/>
                  </a:solidFill>
                  <a:latin typeface="NanumSquare ExtraBold" panose="020B0600000101010101" pitchFamily="34" charset="-127"/>
                  <a:ea typeface="NanumSquare ExtraBold" panose="020B0600000101010101" pitchFamily="34" charset="-127"/>
                </a:rPr>
                <a:t>03</a:t>
              </a:r>
              <a:endParaRPr lang="en-KR" sz="4000" b="1" dirty="0">
                <a:solidFill>
                  <a:srgbClr val="035282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22E34F7-7275-044F-AD63-1F7DD6115524}"/>
                </a:ext>
              </a:extLst>
            </p:cNvPr>
            <p:cNvSpPr txBox="1"/>
            <p:nvPr/>
          </p:nvSpPr>
          <p:spPr>
            <a:xfrm>
              <a:off x="3947818" y="2160774"/>
              <a:ext cx="178239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latin typeface="NanumSquare ExtraBold" panose="020B0600000101010101" pitchFamily="34" charset="-127"/>
                  <a:ea typeface="NanumSquare ExtraBold" panose="020B0600000101010101" pitchFamily="34" charset="-127"/>
                </a:rPr>
                <a:t>Basic code</a:t>
              </a:r>
              <a:endParaRPr lang="en-KR" sz="2000" b="1" dirty="0">
                <a:latin typeface="NanumSquare ExtraBold" panose="020B0600000101010101" pitchFamily="34" charset="-127"/>
                <a:ea typeface="NanumSquare ExtraBold" panose="020B0600000101010101" pitchFamily="34" charset="-127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0943995-525D-2541-887F-A66FD3735D7E}"/>
                </a:ext>
              </a:extLst>
            </p:cNvPr>
            <p:cNvSpPr txBox="1"/>
            <p:nvPr/>
          </p:nvSpPr>
          <p:spPr>
            <a:xfrm>
              <a:off x="3947818" y="2526871"/>
              <a:ext cx="1483520" cy="3885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endParaRPr lang="en-US" altLang="ko-KR" sz="1400" dirty="0">
                <a:latin typeface="NanumSquare" panose="020B0600000101010101" pitchFamily="34" charset="-127"/>
                <a:ea typeface="NanumSquare" panose="020B0600000101010101" pitchFamily="34" charset="-127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3EDAB3AF-E17A-5341-B61E-2FB2439748AE}"/>
              </a:ext>
            </a:extLst>
          </p:cNvPr>
          <p:cNvSpPr txBox="1"/>
          <p:nvPr/>
        </p:nvSpPr>
        <p:spPr>
          <a:xfrm>
            <a:off x="8788848" y="2501153"/>
            <a:ext cx="1985947" cy="388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NanumSquare" panose="020B0600000101010101" pitchFamily="34" charset="-127"/>
                <a:ea typeface="NanumSquare" panose="020B0600000101010101" pitchFamily="34" charset="-127"/>
              </a:rPr>
              <a:t>같이 해봐요</a:t>
            </a:r>
            <a:r>
              <a:rPr lang="en-US" altLang="ko-KR" sz="1400" dirty="0" smtClean="0">
                <a:latin typeface="NanumSquare" panose="020B0600000101010101" pitchFamily="34" charset="-127"/>
                <a:ea typeface="NanumSquare" panose="020B0600000101010101" pitchFamily="34" charset="-127"/>
              </a:rPr>
              <a:t>!</a:t>
            </a:r>
            <a:endParaRPr lang="en-KR" sz="1400" dirty="0"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30958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D8F1F90-9431-CA45-AEC7-B6EEF0412956}"/>
              </a:ext>
            </a:extLst>
          </p:cNvPr>
          <p:cNvSpPr txBox="1"/>
          <p:nvPr/>
        </p:nvSpPr>
        <p:spPr>
          <a:xfrm>
            <a:off x="3676642" y="1493026"/>
            <a:ext cx="49583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01</a:t>
            </a:r>
            <a:r>
              <a:rPr lang="en-US" altLang="ko-KR" sz="4000" b="1">
                <a:solidFill>
                  <a:schemeClr val="bg1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.</a:t>
            </a:r>
            <a:r>
              <a:rPr lang="ko-KR" altLang="en-US" sz="4000" b="1" dirty="0">
                <a:solidFill>
                  <a:schemeClr val="bg1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 </a:t>
            </a:r>
            <a:r>
              <a:rPr lang="ko-KR" altLang="en-US" sz="4000" b="1" dirty="0" smtClean="0">
                <a:solidFill>
                  <a:schemeClr val="bg1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단순선형회귀</a:t>
            </a:r>
            <a:endParaRPr lang="en-KR" sz="4000" b="1" dirty="0">
              <a:solidFill>
                <a:schemeClr val="bg1"/>
              </a:solidFill>
              <a:latin typeface="NanumSquare ExtraBold" panose="020B0600000101010101" pitchFamily="34" charset="-127"/>
              <a:ea typeface="NanumSquare ExtraBold" panose="020B0600000101010101" pitchFamily="34" charset="-127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D28F0B5-14E0-604A-9921-B90247211EED}"/>
              </a:ext>
            </a:extLst>
          </p:cNvPr>
          <p:cNvGrpSpPr/>
          <p:nvPr/>
        </p:nvGrpSpPr>
        <p:grpSpPr>
          <a:xfrm>
            <a:off x="5637305" y="3842952"/>
            <a:ext cx="1941334" cy="465192"/>
            <a:chOff x="5415475" y="3813064"/>
            <a:chExt cx="1941334" cy="46519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33D6700-AE4D-5E4A-9B55-2A195CC33022}"/>
                </a:ext>
              </a:extLst>
            </p:cNvPr>
            <p:cNvSpPr txBox="1"/>
            <p:nvPr/>
          </p:nvSpPr>
          <p:spPr>
            <a:xfrm>
              <a:off x="5575879" y="3813064"/>
              <a:ext cx="1780930" cy="4651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ko-KR" altLang="en-US" sz="1400" dirty="0" smtClean="0">
                  <a:latin typeface="NanumSquare" panose="020B0600000101010101" pitchFamily="34" charset="-127"/>
                  <a:ea typeface="NanumSquare" panose="020B0600000101010101" pitchFamily="34" charset="-127"/>
                </a:rPr>
                <a:t>단순선형회귀 모델</a:t>
              </a:r>
              <a:endParaRPr lang="en-US" altLang="ko-KR" sz="1400" dirty="0">
                <a:latin typeface="NanumSquare" panose="020B0600000101010101" pitchFamily="34" charset="-127"/>
                <a:ea typeface="NanumSquare" panose="020B0600000101010101" pitchFamily="34" charset="-127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6C53E99-B3F2-DD4E-AF95-147546487B80}"/>
                </a:ext>
              </a:extLst>
            </p:cNvPr>
            <p:cNvSpPr/>
            <p:nvPr/>
          </p:nvSpPr>
          <p:spPr>
            <a:xfrm>
              <a:off x="5415475" y="4081556"/>
              <a:ext cx="69198" cy="79083"/>
            </a:xfrm>
            <a:prstGeom prst="rect">
              <a:avLst/>
            </a:prstGeom>
            <a:solidFill>
              <a:srgbClr val="0352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1C9F6393-0642-884A-83AB-DF919AEEA04E}"/>
              </a:ext>
            </a:extLst>
          </p:cNvPr>
          <p:cNvGrpSpPr/>
          <p:nvPr/>
        </p:nvGrpSpPr>
        <p:grpSpPr>
          <a:xfrm>
            <a:off x="5637305" y="4371367"/>
            <a:ext cx="1941334" cy="523220"/>
            <a:chOff x="5415475" y="3813064"/>
            <a:chExt cx="1941334" cy="52322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D374E0C-8469-4743-9399-8B763BFB59BF}"/>
                </a:ext>
              </a:extLst>
            </p:cNvPr>
            <p:cNvSpPr txBox="1"/>
            <p:nvPr/>
          </p:nvSpPr>
          <p:spPr>
            <a:xfrm>
              <a:off x="5575879" y="3813064"/>
              <a:ext cx="17809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en-US" altLang="ko-KR" sz="1400" dirty="0" smtClean="0">
                  <a:latin typeface="NanumSquare" panose="020B0600000101010101" pitchFamily="34" charset="-127"/>
                  <a:ea typeface="NanumSquare" panose="020B0600000101010101" pitchFamily="34" charset="-127"/>
                </a:rPr>
                <a:t>LSE &amp; </a:t>
              </a:r>
              <a:r>
                <a:rPr lang="ko-KR" altLang="en-US" sz="1400" dirty="0" smtClean="0">
                  <a:latin typeface="NanumSquare" panose="020B0600000101010101" pitchFamily="34" charset="-127"/>
                  <a:ea typeface="NanumSquare" panose="020B0600000101010101" pitchFamily="34" charset="-127"/>
                </a:rPr>
                <a:t>가설검정</a:t>
              </a:r>
              <a:endParaRPr lang="en-US" altLang="ko-KR" sz="1400" dirty="0">
                <a:latin typeface="NanumSquare" panose="020B0600000101010101" pitchFamily="34" charset="-127"/>
                <a:ea typeface="NanumSquare" panose="020B0600000101010101" pitchFamily="34" charset="-127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E093C2B-2E82-6647-8A8D-E67036A0A0A9}"/>
                </a:ext>
              </a:extLst>
            </p:cNvPr>
            <p:cNvSpPr/>
            <p:nvPr/>
          </p:nvSpPr>
          <p:spPr>
            <a:xfrm>
              <a:off x="5415475" y="4081556"/>
              <a:ext cx="69198" cy="79083"/>
            </a:xfrm>
            <a:prstGeom prst="rect">
              <a:avLst/>
            </a:prstGeom>
            <a:solidFill>
              <a:srgbClr val="0352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C31F96A-07EE-3D48-A127-8E27D9D8736A}"/>
              </a:ext>
            </a:extLst>
          </p:cNvPr>
          <p:cNvGrpSpPr/>
          <p:nvPr/>
        </p:nvGrpSpPr>
        <p:grpSpPr>
          <a:xfrm>
            <a:off x="5637305" y="4899782"/>
            <a:ext cx="1941334" cy="465192"/>
            <a:chOff x="5415475" y="3813064"/>
            <a:chExt cx="1941334" cy="465192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F2EE3E7-0A7D-2C4E-9FE9-66E58BC08DC2}"/>
                </a:ext>
              </a:extLst>
            </p:cNvPr>
            <p:cNvSpPr txBox="1"/>
            <p:nvPr/>
          </p:nvSpPr>
          <p:spPr>
            <a:xfrm>
              <a:off x="5575879" y="3813064"/>
              <a:ext cx="1780930" cy="4651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ko-KR" altLang="en-US" sz="1400" dirty="0" smtClean="0">
                  <a:latin typeface="NanumSquare" panose="020B0600000101010101" pitchFamily="34" charset="-127"/>
                  <a:ea typeface="NanumSquare" panose="020B0600000101010101" pitchFamily="34" charset="-127"/>
                </a:rPr>
                <a:t>예측</a:t>
              </a:r>
              <a:endParaRPr lang="en-US" altLang="ko-KR" sz="1400" dirty="0">
                <a:latin typeface="NanumSquare" panose="020B0600000101010101" pitchFamily="34" charset="-127"/>
                <a:ea typeface="NanumSquare" panose="020B0600000101010101" pitchFamily="34" charset="-127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1D7564E-A7CF-9A42-902D-92334F661CFA}"/>
                </a:ext>
              </a:extLst>
            </p:cNvPr>
            <p:cNvSpPr/>
            <p:nvPr/>
          </p:nvSpPr>
          <p:spPr>
            <a:xfrm>
              <a:off x="5415475" y="4081556"/>
              <a:ext cx="69198" cy="79083"/>
            </a:xfrm>
            <a:prstGeom prst="rect">
              <a:avLst/>
            </a:prstGeom>
            <a:solidFill>
              <a:srgbClr val="0352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</p:grpSp>
    </p:spTree>
    <p:extLst>
      <p:ext uri="{BB962C8B-B14F-4D97-AF65-F5344CB8AC3E}">
        <p14:creationId xmlns:p14="http://schemas.microsoft.com/office/powerpoint/2010/main" val="3631795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54B47223-66D4-3841-8FDE-9343D2BB9149}"/>
              </a:ext>
            </a:extLst>
          </p:cNvPr>
          <p:cNvGrpSpPr/>
          <p:nvPr/>
        </p:nvGrpSpPr>
        <p:grpSpPr>
          <a:xfrm>
            <a:off x="177294" y="224585"/>
            <a:ext cx="2583491" cy="989849"/>
            <a:chOff x="880231" y="1963232"/>
            <a:chExt cx="2583491" cy="989849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1B67FA8-91AF-3140-B78A-BDC66F3FDCDA}"/>
                </a:ext>
              </a:extLst>
            </p:cNvPr>
            <p:cNvSpPr txBox="1"/>
            <p:nvPr/>
          </p:nvSpPr>
          <p:spPr>
            <a:xfrm>
              <a:off x="880231" y="1963232"/>
              <a:ext cx="91247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000" b="1" spc="-300" dirty="0">
                  <a:solidFill>
                    <a:srgbClr val="035282"/>
                  </a:solidFill>
                  <a:latin typeface="NanumSquare ExtraBold" panose="020B0600000101010101" pitchFamily="34" charset="-127"/>
                  <a:ea typeface="NanumSquare ExtraBold" panose="020B0600000101010101" pitchFamily="34" charset="-127"/>
                </a:rPr>
                <a:t>01</a:t>
              </a:r>
              <a:endParaRPr lang="en-KR" sz="4000" b="1" spc="-300" dirty="0">
                <a:solidFill>
                  <a:srgbClr val="035282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82C8D71-CFC6-B542-B8D2-0AB90C7509AC}"/>
                </a:ext>
              </a:extLst>
            </p:cNvPr>
            <p:cNvSpPr txBox="1"/>
            <p:nvPr/>
          </p:nvSpPr>
          <p:spPr>
            <a:xfrm>
              <a:off x="1605670" y="2171486"/>
              <a:ext cx="18580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 smtClean="0">
                  <a:latin typeface="NanumSquare ExtraBold" panose="020B0600000101010101" pitchFamily="34" charset="-127"/>
                  <a:ea typeface="NanumSquare ExtraBold" panose="020B0600000101010101" pitchFamily="34" charset="-127"/>
                </a:rPr>
                <a:t>단순선형회귀</a:t>
              </a:r>
              <a:endParaRPr lang="en-KR" sz="2000" b="1" dirty="0">
                <a:latin typeface="NanumSquare ExtraBold" panose="020B0600000101010101" pitchFamily="34" charset="-127"/>
                <a:ea typeface="NanumSquare ExtraBold" panose="020B0600000101010101" pitchFamily="34" charset="-127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77196B7-17C1-EC4D-80D2-D27327E3CA8B}"/>
                </a:ext>
              </a:extLst>
            </p:cNvPr>
            <p:cNvSpPr txBox="1"/>
            <p:nvPr/>
          </p:nvSpPr>
          <p:spPr>
            <a:xfrm>
              <a:off x="1605670" y="2537583"/>
              <a:ext cx="1858052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400" dirty="0" smtClean="0">
                  <a:latin typeface="NanumSquare" panose="020B0600000101010101" pitchFamily="34" charset="-127"/>
                  <a:ea typeface="NanumSquare" panose="020B0600000101010101" pitchFamily="34" charset="-127"/>
                </a:rPr>
                <a:t>단순선형회귀 모델</a:t>
              </a:r>
              <a:endParaRPr lang="en-US" altLang="ko-KR" sz="1400" dirty="0">
                <a:latin typeface="NanumSquare" panose="020B0600000101010101" pitchFamily="34" charset="-127"/>
                <a:ea typeface="NanumSquare" panose="020B0600000101010101" pitchFamily="34" charset="-127"/>
              </a:endParaRPr>
            </a:p>
          </p:txBody>
        </p:sp>
      </p:grp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B32FC807-CF91-8447-AA11-3A2DAA560571}"/>
              </a:ext>
            </a:extLst>
          </p:cNvPr>
          <p:cNvSpPr/>
          <p:nvPr/>
        </p:nvSpPr>
        <p:spPr>
          <a:xfrm>
            <a:off x="3940935" y="1506828"/>
            <a:ext cx="7250806" cy="4456090"/>
          </a:xfrm>
          <a:prstGeom prst="roundRect">
            <a:avLst>
              <a:gd name="adj" fmla="val 1810"/>
            </a:avLst>
          </a:prstGeom>
          <a:solidFill>
            <a:srgbClr val="EFE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9415E28F-9F82-AF4A-A874-C4F051184F70}"/>
              </a:ext>
            </a:extLst>
          </p:cNvPr>
          <p:cNvSpPr/>
          <p:nvPr/>
        </p:nvSpPr>
        <p:spPr>
          <a:xfrm rot="10800000">
            <a:off x="3601977" y="1969718"/>
            <a:ext cx="338958" cy="283779"/>
          </a:xfrm>
          <a:prstGeom prst="rtTriangle">
            <a:avLst/>
          </a:prstGeom>
          <a:solidFill>
            <a:srgbClr val="EFE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8" name="직사각형 7"/>
          <p:cNvSpPr/>
          <p:nvPr/>
        </p:nvSpPr>
        <p:spPr>
          <a:xfrm>
            <a:off x="4978178" y="2137512"/>
            <a:ext cx="6096000" cy="3194721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 fontAlgn="base" latinLnBrk="1">
              <a:lnSpc>
                <a:spcPct val="160000"/>
              </a:lnSpc>
            </a:pPr>
            <a:r>
              <a:rPr lang="en-US" altLang="ko-KR" b="1" kern="0" dirty="0" smtClean="0">
                <a:solidFill>
                  <a:srgbClr val="000000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Covariance</a:t>
            </a:r>
          </a:p>
          <a:p>
            <a:pPr algn="just" fontAlgn="base" latinLnBrk="1">
              <a:lnSpc>
                <a:spcPct val="160000"/>
              </a:lnSpc>
            </a:pPr>
            <a:endParaRPr lang="en-US" altLang="ko-KR" b="1" kern="0" dirty="0" smtClean="0">
              <a:solidFill>
                <a:srgbClr val="000000"/>
              </a:solidFill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  <a:p>
            <a:pPr algn="just" fontAlgn="base" latinLnBrk="1">
              <a:lnSpc>
                <a:spcPct val="160000"/>
              </a:lnSpc>
            </a:pPr>
            <a:r>
              <a:rPr lang="ko-KR" altLang="en-US" b="1" kern="0" dirty="0" err="1" smtClean="0">
                <a:solidFill>
                  <a:srgbClr val="000000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피어슨의</a:t>
            </a:r>
            <a:r>
              <a:rPr lang="ko-KR" altLang="en-US" b="1" kern="0" dirty="0" smtClean="0">
                <a:solidFill>
                  <a:srgbClr val="000000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 </a:t>
            </a:r>
            <a:r>
              <a:rPr lang="en-US" altLang="ko-KR" b="1" kern="0" dirty="0" smtClean="0">
                <a:solidFill>
                  <a:srgbClr val="000000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Correlation Coefficient</a:t>
            </a:r>
          </a:p>
          <a:p>
            <a:pPr algn="just" fontAlgn="base" latinLnBrk="1">
              <a:lnSpc>
                <a:spcPct val="160000"/>
              </a:lnSpc>
            </a:pPr>
            <a:endParaRPr lang="en-US" altLang="ko-KR" b="1" kern="0" dirty="0" smtClean="0">
              <a:solidFill>
                <a:srgbClr val="000000"/>
              </a:solidFill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  <a:p>
            <a:pPr algn="just" fontAlgn="base" latinLnBrk="1">
              <a:lnSpc>
                <a:spcPct val="160000"/>
              </a:lnSpc>
            </a:pPr>
            <a:r>
              <a:rPr lang="en-US" altLang="ko-KR" b="1" kern="0" dirty="0" smtClean="0">
                <a:solidFill>
                  <a:srgbClr val="000000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Scatter plot </a:t>
            </a:r>
            <a:r>
              <a:rPr lang="en-US" altLang="ko-KR" sz="1200" kern="0" dirty="0" smtClean="0">
                <a:solidFill>
                  <a:srgbClr val="000000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(</a:t>
            </a:r>
            <a:r>
              <a:rPr lang="ko-KR" altLang="en-US" sz="1200" kern="0" dirty="0" smtClean="0">
                <a:solidFill>
                  <a:srgbClr val="000000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값에만 의존하지 말고 </a:t>
            </a:r>
            <a:r>
              <a:rPr lang="en-US" altLang="ko-KR" sz="1200" kern="0" dirty="0" smtClean="0">
                <a:solidFill>
                  <a:srgbClr val="000000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scatter plot </a:t>
            </a:r>
            <a:r>
              <a:rPr lang="ko-KR" altLang="en-US" sz="1200" kern="0" dirty="0" smtClean="0">
                <a:solidFill>
                  <a:srgbClr val="000000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구해서 패턴확인하는 것이 중요하다</a:t>
            </a:r>
            <a:r>
              <a:rPr lang="en-US" altLang="ko-KR" sz="1200" kern="0" dirty="0" smtClean="0">
                <a:solidFill>
                  <a:srgbClr val="000000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.)</a:t>
            </a:r>
          </a:p>
          <a:p>
            <a:pPr algn="just" fontAlgn="base" latinLnBrk="1">
              <a:lnSpc>
                <a:spcPct val="160000"/>
              </a:lnSpc>
            </a:pPr>
            <a:endParaRPr lang="en-US" altLang="ko-KR" b="1" kern="0" dirty="0" smtClean="0">
              <a:solidFill>
                <a:srgbClr val="000000"/>
              </a:solidFill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  <a:p>
            <a:pPr algn="just" fontAlgn="base" latinLnBrk="1">
              <a:lnSpc>
                <a:spcPct val="160000"/>
              </a:lnSpc>
            </a:pPr>
            <a:r>
              <a:rPr lang="en-US" altLang="ko-KR" b="1" kern="0" dirty="0" smtClean="0">
                <a:solidFill>
                  <a:srgbClr val="000000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The simple linear regression model</a:t>
            </a:r>
          </a:p>
        </p:txBody>
      </p:sp>
      <p:grpSp>
        <p:nvGrpSpPr>
          <p:cNvPr id="9" name="Group 10">
            <a:extLst>
              <a:ext uri="{FF2B5EF4-FFF2-40B4-BE49-F238E27FC236}">
                <a16:creationId xmlns:a16="http://schemas.microsoft.com/office/drawing/2014/main" id="{6073B110-6917-6C49-B25A-F8B784921DB5}"/>
              </a:ext>
            </a:extLst>
          </p:cNvPr>
          <p:cNvGrpSpPr/>
          <p:nvPr/>
        </p:nvGrpSpPr>
        <p:grpSpPr>
          <a:xfrm>
            <a:off x="4591119" y="2268380"/>
            <a:ext cx="306614" cy="369332"/>
            <a:chOff x="3307443" y="2852448"/>
            <a:chExt cx="306614" cy="369332"/>
          </a:xfrm>
        </p:grpSpPr>
        <p:sp>
          <p:nvSpPr>
            <p:cNvPr id="10" name="Rectangle 7">
              <a:extLst>
                <a:ext uri="{FF2B5EF4-FFF2-40B4-BE49-F238E27FC236}">
                  <a16:creationId xmlns:a16="http://schemas.microsoft.com/office/drawing/2014/main" id="{D398B448-D80E-2642-BAB1-B08B326B90A2}"/>
                </a:ext>
              </a:extLst>
            </p:cNvPr>
            <p:cNvSpPr/>
            <p:nvPr/>
          </p:nvSpPr>
          <p:spPr>
            <a:xfrm>
              <a:off x="3320143" y="2873829"/>
              <a:ext cx="293914" cy="326571"/>
            </a:xfrm>
            <a:prstGeom prst="rect">
              <a:avLst/>
            </a:prstGeom>
            <a:solidFill>
              <a:srgbClr val="0081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D307D19-3FBC-6445-B70E-6424FD3BF192}"/>
                </a:ext>
              </a:extLst>
            </p:cNvPr>
            <p:cNvSpPr txBox="1"/>
            <p:nvPr/>
          </p:nvSpPr>
          <p:spPr>
            <a:xfrm>
              <a:off x="3307443" y="2852448"/>
              <a:ext cx="2939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latin typeface="NanumSquare ExtraBold" panose="020B0600000101010101" pitchFamily="34" charset="-127"/>
                  <a:ea typeface="NanumSquare ExtraBold" panose="020B0600000101010101" pitchFamily="34" charset="-127"/>
                </a:rPr>
                <a:t>1</a:t>
              </a:r>
              <a:endParaRPr lang="en-KR" b="1" dirty="0">
                <a:solidFill>
                  <a:schemeClr val="bg1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endParaRPr>
            </a:p>
          </p:txBody>
        </p:sp>
      </p:grpSp>
      <p:grpSp>
        <p:nvGrpSpPr>
          <p:cNvPr id="14" name="Group 16">
            <a:extLst>
              <a:ext uri="{FF2B5EF4-FFF2-40B4-BE49-F238E27FC236}">
                <a16:creationId xmlns:a16="http://schemas.microsoft.com/office/drawing/2014/main" id="{1CE07C6C-D701-A44B-B753-7DB5C8F0458D}"/>
              </a:ext>
            </a:extLst>
          </p:cNvPr>
          <p:cNvGrpSpPr/>
          <p:nvPr/>
        </p:nvGrpSpPr>
        <p:grpSpPr>
          <a:xfrm>
            <a:off x="4603819" y="3134878"/>
            <a:ext cx="293914" cy="369332"/>
            <a:chOff x="3320143" y="4437404"/>
            <a:chExt cx="293914" cy="369332"/>
          </a:xfrm>
        </p:grpSpPr>
        <p:sp>
          <p:nvSpPr>
            <p:cNvPr id="15" name="Rectangle 13">
              <a:extLst>
                <a:ext uri="{FF2B5EF4-FFF2-40B4-BE49-F238E27FC236}">
                  <a16:creationId xmlns:a16="http://schemas.microsoft.com/office/drawing/2014/main" id="{33FBD320-CBB9-EE4B-8BC6-724AA590B36A}"/>
                </a:ext>
              </a:extLst>
            </p:cNvPr>
            <p:cNvSpPr/>
            <p:nvPr/>
          </p:nvSpPr>
          <p:spPr>
            <a:xfrm>
              <a:off x="3320143" y="4455744"/>
              <a:ext cx="293914" cy="326571"/>
            </a:xfrm>
            <a:prstGeom prst="rect">
              <a:avLst/>
            </a:prstGeom>
            <a:solidFill>
              <a:srgbClr val="0081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4961B2C-2B8A-DE44-8991-E9DCE930C955}"/>
                </a:ext>
              </a:extLst>
            </p:cNvPr>
            <p:cNvSpPr txBox="1"/>
            <p:nvPr/>
          </p:nvSpPr>
          <p:spPr>
            <a:xfrm>
              <a:off x="3320143" y="4437404"/>
              <a:ext cx="2939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latin typeface="NanumSquare ExtraBold" panose="020B0600000101010101" pitchFamily="34" charset="-127"/>
                  <a:ea typeface="NanumSquare ExtraBold" panose="020B0600000101010101" pitchFamily="34" charset="-127"/>
                </a:rPr>
                <a:t>2</a:t>
              </a:r>
              <a:endParaRPr lang="en-KR" b="1" dirty="0">
                <a:solidFill>
                  <a:schemeClr val="bg1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endParaRPr>
            </a:p>
          </p:txBody>
        </p:sp>
      </p:grpSp>
      <p:grpSp>
        <p:nvGrpSpPr>
          <p:cNvPr id="17" name="Group 10">
            <a:extLst>
              <a:ext uri="{FF2B5EF4-FFF2-40B4-BE49-F238E27FC236}">
                <a16:creationId xmlns:a16="http://schemas.microsoft.com/office/drawing/2014/main" id="{6073B110-6917-6C49-B25A-F8B784921DB5}"/>
              </a:ext>
            </a:extLst>
          </p:cNvPr>
          <p:cNvGrpSpPr/>
          <p:nvPr/>
        </p:nvGrpSpPr>
        <p:grpSpPr>
          <a:xfrm>
            <a:off x="4585260" y="4003394"/>
            <a:ext cx="306614" cy="369332"/>
            <a:chOff x="3307443" y="2852448"/>
            <a:chExt cx="306614" cy="369332"/>
          </a:xfrm>
        </p:grpSpPr>
        <p:sp>
          <p:nvSpPr>
            <p:cNvPr id="18" name="Rectangle 7">
              <a:extLst>
                <a:ext uri="{FF2B5EF4-FFF2-40B4-BE49-F238E27FC236}">
                  <a16:creationId xmlns:a16="http://schemas.microsoft.com/office/drawing/2014/main" id="{D398B448-D80E-2642-BAB1-B08B326B90A2}"/>
                </a:ext>
              </a:extLst>
            </p:cNvPr>
            <p:cNvSpPr/>
            <p:nvPr/>
          </p:nvSpPr>
          <p:spPr>
            <a:xfrm>
              <a:off x="3320143" y="2873829"/>
              <a:ext cx="293914" cy="326571"/>
            </a:xfrm>
            <a:prstGeom prst="rect">
              <a:avLst/>
            </a:prstGeom>
            <a:solidFill>
              <a:srgbClr val="0081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D307D19-3FBC-6445-B70E-6424FD3BF192}"/>
                </a:ext>
              </a:extLst>
            </p:cNvPr>
            <p:cNvSpPr txBox="1"/>
            <p:nvPr/>
          </p:nvSpPr>
          <p:spPr>
            <a:xfrm>
              <a:off x="3307443" y="2852448"/>
              <a:ext cx="2939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NanumSquare ExtraBold" panose="020B0600000101010101" pitchFamily="34" charset="-127"/>
                  <a:ea typeface="NanumSquare ExtraBold" panose="020B0600000101010101" pitchFamily="34" charset="-127"/>
                </a:rPr>
                <a:t>3</a:t>
              </a:r>
              <a:endParaRPr lang="en-KR" b="1" dirty="0">
                <a:solidFill>
                  <a:schemeClr val="bg1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endParaRPr>
            </a:p>
          </p:txBody>
        </p:sp>
      </p:grpSp>
      <p:grpSp>
        <p:nvGrpSpPr>
          <p:cNvPr id="20" name="Group 16">
            <a:extLst>
              <a:ext uri="{FF2B5EF4-FFF2-40B4-BE49-F238E27FC236}">
                <a16:creationId xmlns:a16="http://schemas.microsoft.com/office/drawing/2014/main" id="{1CE07C6C-D701-A44B-B753-7DB5C8F0458D}"/>
              </a:ext>
            </a:extLst>
          </p:cNvPr>
          <p:cNvGrpSpPr/>
          <p:nvPr/>
        </p:nvGrpSpPr>
        <p:grpSpPr>
          <a:xfrm>
            <a:off x="4597960" y="4869892"/>
            <a:ext cx="293914" cy="369332"/>
            <a:chOff x="3320143" y="4437404"/>
            <a:chExt cx="293914" cy="369332"/>
          </a:xfrm>
        </p:grpSpPr>
        <p:sp>
          <p:nvSpPr>
            <p:cNvPr id="21" name="Rectangle 13">
              <a:extLst>
                <a:ext uri="{FF2B5EF4-FFF2-40B4-BE49-F238E27FC236}">
                  <a16:creationId xmlns:a16="http://schemas.microsoft.com/office/drawing/2014/main" id="{33FBD320-CBB9-EE4B-8BC6-724AA590B36A}"/>
                </a:ext>
              </a:extLst>
            </p:cNvPr>
            <p:cNvSpPr/>
            <p:nvPr/>
          </p:nvSpPr>
          <p:spPr>
            <a:xfrm>
              <a:off x="3320143" y="4455744"/>
              <a:ext cx="293914" cy="326571"/>
            </a:xfrm>
            <a:prstGeom prst="rect">
              <a:avLst/>
            </a:prstGeom>
            <a:solidFill>
              <a:srgbClr val="0081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4961B2C-2B8A-DE44-8991-E9DCE930C955}"/>
                </a:ext>
              </a:extLst>
            </p:cNvPr>
            <p:cNvSpPr txBox="1"/>
            <p:nvPr/>
          </p:nvSpPr>
          <p:spPr>
            <a:xfrm>
              <a:off x="3320143" y="4437404"/>
              <a:ext cx="2939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NanumSquare ExtraBold" panose="020B0600000101010101" pitchFamily="34" charset="-127"/>
                  <a:ea typeface="NanumSquare ExtraBold" panose="020B0600000101010101" pitchFamily="34" charset="-127"/>
                </a:rPr>
                <a:t>4</a:t>
              </a:r>
              <a:endParaRPr lang="en-KR" b="1" dirty="0">
                <a:solidFill>
                  <a:schemeClr val="bg1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51200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D9F06096-FAB5-AE4D-AAAE-7DCC5D8FEDBC}"/>
              </a:ext>
            </a:extLst>
          </p:cNvPr>
          <p:cNvGrpSpPr/>
          <p:nvPr/>
        </p:nvGrpSpPr>
        <p:grpSpPr>
          <a:xfrm>
            <a:off x="177294" y="224585"/>
            <a:ext cx="2539529" cy="707886"/>
            <a:chOff x="880231" y="1963232"/>
            <a:chExt cx="2539529" cy="707886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36C513A-0D4B-9C46-AA56-C19929F0743E}"/>
                </a:ext>
              </a:extLst>
            </p:cNvPr>
            <p:cNvSpPr txBox="1"/>
            <p:nvPr/>
          </p:nvSpPr>
          <p:spPr>
            <a:xfrm>
              <a:off x="880231" y="1963232"/>
              <a:ext cx="91247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000" b="1" spc="-300" dirty="0">
                  <a:solidFill>
                    <a:srgbClr val="035282"/>
                  </a:solidFill>
                  <a:latin typeface="NanumSquare ExtraBold" panose="020B0600000101010101" pitchFamily="34" charset="-127"/>
                  <a:ea typeface="NanumSquare ExtraBold" panose="020B0600000101010101" pitchFamily="34" charset="-127"/>
                </a:rPr>
                <a:t>01</a:t>
              </a:r>
              <a:endParaRPr lang="en-KR" sz="4000" b="1" spc="-300" dirty="0">
                <a:solidFill>
                  <a:srgbClr val="035282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DB19D7A-5E4A-3341-BD4F-ECCC1B754771}"/>
                </a:ext>
              </a:extLst>
            </p:cNvPr>
            <p:cNvSpPr txBox="1"/>
            <p:nvPr/>
          </p:nvSpPr>
          <p:spPr>
            <a:xfrm>
              <a:off x="1605670" y="2171486"/>
              <a:ext cx="181409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 smtClean="0">
                  <a:latin typeface="NanumSquare ExtraBold" panose="020B0600000101010101" pitchFamily="34" charset="-127"/>
                  <a:ea typeface="NanumSquare ExtraBold" panose="020B0600000101010101" pitchFamily="34" charset="-127"/>
                </a:rPr>
                <a:t>단순선형회귀</a:t>
              </a:r>
              <a:endParaRPr lang="en-KR" sz="2000" b="1" dirty="0">
                <a:latin typeface="NanumSquare ExtraBold" panose="020B0600000101010101" pitchFamily="34" charset="-127"/>
                <a:ea typeface="NanumSquare ExtraBold" panose="020B0600000101010101" pitchFamily="34" charset="-127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3F4A94F9-EE34-7945-814D-B7A71F7603DC}"/>
              </a:ext>
            </a:extLst>
          </p:cNvPr>
          <p:cNvSpPr txBox="1"/>
          <p:nvPr/>
        </p:nvSpPr>
        <p:spPr>
          <a:xfrm>
            <a:off x="697335" y="1654822"/>
            <a:ext cx="3669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NanumSquare" panose="020B0600000101010101" pitchFamily="34" charset="-127"/>
                <a:ea typeface="NanumSquare" panose="020B0600000101010101" pitchFamily="34" charset="-127"/>
              </a:rPr>
              <a:t>Covariance</a:t>
            </a:r>
            <a:endParaRPr lang="en-KR" sz="1600" b="1" dirty="0"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490021-A498-A947-B5D5-1A29F98D9FC3}"/>
              </a:ext>
            </a:extLst>
          </p:cNvPr>
          <p:cNvSpPr txBox="1"/>
          <p:nvPr/>
        </p:nvSpPr>
        <p:spPr>
          <a:xfrm>
            <a:off x="2716823" y="5772204"/>
            <a:ext cx="67667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err="1" smtClean="0">
                <a:solidFill>
                  <a:schemeClr val="bg1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cov</a:t>
            </a:r>
            <a:r>
              <a:rPr lang="en-US" sz="1600" b="1" dirty="0" smtClean="0">
                <a:solidFill>
                  <a:schemeClr val="bg1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, </a:t>
            </a:r>
            <a:r>
              <a:rPr lang="en-US" sz="1600" b="1" dirty="0" err="1" smtClean="0">
                <a:solidFill>
                  <a:schemeClr val="bg1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corr</a:t>
            </a:r>
            <a:r>
              <a:rPr lang="en-US" sz="1600" b="1" dirty="0" smtClean="0">
                <a:solidFill>
                  <a:schemeClr val="bg1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 </a:t>
            </a:r>
            <a:r>
              <a:rPr lang="ko-KR" altLang="en-US" sz="1600" b="1" dirty="0" smtClean="0">
                <a:solidFill>
                  <a:schemeClr val="bg1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부호를 통해 어떤 방향으로 증가하는지 확인할 수 있다</a:t>
            </a:r>
            <a:r>
              <a:rPr lang="en-US" altLang="ko-KR" sz="1600" b="1" dirty="0" smtClean="0">
                <a:solidFill>
                  <a:schemeClr val="bg1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.</a:t>
            </a:r>
            <a:endParaRPr lang="en-KR" sz="1600" b="1" dirty="0">
              <a:solidFill>
                <a:schemeClr val="bg1"/>
              </a:solidFill>
              <a:latin typeface="NanumSquare ExtraBold" panose="020B0600000101010101" pitchFamily="34" charset="-127"/>
              <a:ea typeface="NanumSquare ExtraBold" panose="020B0600000101010101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F9E8ED9-501B-ED43-B080-5134327E9BB8}"/>
              </a:ext>
            </a:extLst>
          </p:cNvPr>
          <p:cNvSpPr txBox="1"/>
          <p:nvPr/>
        </p:nvSpPr>
        <p:spPr>
          <a:xfrm>
            <a:off x="5777031" y="2846078"/>
            <a:ext cx="27427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NanumSquare" panose="020B0600000101010101" pitchFamily="34" charset="-127"/>
                <a:ea typeface="NanumSquare" panose="020B0600000101010101" pitchFamily="34" charset="-127"/>
              </a:rPr>
              <a:t>&gt; 0 : positive </a:t>
            </a:r>
            <a:r>
              <a:rPr lang="ko-KR" altLang="en-US" dirty="0" smtClean="0">
                <a:latin typeface="NanumSquare" panose="020B0600000101010101" pitchFamily="34" charset="-127"/>
                <a:ea typeface="NanumSquare" panose="020B0600000101010101" pitchFamily="34" charset="-127"/>
              </a:rPr>
              <a:t>관계</a:t>
            </a:r>
            <a:endParaRPr lang="en-US" altLang="ko-KR" dirty="0" smtClean="0">
              <a:latin typeface="NanumSquare" panose="020B0600000101010101" pitchFamily="34" charset="-127"/>
              <a:ea typeface="NanumSquare" panose="020B0600000101010101" pitchFamily="34" charset="-127"/>
            </a:endParaRPr>
          </a:p>
          <a:p>
            <a:r>
              <a:rPr lang="en-US" dirty="0" smtClean="0">
                <a:latin typeface="NanumSquare" panose="020B0600000101010101" pitchFamily="34" charset="-127"/>
                <a:ea typeface="NanumSquare" panose="020B0600000101010101" pitchFamily="34" charset="-127"/>
              </a:rPr>
              <a:t>&lt; 0 : negative </a:t>
            </a:r>
            <a:r>
              <a:rPr lang="ko-KR" altLang="en-US" dirty="0" smtClean="0">
                <a:latin typeface="NanumSquare" panose="020B0600000101010101" pitchFamily="34" charset="-127"/>
                <a:ea typeface="NanumSquare" panose="020B0600000101010101" pitchFamily="34" charset="-127"/>
              </a:rPr>
              <a:t>관계</a:t>
            </a:r>
            <a:endParaRPr lang="en-KR" dirty="0"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530" y="2426294"/>
            <a:ext cx="5143500" cy="14859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30775" y="2426294"/>
            <a:ext cx="2390775" cy="280987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77196B7-17C1-EC4D-80D2-D27327E3CA8B}"/>
              </a:ext>
            </a:extLst>
          </p:cNvPr>
          <p:cNvSpPr txBox="1"/>
          <p:nvPr/>
        </p:nvSpPr>
        <p:spPr>
          <a:xfrm>
            <a:off x="902733" y="798936"/>
            <a:ext cx="185805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NanumSquare" panose="020B0600000101010101" pitchFamily="34" charset="-127"/>
                <a:ea typeface="NanumSquare" panose="020B0600000101010101" pitchFamily="34" charset="-127"/>
              </a:rPr>
              <a:t>단순선형회귀 모델</a:t>
            </a:r>
            <a:endParaRPr lang="en-US" altLang="ko-KR" sz="1400" dirty="0"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29637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D9F06096-FAB5-AE4D-AAAE-7DCC5D8FEDBC}"/>
              </a:ext>
            </a:extLst>
          </p:cNvPr>
          <p:cNvGrpSpPr/>
          <p:nvPr/>
        </p:nvGrpSpPr>
        <p:grpSpPr>
          <a:xfrm>
            <a:off x="177294" y="224585"/>
            <a:ext cx="2539529" cy="707886"/>
            <a:chOff x="880231" y="1963232"/>
            <a:chExt cx="2539529" cy="707886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36C513A-0D4B-9C46-AA56-C19929F0743E}"/>
                </a:ext>
              </a:extLst>
            </p:cNvPr>
            <p:cNvSpPr txBox="1"/>
            <p:nvPr/>
          </p:nvSpPr>
          <p:spPr>
            <a:xfrm>
              <a:off x="880231" y="1963232"/>
              <a:ext cx="91247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000" b="1" spc="-300" dirty="0">
                  <a:solidFill>
                    <a:srgbClr val="035282"/>
                  </a:solidFill>
                  <a:latin typeface="NanumSquare ExtraBold" panose="020B0600000101010101" pitchFamily="34" charset="-127"/>
                  <a:ea typeface="NanumSquare ExtraBold" panose="020B0600000101010101" pitchFamily="34" charset="-127"/>
                </a:rPr>
                <a:t>01</a:t>
              </a:r>
              <a:endParaRPr lang="en-KR" sz="4000" b="1" spc="-300" dirty="0">
                <a:solidFill>
                  <a:srgbClr val="035282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DB19D7A-5E4A-3341-BD4F-ECCC1B754771}"/>
                </a:ext>
              </a:extLst>
            </p:cNvPr>
            <p:cNvSpPr txBox="1"/>
            <p:nvPr/>
          </p:nvSpPr>
          <p:spPr>
            <a:xfrm>
              <a:off x="1605670" y="2171486"/>
              <a:ext cx="181409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 smtClean="0">
                  <a:latin typeface="NanumSquare ExtraBold" panose="020B0600000101010101" pitchFamily="34" charset="-127"/>
                  <a:ea typeface="NanumSquare ExtraBold" panose="020B0600000101010101" pitchFamily="34" charset="-127"/>
                </a:rPr>
                <a:t>단순선형회귀</a:t>
              </a:r>
              <a:endParaRPr lang="en-KR" sz="2000" b="1" dirty="0">
                <a:latin typeface="NanumSquare ExtraBold" panose="020B0600000101010101" pitchFamily="34" charset="-127"/>
                <a:ea typeface="NanumSquare ExtraBold" panose="020B0600000101010101" pitchFamily="34" charset="-127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3F4A94F9-EE34-7945-814D-B7A71F7603DC}"/>
              </a:ext>
            </a:extLst>
          </p:cNvPr>
          <p:cNvSpPr txBox="1"/>
          <p:nvPr/>
        </p:nvSpPr>
        <p:spPr>
          <a:xfrm>
            <a:off x="697335" y="1654822"/>
            <a:ext cx="54336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 smtClean="0">
                <a:latin typeface="NanumSquare" panose="020B0600000101010101" pitchFamily="34" charset="-127"/>
                <a:ea typeface="NanumSquare" panose="020B0600000101010101" pitchFamily="34" charset="-127"/>
              </a:rPr>
              <a:t>피어슨의</a:t>
            </a:r>
            <a:r>
              <a:rPr lang="ko-KR" altLang="en-US" sz="1600" b="1" dirty="0" smtClean="0">
                <a:latin typeface="NanumSquare" panose="020B0600000101010101" pitchFamily="34" charset="-127"/>
                <a:ea typeface="NanumSquare" panose="020B0600000101010101" pitchFamily="34" charset="-127"/>
              </a:rPr>
              <a:t> </a:t>
            </a:r>
            <a:r>
              <a:rPr lang="en-US" altLang="ko-KR" sz="1600" b="1" dirty="0" smtClean="0">
                <a:latin typeface="NanumSquare" panose="020B0600000101010101" pitchFamily="34" charset="-127"/>
                <a:ea typeface="NanumSquare" panose="020B0600000101010101" pitchFamily="34" charset="-127"/>
              </a:rPr>
              <a:t>correlation coefficient</a:t>
            </a:r>
            <a:endParaRPr lang="en-KR" sz="1600" b="1" dirty="0"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490021-A498-A947-B5D5-1A29F98D9FC3}"/>
              </a:ext>
            </a:extLst>
          </p:cNvPr>
          <p:cNvSpPr txBox="1"/>
          <p:nvPr/>
        </p:nvSpPr>
        <p:spPr>
          <a:xfrm>
            <a:off x="2469197" y="5748736"/>
            <a:ext cx="73235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err="1" smtClean="0">
                <a:solidFill>
                  <a:schemeClr val="bg1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상관분석은</a:t>
            </a:r>
            <a:r>
              <a:rPr lang="ko-KR" altLang="en-US" sz="1600" b="1" dirty="0" smtClean="0">
                <a:solidFill>
                  <a:schemeClr val="bg1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 </a:t>
            </a:r>
            <a:r>
              <a:rPr lang="ko-KR" altLang="en-US" sz="1600" b="1" dirty="0" err="1" smtClean="0">
                <a:solidFill>
                  <a:schemeClr val="bg1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선형관계만</a:t>
            </a:r>
            <a:r>
              <a:rPr lang="ko-KR" altLang="en-US" sz="1600" b="1" dirty="0" smtClean="0">
                <a:solidFill>
                  <a:schemeClr val="bg1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 측정한다</a:t>
            </a:r>
            <a:r>
              <a:rPr lang="en-US" altLang="ko-KR" sz="1600" b="1" dirty="0" smtClean="0">
                <a:solidFill>
                  <a:schemeClr val="bg1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. </a:t>
            </a:r>
            <a:r>
              <a:rPr lang="ko-KR" altLang="en-US" sz="1600" b="1" dirty="0" smtClean="0">
                <a:solidFill>
                  <a:schemeClr val="bg1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두 변수의 역할은 </a:t>
            </a:r>
            <a:r>
              <a:rPr lang="ko-KR" altLang="en-US" sz="1600" b="1" dirty="0">
                <a:solidFill>
                  <a:schemeClr val="bg1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중</a:t>
            </a:r>
            <a:r>
              <a:rPr lang="ko-KR" altLang="en-US" sz="1600" b="1" dirty="0" smtClean="0">
                <a:solidFill>
                  <a:schemeClr val="bg1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요하지 않다</a:t>
            </a:r>
            <a:r>
              <a:rPr lang="en-US" altLang="ko-KR" sz="1600" b="1" dirty="0" smtClean="0">
                <a:solidFill>
                  <a:schemeClr val="bg1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.</a:t>
            </a:r>
            <a:endParaRPr lang="en-KR" sz="1600" b="1" dirty="0">
              <a:solidFill>
                <a:schemeClr val="bg1"/>
              </a:solidFill>
              <a:latin typeface="NanumSquare ExtraBold" panose="020B0600000101010101" pitchFamily="34" charset="-127"/>
              <a:ea typeface="NanumSquare ExtraBold" panose="020B0600000101010101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F9E8ED9-501B-ED43-B080-5134327E9BB8}"/>
              </a:ext>
            </a:extLst>
          </p:cNvPr>
          <p:cNvSpPr txBox="1"/>
          <p:nvPr/>
        </p:nvSpPr>
        <p:spPr>
          <a:xfrm>
            <a:off x="6494063" y="4433362"/>
            <a:ext cx="4903605" cy="646331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NanumSquare" panose="020B0600000101010101" pitchFamily="34" charset="-127"/>
                <a:ea typeface="NanumSquare" panose="020B0600000101010101" pitchFamily="34" charset="-127"/>
              </a:rPr>
              <a:t>-1 &lt;= </a:t>
            </a:r>
            <a:r>
              <a:rPr lang="en-US" altLang="ko-KR" dirty="0" err="1" smtClean="0">
                <a:latin typeface="NanumSquare" panose="020B0600000101010101" pitchFamily="34" charset="-127"/>
                <a:ea typeface="NanumSquare" panose="020B0600000101010101" pitchFamily="34" charset="-127"/>
              </a:rPr>
              <a:t>corr</a:t>
            </a:r>
            <a:r>
              <a:rPr lang="en-US" altLang="ko-KR" dirty="0" smtClean="0">
                <a:latin typeface="NanumSquare" panose="020B0600000101010101" pitchFamily="34" charset="-127"/>
                <a:ea typeface="NanumSquare" panose="020B0600000101010101" pitchFamily="34" charset="-127"/>
              </a:rPr>
              <a:t>(Y,X</a:t>
            </a:r>
            <a:r>
              <a:rPr lang="en-US" altLang="ko-KR" dirty="0">
                <a:latin typeface="NanumSquare" panose="020B0600000101010101" pitchFamily="34" charset="-127"/>
                <a:ea typeface="NanumSquare" panose="020B0600000101010101" pitchFamily="34" charset="-127"/>
              </a:rPr>
              <a:t>) &lt;= 1</a:t>
            </a:r>
          </a:p>
          <a:p>
            <a:pPr algn="ctr"/>
            <a:r>
              <a:rPr lang="en-US" altLang="ko-KR" dirty="0" smtClean="0">
                <a:latin typeface="NanumSquare" panose="020B0600000101010101" pitchFamily="34" charset="-127"/>
                <a:ea typeface="NanumSquare" panose="020B0600000101010101" pitchFamily="34" charset="-127"/>
              </a:rPr>
              <a:t>Negative</a:t>
            </a:r>
            <a:r>
              <a:rPr lang="en-US" dirty="0" smtClean="0">
                <a:latin typeface="NanumSquare" panose="020B0600000101010101" pitchFamily="34" charset="-127"/>
                <a:ea typeface="NanumSquare" panose="020B0600000101010101" pitchFamily="34" charset="-127"/>
              </a:rPr>
              <a:t> 		   positive</a:t>
            </a:r>
            <a:endParaRPr lang="en-KR" dirty="0"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531" y="2387801"/>
            <a:ext cx="9239250" cy="173395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F9E8ED9-501B-ED43-B080-5134327E9BB8}"/>
              </a:ext>
            </a:extLst>
          </p:cNvPr>
          <p:cNvSpPr txBox="1"/>
          <p:nvPr/>
        </p:nvSpPr>
        <p:spPr>
          <a:xfrm>
            <a:off x="633531" y="4410649"/>
            <a:ext cx="52557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NanumSquare" panose="020B0600000101010101" pitchFamily="34" charset="-127"/>
                <a:ea typeface="NanumSquare" panose="020B0600000101010101" pitchFamily="34" charset="-127"/>
              </a:rPr>
              <a:t>1. </a:t>
            </a:r>
            <a:r>
              <a:rPr lang="en-US" dirty="0" err="1" smtClean="0">
                <a:latin typeface="NanumSquare" panose="020B0600000101010101" pitchFamily="34" charset="-127"/>
                <a:ea typeface="NanumSquare" panose="020B0600000101010101" pitchFamily="34" charset="-127"/>
              </a:rPr>
              <a:t>corr</a:t>
            </a:r>
            <a:r>
              <a:rPr lang="en-US" dirty="0" smtClean="0">
                <a:latin typeface="NanumSquare" panose="020B0600000101010101" pitchFamily="34" charset="-127"/>
                <a:ea typeface="NanumSquare" panose="020B0600000101010101" pitchFamily="34" charset="-127"/>
              </a:rPr>
              <a:t>(X,Y) = 0 : </a:t>
            </a:r>
            <a:r>
              <a:rPr lang="ko-KR" altLang="en-US" dirty="0" err="1" smtClean="0">
                <a:latin typeface="NanumSquare" panose="020B0600000101010101" pitchFamily="34" charset="-127"/>
                <a:ea typeface="NanumSquare" panose="020B0600000101010101" pitchFamily="34" charset="-127"/>
              </a:rPr>
              <a:t>선형관계</a:t>
            </a:r>
            <a:r>
              <a:rPr lang="ko-KR" altLang="en-US" dirty="0" smtClean="0">
                <a:latin typeface="NanumSquare" panose="020B0600000101010101" pitchFamily="34" charset="-127"/>
                <a:ea typeface="NanumSquare" panose="020B0600000101010101" pitchFamily="34" charset="-127"/>
              </a:rPr>
              <a:t> </a:t>
            </a:r>
            <a:r>
              <a:rPr lang="en-US" altLang="ko-KR" dirty="0" smtClean="0">
                <a:latin typeface="NanumSquare" panose="020B0600000101010101" pitchFamily="34" charset="-127"/>
                <a:ea typeface="NanumSquare" panose="020B0600000101010101" pitchFamily="34" charset="-127"/>
              </a:rPr>
              <a:t>X</a:t>
            </a:r>
          </a:p>
          <a:p>
            <a:r>
              <a:rPr lang="en-US" altLang="ko-KR" dirty="0" smtClean="0">
                <a:latin typeface="NanumSquare" panose="020B0600000101010101" pitchFamily="34" charset="-127"/>
                <a:ea typeface="NanumSquare" panose="020B0600000101010101" pitchFamily="34" charset="-127"/>
              </a:rPr>
              <a:t>2. </a:t>
            </a:r>
            <a:r>
              <a:rPr lang="en-US" altLang="ko-KR" dirty="0" err="1" smtClean="0">
                <a:latin typeface="NanumSquare" panose="020B0600000101010101" pitchFamily="34" charset="-127"/>
                <a:ea typeface="NanumSquare" panose="020B0600000101010101" pitchFamily="34" charset="-127"/>
              </a:rPr>
              <a:t>corr</a:t>
            </a:r>
            <a:r>
              <a:rPr lang="en-US" altLang="ko-KR" dirty="0" smtClean="0">
                <a:latin typeface="NanumSquare" panose="020B0600000101010101" pitchFamily="34" charset="-127"/>
                <a:ea typeface="NanumSquare" panose="020B0600000101010101" pitchFamily="34" charset="-127"/>
              </a:rPr>
              <a:t>(Y,X) = </a:t>
            </a:r>
            <a:r>
              <a:rPr lang="en-US" altLang="ko-KR" dirty="0" err="1" smtClean="0">
                <a:latin typeface="NanumSquare" panose="020B0600000101010101" pitchFamily="34" charset="-127"/>
                <a:ea typeface="NanumSquare" panose="020B0600000101010101" pitchFamily="34" charset="-127"/>
              </a:rPr>
              <a:t>corr</a:t>
            </a:r>
            <a:r>
              <a:rPr lang="en-US" altLang="ko-KR" dirty="0" smtClean="0">
                <a:latin typeface="NanumSquare" panose="020B0600000101010101" pitchFamily="34" charset="-127"/>
                <a:ea typeface="NanumSquare" panose="020B0600000101010101" pitchFamily="34" charset="-127"/>
              </a:rPr>
              <a:t>(X,Y) : </a:t>
            </a:r>
            <a:r>
              <a:rPr lang="en-US" altLang="ko-KR" dirty="0" err="1" smtClean="0">
                <a:latin typeface="NanumSquare" panose="020B0600000101010101" pitchFamily="34" charset="-127"/>
                <a:ea typeface="NanumSquare" panose="020B0600000101010101" pitchFamily="34" charset="-127"/>
              </a:rPr>
              <a:t>symmetirc</a:t>
            </a:r>
            <a:endParaRPr lang="en-US" altLang="ko-KR" dirty="0" smtClean="0"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77196B7-17C1-EC4D-80D2-D27327E3CA8B}"/>
              </a:ext>
            </a:extLst>
          </p:cNvPr>
          <p:cNvSpPr txBox="1"/>
          <p:nvPr/>
        </p:nvSpPr>
        <p:spPr>
          <a:xfrm>
            <a:off x="902733" y="798936"/>
            <a:ext cx="185805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NanumSquare" panose="020B0600000101010101" pitchFamily="34" charset="-127"/>
                <a:ea typeface="NanumSquare" panose="020B0600000101010101" pitchFamily="34" charset="-127"/>
              </a:rPr>
              <a:t>단순선형회귀 모델</a:t>
            </a:r>
            <a:endParaRPr lang="en-US" altLang="ko-KR" sz="1400" dirty="0"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63202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D9F06096-FAB5-AE4D-AAAE-7DCC5D8FEDBC}"/>
              </a:ext>
            </a:extLst>
          </p:cNvPr>
          <p:cNvGrpSpPr/>
          <p:nvPr/>
        </p:nvGrpSpPr>
        <p:grpSpPr>
          <a:xfrm>
            <a:off x="177294" y="224585"/>
            <a:ext cx="2539529" cy="707886"/>
            <a:chOff x="880231" y="1963232"/>
            <a:chExt cx="2539529" cy="707886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36C513A-0D4B-9C46-AA56-C19929F0743E}"/>
                </a:ext>
              </a:extLst>
            </p:cNvPr>
            <p:cNvSpPr txBox="1"/>
            <p:nvPr/>
          </p:nvSpPr>
          <p:spPr>
            <a:xfrm>
              <a:off x="880231" y="1963232"/>
              <a:ext cx="91247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000" b="1" spc="-300" dirty="0">
                  <a:solidFill>
                    <a:srgbClr val="035282"/>
                  </a:solidFill>
                  <a:latin typeface="NanumSquare ExtraBold" panose="020B0600000101010101" pitchFamily="34" charset="-127"/>
                  <a:ea typeface="NanumSquare ExtraBold" panose="020B0600000101010101" pitchFamily="34" charset="-127"/>
                </a:rPr>
                <a:t>01</a:t>
              </a:r>
              <a:endParaRPr lang="en-KR" sz="4000" b="1" spc="-300" dirty="0">
                <a:solidFill>
                  <a:srgbClr val="035282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DB19D7A-5E4A-3341-BD4F-ECCC1B754771}"/>
                </a:ext>
              </a:extLst>
            </p:cNvPr>
            <p:cNvSpPr txBox="1"/>
            <p:nvPr/>
          </p:nvSpPr>
          <p:spPr>
            <a:xfrm>
              <a:off x="1605670" y="2171486"/>
              <a:ext cx="181409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 smtClean="0">
                  <a:latin typeface="NanumSquare ExtraBold" panose="020B0600000101010101" pitchFamily="34" charset="-127"/>
                  <a:ea typeface="NanumSquare ExtraBold" panose="020B0600000101010101" pitchFamily="34" charset="-127"/>
                </a:rPr>
                <a:t>단순선형회귀</a:t>
              </a:r>
              <a:endParaRPr lang="en-KR" sz="2000" b="1" dirty="0">
                <a:latin typeface="NanumSquare ExtraBold" panose="020B0600000101010101" pitchFamily="34" charset="-127"/>
                <a:ea typeface="NanumSquare ExtraBold" panose="020B0600000101010101" pitchFamily="34" charset="-127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3F4A94F9-EE34-7945-814D-B7A71F7603DC}"/>
              </a:ext>
            </a:extLst>
          </p:cNvPr>
          <p:cNvSpPr txBox="1"/>
          <p:nvPr/>
        </p:nvSpPr>
        <p:spPr>
          <a:xfrm>
            <a:off x="697335" y="1654822"/>
            <a:ext cx="54336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NanumSquare" panose="020B0600000101010101" pitchFamily="34" charset="-127"/>
                <a:ea typeface="NanumSquare" panose="020B0600000101010101" pitchFamily="34" charset="-127"/>
              </a:rPr>
              <a:t>The simple linear regression model</a:t>
            </a:r>
            <a:endParaRPr lang="en-KR" sz="1600" b="1" dirty="0"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490021-A498-A947-B5D5-1A29F98D9FC3}"/>
              </a:ext>
            </a:extLst>
          </p:cNvPr>
          <p:cNvSpPr txBox="1"/>
          <p:nvPr/>
        </p:nvSpPr>
        <p:spPr>
          <a:xfrm>
            <a:off x="239412" y="5766321"/>
            <a:ext cx="117831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X</a:t>
            </a:r>
            <a:r>
              <a:rPr lang="ko-KR" altLang="en-US" sz="1600" b="1" dirty="0" smtClean="0">
                <a:solidFill>
                  <a:schemeClr val="bg1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가 </a:t>
            </a:r>
            <a:r>
              <a:rPr lang="en-US" altLang="ko-KR" sz="1600" b="1" dirty="0" smtClean="0">
                <a:solidFill>
                  <a:schemeClr val="bg1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y</a:t>
            </a:r>
            <a:r>
              <a:rPr lang="ko-KR" altLang="en-US" sz="1600" b="1" dirty="0" smtClean="0">
                <a:solidFill>
                  <a:schemeClr val="bg1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에 미치는 영향에 대한 해석 </a:t>
            </a:r>
            <a:r>
              <a:rPr lang="en-US" altLang="ko-KR" sz="1600" b="1" dirty="0" smtClean="0">
                <a:solidFill>
                  <a:schemeClr val="bg1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&amp; </a:t>
            </a:r>
            <a:r>
              <a:rPr lang="ko-KR" altLang="en-US" sz="1600" b="1" dirty="0" smtClean="0">
                <a:solidFill>
                  <a:schemeClr val="bg1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새로운 </a:t>
            </a:r>
            <a:r>
              <a:rPr lang="en-US" altLang="ko-KR" sz="1600" b="1" dirty="0" smtClean="0">
                <a:solidFill>
                  <a:schemeClr val="bg1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x</a:t>
            </a:r>
            <a:r>
              <a:rPr lang="ko-KR" altLang="en-US" sz="1600" b="1" dirty="0" smtClean="0">
                <a:solidFill>
                  <a:schemeClr val="bg1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관측된 경우 </a:t>
            </a:r>
            <a:r>
              <a:rPr lang="en-US" altLang="ko-KR" sz="1600" b="1" dirty="0" smtClean="0">
                <a:solidFill>
                  <a:schemeClr val="bg1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y</a:t>
            </a:r>
            <a:r>
              <a:rPr lang="ko-KR" altLang="en-US" sz="1600" b="1" dirty="0" smtClean="0">
                <a:solidFill>
                  <a:schemeClr val="bg1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값</a:t>
            </a:r>
            <a:r>
              <a:rPr lang="en-US" altLang="ko-KR" sz="1600" b="1" dirty="0" smtClean="0">
                <a:solidFill>
                  <a:schemeClr val="bg1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, </a:t>
            </a:r>
            <a:r>
              <a:rPr lang="ko-KR" altLang="en-US" sz="1600" b="1" dirty="0" smtClean="0">
                <a:solidFill>
                  <a:schemeClr val="bg1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평균변화예측</a:t>
            </a:r>
            <a:r>
              <a:rPr lang="en-US" altLang="ko-KR" sz="1600" b="1" dirty="0" smtClean="0">
                <a:solidFill>
                  <a:schemeClr val="bg1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 &amp;</a:t>
            </a:r>
            <a:r>
              <a:rPr lang="ko-KR" altLang="en-US" sz="1600" b="1" dirty="0" smtClean="0">
                <a:solidFill>
                  <a:schemeClr val="bg1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 설명변수 </a:t>
            </a:r>
            <a:r>
              <a:rPr lang="ko-KR" altLang="en-US" sz="1600" b="1" dirty="0" smtClean="0">
                <a:solidFill>
                  <a:schemeClr val="bg1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여러 개 </a:t>
            </a:r>
            <a:r>
              <a:rPr lang="ko-KR" altLang="en-US" sz="1600" b="1" dirty="0" smtClean="0">
                <a:solidFill>
                  <a:schemeClr val="bg1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가능</a:t>
            </a:r>
            <a:r>
              <a:rPr lang="en-US" altLang="ko-KR" sz="1600" b="1" dirty="0" smtClean="0">
                <a:solidFill>
                  <a:schemeClr val="bg1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.</a:t>
            </a:r>
            <a:endParaRPr lang="en-KR" sz="1600" b="1" dirty="0">
              <a:solidFill>
                <a:schemeClr val="bg1"/>
              </a:solidFill>
              <a:latin typeface="NanumSquare ExtraBold" panose="020B0600000101010101" pitchFamily="34" charset="-127"/>
              <a:ea typeface="NanumSquare ExtraBold" panose="020B0600000101010101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F9E8ED9-501B-ED43-B080-5134327E9BB8}"/>
              </a:ext>
            </a:extLst>
          </p:cNvPr>
          <p:cNvSpPr txBox="1"/>
          <p:nvPr/>
        </p:nvSpPr>
        <p:spPr>
          <a:xfrm>
            <a:off x="5456159" y="1025704"/>
            <a:ext cx="3401557" cy="92333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NanumSquare" panose="020B0600000101010101" pitchFamily="34" charset="-127"/>
                <a:ea typeface="NanumSquare" panose="020B0600000101010101" pitchFamily="34" charset="-127"/>
              </a:rPr>
              <a:t>x</a:t>
            </a:r>
            <a:r>
              <a:rPr lang="en-US" dirty="0" smtClean="0">
                <a:latin typeface="NanumSquare" panose="020B0600000101010101" pitchFamily="34" charset="-127"/>
                <a:ea typeface="NanumSquare" panose="020B0600000101010101" pitchFamily="34" charset="-127"/>
              </a:rPr>
              <a:t> : </a:t>
            </a:r>
            <a:r>
              <a:rPr lang="ko-KR" altLang="en-US" dirty="0" err="1" smtClean="0">
                <a:latin typeface="NanumSquare" panose="020B0600000101010101" pitchFamily="34" charset="-127"/>
                <a:ea typeface="NanumSquare" panose="020B0600000101010101" pitchFamily="34" charset="-127"/>
              </a:rPr>
              <a:t>관심변수</a:t>
            </a:r>
            <a:endParaRPr lang="en-US" altLang="ko-KR" dirty="0" smtClean="0">
              <a:latin typeface="NanumSquare" panose="020B0600000101010101" pitchFamily="34" charset="-127"/>
              <a:ea typeface="NanumSquare" panose="020B0600000101010101" pitchFamily="34" charset="-127"/>
            </a:endParaRPr>
          </a:p>
          <a:p>
            <a:r>
              <a:rPr lang="en-US" dirty="0">
                <a:latin typeface="NanumSquare" panose="020B0600000101010101" pitchFamily="34" charset="-127"/>
                <a:ea typeface="NanumSquare" panose="020B0600000101010101" pitchFamily="34" charset="-127"/>
              </a:rPr>
              <a:t>y</a:t>
            </a:r>
            <a:r>
              <a:rPr lang="en-US" dirty="0" smtClean="0">
                <a:latin typeface="NanumSquare" panose="020B0600000101010101" pitchFamily="34" charset="-127"/>
                <a:ea typeface="NanumSquare" panose="020B0600000101010101" pitchFamily="34" charset="-127"/>
              </a:rPr>
              <a:t> : y</a:t>
            </a:r>
            <a:r>
              <a:rPr lang="ko-KR" altLang="en-US" dirty="0" smtClean="0">
                <a:latin typeface="NanumSquare" panose="020B0600000101010101" pitchFamily="34" charset="-127"/>
                <a:ea typeface="NanumSquare" panose="020B0600000101010101" pitchFamily="34" charset="-127"/>
              </a:rPr>
              <a:t>를 설명하기 위한 변수</a:t>
            </a:r>
            <a:endParaRPr lang="en-US" altLang="ko-KR" dirty="0" smtClean="0">
              <a:latin typeface="NanumSquare" panose="020B0600000101010101" pitchFamily="34" charset="-127"/>
              <a:ea typeface="NanumSquare" panose="020B0600000101010101" pitchFamily="34" charset="-127"/>
            </a:endParaRPr>
          </a:p>
          <a:p>
            <a:r>
              <a:rPr lang="en-US" dirty="0" smtClean="0">
                <a:latin typeface="NanumSquare" panose="020B0600000101010101" pitchFamily="34" charset="-127"/>
                <a:ea typeface="NanumSquare" panose="020B0600000101010101" pitchFamily="34" charset="-127"/>
              </a:rPr>
              <a:t>-&gt;</a:t>
            </a:r>
            <a:r>
              <a:rPr lang="en-US" dirty="0" err="1" smtClean="0">
                <a:latin typeface="NanumSquare" panose="020B0600000101010101" pitchFamily="34" charset="-127"/>
                <a:ea typeface="NanumSquare" panose="020B0600000101010101" pitchFamily="34" charset="-127"/>
              </a:rPr>
              <a:t>x,y</a:t>
            </a:r>
            <a:r>
              <a:rPr lang="ko-KR" altLang="en-US" dirty="0" smtClean="0">
                <a:latin typeface="NanumSquare" panose="020B0600000101010101" pitchFamily="34" charset="-127"/>
                <a:ea typeface="NanumSquare" panose="020B0600000101010101" pitchFamily="34" charset="-127"/>
              </a:rPr>
              <a:t>의 역할이 다르다</a:t>
            </a:r>
            <a:r>
              <a:rPr lang="en-US" altLang="ko-KR" dirty="0">
                <a:latin typeface="NanumSquare" panose="020B0600000101010101" pitchFamily="34" charset="-127"/>
                <a:ea typeface="NanumSquare" panose="020B0600000101010101" pitchFamily="34" charset="-127"/>
              </a:rPr>
              <a:t>.</a:t>
            </a:r>
            <a:endParaRPr lang="en-KR" dirty="0"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F9E8ED9-501B-ED43-B080-5134327E9BB8}"/>
                  </a:ext>
                </a:extLst>
              </p:cNvPr>
              <p:cNvSpPr txBox="1"/>
              <p:nvPr/>
            </p:nvSpPr>
            <p:spPr>
              <a:xfrm>
                <a:off x="4550297" y="2334079"/>
                <a:ext cx="7024128" cy="861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 xmlns:m="http://schemas.openxmlformats.org/officeDocument/2006/math">
                    <m:r>
                      <a:rPr lang="ko-KR" alt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altLang="ko-KR" sz="1600" dirty="0" smtClean="0">
                    <a:latin typeface="NanumSquare" panose="020B0600000101010101" pitchFamily="34" charset="-127"/>
                    <a:ea typeface="NanumSquare" panose="020B0600000101010101" pitchFamily="34" charset="-127"/>
                  </a:rPr>
                  <a:t>0 : constant coefficient or intercept(x=0) </a:t>
                </a:r>
              </a:p>
              <a:p>
                <a14:m>
                  <m:oMath xmlns:m="http://schemas.openxmlformats.org/officeDocument/2006/math">
                    <m:r>
                      <a:rPr lang="ko-KR" alt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altLang="ko-KR" sz="1600" dirty="0" smtClean="0">
                    <a:latin typeface="NanumSquare" panose="020B0600000101010101" pitchFamily="34" charset="-127"/>
                    <a:ea typeface="NanumSquare" panose="020B0600000101010101" pitchFamily="34" charset="-127"/>
                  </a:rPr>
                  <a:t>1</a:t>
                </a:r>
                <a:r>
                  <a:rPr lang="en-US" altLang="ko-KR" sz="1600" dirty="0">
                    <a:latin typeface="NanumSquare" panose="020B0600000101010101" pitchFamily="34" charset="-127"/>
                    <a:ea typeface="NanumSquare" panose="020B0600000101010101" pitchFamily="34" charset="-127"/>
                  </a:rPr>
                  <a:t> </a:t>
                </a:r>
                <a:r>
                  <a:rPr lang="en-US" altLang="ko-KR" sz="1600" dirty="0" smtClean="0">
                    <a:latin typeface="NanumSquare" panose="020B0600000101010101" pitchFamily="34" charset="-127"/>
                    <a:ea typeface="NanumSquare" panose="020B0600000101010101" pitchFamily="34" charset="-127"/>
                  </a:rPr>
                  <a:t>: slope. X </a:t>
                </a:r>
                <a:r>
                  <a:rPr lang="ko-KR" altLang="en-US" sz="1600" dirty="0" smtClean="0">
                    <a:latin typeface="NanumSquare" panose="020B0600000101010101" pitchFamily="34" charset="-127"/>
                    <a:ea typeface="NanumSquare" panose="020B0600000101010101" pitchFamily="34" charset="-127"/>
                  </a:rPr>
                  <a:t>한 단위 변할 때 </a:t>
                </a:r>
                <a:r>
                  <a:rPr lang="en-US" altLang="ko-KR" sz="1600" dirty="0" smtClean="0">
                    <a:latin typeface="NanumSquare" panose="020B0600000101010101" pitchFamily="34" charset="-127"/>
                    <a:ea typeface="NanumSquare" panose="020B0600000101010101" pitchFamily="34" charset="-127"/>
                  </a:rPr>
                  <a:t>y </a:t>
                </a:r>
                <a:r>
                  <a:rPr lang="ko-KR" altLang="en-US" sz="1600" dirty="0" smtClean="0">
                    <a:latin typeface="NanumSquare" panose="020B0600000101010101" pitchFamily="34" charset="-127"/>
                    <a:ea typeface="NanumSquare" panose="020B0600000101010101" pitchFamily="34" charset="-127"/>
                  </a:rPr>
                  <a:t>값의 변화</a:t>
                </a:r>
                <a:endParaRPr lang="en-US" altLang="ko-KR" sz="1600" dirty="0" smtClean="0">
                  <a:latin typeface="NanumSquare" panose="020B0600000101010101" pitchFamily="34" charset="-127"/>
                  <a:ea typeface="NanumSquare" panose="020B0600000101010101" pitchFamily="34" charset="-127"/>
                </a:endParaRPr>
              </a:p>
              <a:p>
                <a14:m>
                  <m:oMath xmlns:m="http://schemas.openxmlformats.org/officeDocument/2006/math">
                    <m:r>
                      <a:rPr lang="ko-KR" alt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: </m:t>
                    </m:r>
                  </m:oMath>
                </a14:m>
                <a:r>
                  <a:rPr lang="en-US" altLang="ko-KR" sz="1600" dirty="0" smtClean="0">
                    <a:latin typeface="NanumSquare" panose="020B0600000101010101" pitchFamily="34" charset="-127"/>
                    <a:ea typeface="NanumSquare" panose="020B0600000101010101" pitchFamily="34" charset="-127"/>
                  </a:rPr>
                  <a:t>x</a:t>
                </a:r>
                <a:r>
                  <a:rPr lang="ko-KR" altLang="en-US" sz="1600" dirty="0" smtClean="0">
                    <a:latin typeface="NanumSquare" panose="020B0600000101010101" pitchFamily="34" charset="-127"/>
                    <a:ea typeface="NanumSquare" panose="020B0600000101010101" pitchFamily="34" charset="-127"/>
                  </a:rPr>
                  <a:t>에 의해 설명되지 않는 부분</a:t>
                </a:r>
                <a:r>
                  <a:rPr lang="en-US" altLang="ko-KR" sz="1600" dirty="0" smtClean="0">
                    <a:latin typeface="NanumSquare" panose="020B0600000101010101" pitchFamily="34" charset="-127"/>
                    <a:ea typeface="NanumSquare" panose="020B0600000101010101" pitchFamily="34" charset="-127"/>
                  </a:rPr>
                  <a:t>. Random disturbance of error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F9E8ED9-501B-ED43-B080-5134327E9B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0297" y="2334079"/>
                <a:ext cx="7024128" cy="861774"/>
              </a:xfrm>
              <a:prstGeom prst="rect">
                <a:avLst/>
              </a:prstGeom>
              <a:blipFill>
                <a:blip r:embed="rId3"/>
                <a:stretch>
                  <a:fillRect t="-1418" b="-56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543" y="2412517"/>
            <a:ext cx="3419475" cy="68580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7335" y="3203037"/>
            <a:ext cx="6459603" cy="199727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77196B7-17C1-EC4D-80D2-D27327E3CA8B}"/>
              </a:ext>
            </a:extLst>
          </p:cNvPr>
          <p:cNvSpPr txBox="1"/>
          <p:nvPr/>
        </p:nvSpPr>
        <p:spPr>
          <a:xfrm>
            <a:off x="902733" y="798936"/>
            <a:ext cx="185805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NanumSquare" panose="020B0600000101010101" pitchFamily="34" charset="-127"/>
                <a:ea typeface="NanumSquare" panose="020B0600000101010101" pitchFamily="34" charset="-127"/>
              </a:rPr>
              <a:t>단순선형회귀 모델</a:t>
            </a:r>
            <a:endParaRPr lang="en-US" altLang="ko-KR" sz="1400" dirty="0"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06442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8F85E6B-373E-0648-B975-AA5A0BD6598D}"/>
              </a:ext>
            </a:extLst>
          </p:cNvPr>
          <p:cNvSpPr txBox="1"/>
          <p:nvPr/>
        </p:nvSpPr>
        <p:spPr>
          <a:xfrm>
            <a:off x="177294" y="224585"/>
            <a:ext cx="9124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spc="-300" dirty="0">
                <a:solidFill>
                  <a:srgbClr val="035282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01</a:t>
            </a:r>
            <a:endParaRPr lang="en-KR" sz="4000" b="1" spc="-300" dirty="0">
              <a:solidFill>
                <a:srgbClr val="035282"/>
              </a:solidFill>
              <a:latin typeface="NanumSquare ExtraBold" panose="020B0600000101010101" pitchFamily="34" charset="-127"/>
              <a:ea typeface="NanumSquare ExtraBold" panose="020B0600000101010101" pitchFamily="34" charset="-127"/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577E3321-31FA-AA4B-BD32-65A9D4466E2C}"/>
              </a:ext>
            </a:extLst>
          </p:cNvPr>
          <p:cNvSpPr/>
          <p:nvPr/>
        </p:nvSpPr>
        <p:spPr>
          <a:xfrm>
            <a:off x="721479" y="1404469"/>
            <a:ext cx="2846395" cy="501805"/>
          </a:xfrm>
          <a:prstGeom prst="roundRect">
            <a:avLst>
              <a:gd name="adj" fmla="val 50000"/>
            </a:avLst>
          </a:prstGeom>
          <a:solidFill>
            <a:srgbClr val="0352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8293DBFD-067E-AB46-BB29-D9E162247787}"/>
              </a:ext>
            </a:extLst>
          </p:cNvPr>
          <p:cNvSpPr/>
          <p:nvPr/>
        </p:nvSpPr>
        <p:spPr>
          <a:xfrm>
            <a:off x="4219715" y="1404469"/>
            <a:ext cx="7250806" cy="4456090"/>
          </a:xfrm>
          <a:prstGeom prst="roundRect">
            <a:avLst>
              <a:gd name="adj" fmla="val 0"/>
            </a:avLst>
          </a:prstGeom>
          <a:solidFill>
            <a:srgbClr val="EFE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56E2C5C-C394-C644-9CF6-06D035F90569}"/>
              </a:ext>
            </a:extLst>
          </p:cNvPr>
          <p:cNvSpPr txBox="1"/>
          <p:nvPr/>
        </p:nvSpPr>
        <p:spPr>
          <a:xfrm>
            <a:off x="902733" y="1486058"/>
            <a:ext cx="2476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chemeClr val="bg1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최소 </a:t>
            </a:r>
            <a:r>
              <a:rPr lang="ko-KR" altLang="en-US" b="1" dirty="0" err="1" smtClean="0">
                <a:solidFill>
                  <a:schemeClr val="bg1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제곱법</a:t>
            </a:r>
            <a:endParaRPr lang="en-KR" b="1" dirty="0">
              <a:solidFill>
                <a:schemeClr val="bg1"/>
              </a:solidFill>
              <a:latin typeface="NanumSquare ExtraBold" panose="020B0600000101010101" pitchFamily="34" charset="-127"/>
              <a:ea typeface="NanumSquare ExtraBold" panose="020B0600000101010101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EAEFB93-D452-C548-A569-B3F765FC17AB}"/>
              </a:ext>
            </a:extLst>
          </p:cNvPr>
          <p:cNvSpPr txBox="1"/>
          <p:nvPr/>
        </p:nvSpPr>
        <p:spPr>
          <a:xfrm>
            <a:off x="737893" y="2208995"/>
            <a:ext cx="330620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 smtClean="0">
                <a:latin typeface="NanumSquare" panose="020B0600000101010101" pitchFamily="34" charset="-127"/>
                <a:ea typeface="NanumSquare" panose="020B0600000101010101" pitchFamily="34" charset="-127"/>
              </a:rPr>
              <a:t>Least Square Method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 smtClean="0">
                <a:latin typeface="NanumSquare" panose="020B0600000101010101" pitchFamily="34" charset="-127"/>
                <a:ea typeface="NanumSquare" panose="020B0600000101010101" pitchFamily="34" charset="-127"/>
              </a:rPr>
              <a:t>선형 회귀 모델에서 회귀 계수를 추정하는 가장 유명한 방법</a:t>
            </a:r>
            <a:endParaRPr lang="en-US" altLang="ko-KR" sz="1600" dirty="0" smtClean="0">
              <a:latin typeface="NanumSquare" panose="020B0600000101010101" pitchFamily="34" charset="-127"/>
              <a:ea typeface="NanumSquare" panose="020B0600000101010101" pitchFamily="34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>
                <a:latin typeface="NanumSquare" panose="020B0600000101010101" pitchFamily="34" charset="-127"/>
                <a:ea typeface="NanumSquare" panose="020B0600000101010101" pitchFamily="34" charset="-127"/>
              </a:rPr>
              <a:t>(IDEA) Best fit </a:t>
            </a:r>
            <a:r>
              <a:rPr lang="ko-KR" altLang="en-US" sz="1600" dirty="0">
                <a:latin typeface="NanumSquare" panose="020B0600000101010101" pitchFamily="34" charset="-127"/>
                <a:ea typeface="NanumSquare" panose="020B0600000101010101" pitchFamily="34" charset="-127"/>
              </a:rPr>
              <a:t>찾자</a:t>
            </a:r>
            <a:r>
              <a:rPr lang="en-US" altLang="ko-KR" sz="1600" dirty="0" smtClean="0">
                <a:latin typeface="NanumSquare" panose="020B0600000101010101" pitchFamily="34" charset="-127"/>
                <a:ea typeface="NanumSquare" panose="020B0600000101010101" pitchFamily="34" charset="-127"/>
              </a:rPr>
              <a:t>!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 smtClean="0">
                <a:latin typeface="NanumSquare" panose="020B0600000101010101" pitchFamily="34" charset="-127"/>
                <a:ea typeface="NanumSquare" panose="020B0600000101010101" pitchFamily="34" charset="-127"/>
              </a:rPr>
              <a:t>각</a:t>
            </a:r>
            <a:r>
              <a:rPr lang="en-US" altLang="ko-KR" sz="1600" dirty="0" smtClean="0">
                <a:latin typeface="NanumSquare" panose="020B0600000101010101" pitchFamily="34" charset="-127"/>
                <a:ea typeface="NanumSquare" panose="020B0600000101010101" pitchFamily="34" charset="-127"/>
              </a:rPr>
              <a:t> </a:t>
            </a:r>
            <a:r>
              <a:rPr lang="ko-KR" altLang="en-US" sz="1600" dirty="0" smtClean="0">
                <a:latin typeface="NanumSquare" panose="020B0600000101010101" pitchFamily="34" charset="-127"/>
                <a:ea typeface="NanumSquare" panose="020B0600000101010101" pitchFamily="34" charset="-127"/>
              </a:rPr>
              <a:t>점으로부터 구하고자 하는 최적 직선까지의 </a:t>
            </a:r>
            <a:r>
              <a:rPr lang="ko-KR" altLang="en-US" sz="1600" dirty="0" err="1" smtClean="0">
                <a:latin typeface="NanumSquare" panose="020B0600000101010101" pitchFamily="34" charset="-127"/>
                <a:ea typeface="NanumSquare" panose="020B0600000101010101" pitchFamily="34" charset="-127"/>
              </a:rPr>
              <a:t>수직거리의</a:t>
            </a:r>
            <a:r>
              <a:rPr lang="ko-KR" altLang="en-US" sz="1600" dirty="0" smtClean="0">
                <a:latin typeface="NanumSquare" panose="020B0600000101010101" pitchFamily="34" charset="-127"/>
                <a:ea typeface="NanumSquare" panose="020B0600000101010101" pitchFamily="34" charset="-127"/>
              </a:rPr>
              <a:t> </a:t>
            </a:r>
            <a:r>
              <a:rPr lang="ko-KR" altLang="en-US" sz="1600" dirty="0" err="1" smtClean="0">
                <a:latin typeface="NanumSquare" panose="020B0600000101010101" pitchFamily="34" charset="-127"/>
                <a:ea typeface="NanumSquare" panose="020B0600000101010101" pitchFamily="34" charset="-127"/>
              </a:rPr>
              <a:t>제곱합을</a:t>
            </a:r>
            <a:r>
              <a:rPr lang="ko-KR" altLang="en-US" sz="1600" dirty="0" smtClean="0">
                <a:latin typeface="NanumSquare" panose="020B0600000101010101" pitchFamily="34" charset="-127"/>
                <a:ea typeface="NanumSquare" panose="020B0600000101010101" pitchFamily="34" charset="-127"/>
              </a:rPr>
              <a:t> 최소로 하는 직선의 방정식을 제공한다</a:t>
            </a:r>
            <a:r>
              <a:rPr lang="en-US" altLang="ko-KR" sz="1600" dirty="0" smtClean="0">
                <a:latin typeface="NanumSquare" panose="020B0600000101010101" pitchFamily="34" charset="-127"/>
                <a:ea typeface="NanumSquare" panose="020B0600000101010101" pitchFamily="34" charset="-127"/>
              </a:rPr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B19D7A-5E4A-3341-BD4F-ECCC1B754771}"/>
              </a:ext>
            </a:extLst>
          </p:cNvPr>
          <p:cNvSpPr txBox="1"/>
          <p:nvPr/>
        </p:nvSpPr>
        <p:spPr>
          <a:xfrm>
            <a:off x="902733" y="432839"/>
            <a:ext cx="1814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단순선형회귀</a:t>
            </a:r>
            <a:endParaRPr lang="en-KR" sz="2000" b="1" dirty="0">
              <a:latin typeface="NanumSquare ExtraBold" panose="020B0600000101010101" pitchFamily="34" charset="-127"/>
              <a:ea typeface="NanumSquare ExtraBold" panose="020B0600000101010101" pitchFamily="34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77196B7-17C1-EC4D-80D2-D27327E3CA8B}"/>
              </a:ext>
            </a:extLst>
          </p:cNvPr>
          <p:cNvSpPr txBox="1"/>
          <p:nvPr/>
        </p:nvSpPr>
        <p:spPr>
          <a:xfrm>
            <a:off x="902733" y="798936"/>
            <a:ext cx="1858052" cy="388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NanumSquare" panose="020B0600000101010101" pitchFamily="34" charset="-127"/>
                <a:ea typeface="NanumSquare" panose="020B0600000101010101" pitchFamily="34" charset="-127"/>
              </a:rPr>
              <a:t>LSE &amp; </a:t>
            </a:r>
            <a:r>
              <a:rPr lang="ko-KR" altLang="en-US" sz="1400" dirty="0" smtClean="0">
                <a:latin typeface="NanumSquare" panose="020B0600000101010101" pitchFamily="34" charset="-127"/>
                <a:ea typeface="NanumSquare" panose="020B0600000101010101" pitchFamily="34" charset="-127"/>
              </a:rPr>
              <a:t>가설검정</a:t>
            </a:r>
            <a:endParaRPr lang="en-US" altLang="ko-KR" sz="1400" dirty="0"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3980" y="2156893"/>
            <a:ext cx="990600" cy="438150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3980" y="2869882"/>
            <a:ext cx="6768075" cy="2707230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5464580" y="2234319"/>
            <a:ext cx="34154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latin typeface="NanumSquare" panose="020B0600000101010101" pitchFamily="34" charset="-127"/>
                <a:ea typeface="NanumSquare" panose="020B0600000101010101" pitchFamily="34" charset="-127"/>
              </a:rPr>
              <a:t>차이 </a:t>
            </a:r>
            <a:r>
              <a:rPr lang="ko-KR" altLang="en-US" dirty="0" smtClean="0">
                <a:latin typeface="NanumSquare" panose="020B0600000101010101" pitchFamily="34" charset="-127"/>
                <a:ea typeface="NanumSquare" panose="020B0600000101010101" pitchFamily="34" charset="-127"/>
              </a:rPr>
              <a:t>작게 </a:t>
            </a:r>
            <a:r>
              <a:rPr lang="ko-KR" altLang="en-US" dirty="0">
                <a:latin typeface="NanumSquare" panose="020B0600000101010101" pitchFamily="34" charset="-127"/>
                <a:ea typeface="NanumSquare" panose="020B0600000101010101" pitchFamily="34" charset="-127"/>
              </a:rPr>
              <a:t>해주는 </a:t>
            </a:r>
            <a:r>
              <a:rPr lang="en-US" altLang="ko-KR" dirty="0" smtClean="0">
                <a:latin typeface="NanumSquare" panose="020B0600000101010101" pitchFamily="34" charset="-127"/>
                <a:ea typeface="NanumSquare" panose="020B0600000101010101" pitchFamily="34" charset="-127"/>
              </a:rPr>
              <a:t>line</a:t>
            </a:r>
            <a:endParaRPr lang="en-US" altLang="ko-KR" dirty="0"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73980" y="1670724"/>
            <a:ext cx="5076825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647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550</TotalTime>
  <Words>907</Words>
  <Application>Microsoft Office PowerPoint</Application>
  <PresentationFormat>와이드스크린</PresentationFormat>
  <Paragraphs>195</Paragraphs>
  <Slides>25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5" baseType="lpstr">
      <vt:lpstr>08서울남산체 M</vt:lpstr>
      <vt:lpstr>Nanum Pen Script</vt:lpstr>
      <vt:lpstr>NanumSquare</vt:lpstr>
      <vt:lpstr>NanumSquare ExtraBold</vt:lpstr>
      <vt:lpstr>맑은 고딕</vt:lpstr>
      <vt:lpstr>Arial</vt:lpstr>
      <vt:lpstr>Calibri</vt:lpstr>
      <vt:lpstr>Calibri Light</vt:lpstr>
      <vt:lpstr>Cambria Math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서민</dc:creator>
  <cp:lastModifiedBy>김영은</cp:lastModifiedBy>
  <cp:revision>123</cp:revision>
  <dcterms:created xsi:type="dcterms:W3CDTF">2020-09-06T17:04:43Z</dcterms:created>
  <dcterms:modified xsi:type="dcterms:W3CDTF">2020-09-21T12:32:34Z</dcterms:modified>
</cp:coreProperties>
</file>