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90" r:id="rId6"/>
    <p:sldId id="291" r:id="rId7"/>
    <p:sldId id="292" r:id="rId8"/>
    <p:sldId id="268" r:id="rId9"/>
    <p:sldId id="293" r:id="rId10"/>
    <p:sldId id="294" r:id="rId11"/>
    <p:sldId id="295" r:id="rId12"/>
    <p:sldId id="296" r:id="rId13"/>
    <p:sldId id="300" r:id="rId14"/>
    <p:sldId id="303" r:id="rId15"/>
    <p:sldId id="307" r:id="rId16"/>
    <p:sldId id="305" r:id="rId17"/>
    <p:sldId id="306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264" r:id="rId31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B7"/>
    <a:srgbClr val="035282"/>
    <a:srgbClr val="EFEFEF"/>
    <a:srgbClr val="F0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6868"/>
  </p:normalViewPr>
  <p:slideViewPr>
    <p:cSldViewPr snapToGrid="0" snapToObjects="1">
      <p:cViewPr>
        <p:scale>
          <a:sx n="66" d="100"/>
          <a:sy n="66" d="100"/>
        </p:scale>
        <p:origin x="672" y="5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46403-FDAE-9A4C-B8D4-29A17587F41F}" type="datetimeFigureOut">
              <a:rPr lang="en-KR" smtClean="0"/>
              <a:t>10/26/2020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DD1F9-093D-6246-AD16-A3130603A93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57763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DD1F9-093D-6246-AD16-A3130603A936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35823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DD1F9-093D-6246-AD16-A3130603A936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6105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DD1F9-093D-6246-AD16-A3130603A936}" type="slidenum">
              <a:rPr lang="en-KR" smtClean="0"/>
              <a:t>18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21297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6FDB-74E3-DA40-84F2-342E6250C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4B74A-09E3-154B-BC33-41288422E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F2A19-84D7-D348-839E-72AB95A3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FC7-0E2A-3D45-8BEE-6842479193F0}" type="datetimeFigureOut">
              <a:rPr lang="en-KR" smtClean="0"/>
              <a:t>10/26/2020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44765-2086-E74B-819F-72812B195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5C603-1DE6-B54B-B241-C654A19E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5038-3A8F-D049-B1A1-D9DCC57CCE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2177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8745-832B-1543-9FB2-E74D7972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09844-73CF-1146-B3B9-3E7E53D5A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4A186-C52B-1040-A0C5-C3BD7FD3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FC7-0E2A-3D45-8BEE-6842479193F0}" type="datetimeFigureOut">
              <a:rPr lang="en-KR" smtClean="0"/>
              <a:t>10/26/2020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93456-2D27-2B4A-AA75-864AE303B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C0B05-1D77-D145-B24C-892B9734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5038-3A8F-D049-B1A1-D9DCC57CCE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2411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FDC27-DA35-A249-84E8-1C711CCC9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5F6C7-DABE-594E-B337-5CFDA3226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F6F8C-B799-9E4F-AB60-CA6FFC5C8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FC7-0E2A-3D45-8BEE-6842479193F0}" type="datetimeFigureOut">
              <a:rPr lang="en-KR" smtClean="0"/>
              <a:t>10/26/2020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C5506-5B3A-374B-93D3-BBC157D53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E8F47-26C5-C740-91E0-CA7CBABF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5038-3A8F-D049-B1A1-D9DCC57CCE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7613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41FA-5612-5547-95E9-1257C20B8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A7837-2BE0-B646-824A-A913809F2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338A5-6DDF-0349-8D10-07EED2020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FC7-0E2A-3D45-8BEE-6842479193F0}" type="datetimeFigureOut">
              <a:rPr lang="en-KR" smtClean="0"/>
              <a:t>10/26/2020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FCEF6-7292-D74C-869B-5B6A5008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DC063-55B2-B440-A980-749E881E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5038-3A8F-D049-B1A1-D9DCC57CCE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8967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D956-FB9F-7F47-9CB1-1256BC2E3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67925-E60C-3747-9B3D-262BB8567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149E1-6317-E845-A869-297C1043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FC7-0E2A-3D45-8BEE-6842479193F0}" type="datetimeFigureOut">
              <a:rPr lang="en-KR" smtClean="0"/>
              <a:t>10/26/2020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0819B-E2E0-3E4A-BA46-F165C02D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7DAD9-2BC9-594C-9793-EEF6F9F8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5038-3A8F-D049-B1A1-D9DCC57CCE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6272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F75D-E296-E243-86F5-811D489C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ACAC0-D2BB-B348-8726-21F6A019D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C9D2E-67ED-F846-8B84-8A690751B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D9899-0018-D54F-9757-076947287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FC7-0E2A-3D45-8BEE-6842479193F0}" type="datetimeFigureOut">
              <a:rPr lang="en-KR" smtClean="0"/>
              <a:t>10/26/2020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ED935-9ED9-6D47-B41F-94DCD11B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A16DB-3DD0-3545-AFB2-C1E0B585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5038-3A8F-D049-B1A1-D9DCC57CCE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4564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467AA-4F9B-8E42-8DA7-FE0FE512C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8373A-130D-6D44-8583-0321E8631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2FA86-7320-8A4D-BF64-2410034A5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EEB01-E903-A641-BB2F-DD3506816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5397E-FB6F-7147-AB65-58812DE8D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E7E203-C592-FA4B-ACBC-B7E8E2A04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FC7-0E2A-3D45-8BEE-6842479193F0}" type="datetimeFigureOut">
              <a:rPr lang="en-KR" smtClean="0"/>
              <a:t>10/26/2020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A7DA0-BF4E-434B-B5DD-860CA494B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2916D6-6F62-E54D-879B-DDA33C0B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5038-3A8F-D049-B1A1-D9DCC57CCE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6180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E425E-A4CF-694D-843B-5BFC0FA4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2891C-0D82-0D48-B350-8974F106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FC7-0E2A-3D45-8BEE-6842479193F0}" type="datetimeFigureOut">
              <a:rPr lang="en-KR" smtClean="0"/>
              <a:t>10/26/2020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FBD5C-9746-A549-A4D0-9E636ACC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A2ABA-D8F1-2441-9844-51896D16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5038-3A8F-D049-B1A1-D9DCC57CCE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0976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88F0B6-D63D-DF4D-82F9-80C16D1D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FC7-0E2A-3D45-8BEE-6842479193F0}" type="datetimeFigureOut">
              <a:rPr lang="en-KR" smtClean="0"/>
              <a:t>10/26/2020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E0BDB-A734-BF4E-961F-5AA1D54CB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1E650-B723-9E43-8A17-A141872A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5038-3A8F-D049-B1A1-D9DCC57CCE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357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8936-2226-C740-96DF-AD82C1D4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7AA6F-F75E-B146-8365-DBE58FF86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B6287-3AFC-A446-83DA-393457149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AF872-B7E4-1342-B605-962B347B7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FC7-0E2A-3D45-8BEE-6842479193F0}" type="datetimeFigureOut">
              <a:rPr lang="en-KR" smtClean="0"/>
              <a:t>10/26/2020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D6213-F764-A94A-87EF-7BBB9CCC1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4794B-9B00-F74F-9063-C746E199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5038-3A8F-D049-B1A1-D9DCC57CCE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9451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81B3D-8218-B94E-9F5B-CDF38033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6DCC1B-EBED-9E41-BA37-DC76B143D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AFE3F-1D68-1F4A-83AE-26C6C19FD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8190B-2765-234F-97E9-D6DF4D55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FC7-0E2A-3D45-8BEE-6842479193F0}" type="datetimeFigureOut">
              <a:rPr lang="en-KR" smtClean="0"/>
              <a:t>10/26/2020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4DED7-15D4-9949-A581-282F56F15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CBA3D-98CB-D944-BF51-FA85B998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5038-3A8F-D049-B1A1-D9DCC57CCE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4365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3513C8-AE0C-9047-A345-5DA22810F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CF414-82D9-0A4B-94C6-7A679A505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52805-BAAE-C840-86A5-93CBAF364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1BFC7-0E2A-3D45-8BEE-6842479193F0}" type="datetimeFigureOut">
              <a:rPr lang="en-KR" smtClean="0"/>
              <a:t>10/26/2020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B9EDC-5DF6-0544-84E8-E81002766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CB40C-C78F-1F45-ABCB-B558179A6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35038-3A8F-D049-B1A1-D9DCC57CCE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0494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E4D482-C68E-AA4A-8AED-582482560DC7}"/>
              </a:ext>
            </a:extLst>
          </p:cNvPr>
          <p:cNvSpPr txBox="1"/>
          <p:nvPr/>
        </p:nvSpPr>
        <p:spPr>
          <a:xfrm>
            <a:off x="4261104" y="2901696"/>
            <a:ext cx="366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2020_02 </a:t>
            </a:r>
            <a:r>
              <a:rPr lang="en-US" altLang="ko-KR" b="1" dirty="0" err="1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Kuggle</a:t>
            </a:r>
            <a:r>
              <a:rPr lang="en-US" altLang="ko-KR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정규세션</a:t>
            </a:r>
            <a:r>
              <a:rPr lang="en-US" altLang="ko-KR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_W6</a:t>
            </a:r>
            <a:endParaRPr lang="en-KR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62F73C-E384-B34C-837C-AFA7C5961BDD}"/>
              </a:ext>
            </a:extLst>
          </p:cNvPr>
          <p:cNvSpPr txBox="1"/>
          <p:nvPr/>
        </p:nvSpPr>
        <p:spPr>
          <a:xfrm>
            <a:off x="4261104" y="3488436"/>
            <a:ext cx="366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2020.10.27</a:t>
            </a:r>
            <a:endParaRPr lang="en-KR" sz="16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293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D5D91-B3D8-4BED-AF1D-64D97FB7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0300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Eigenvalue</a:t>
            </a:r>
            <a:endParaRPr lang="ko-KR" altLang="en-US" dirty="0">
              <a:solidFill>
                <a:srgbClr val="FF0000"/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D65EC227-8A36-4ABD-A68B-39EC1CE8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A9C0691-5D7B-4ACF-91BC-0C86B0F4D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6400"/>
            <a:ext cx="9763125" cy="35052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664CA68-9823-473B-84E3-DC105E2C7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83187"/>
            <a:ext cx="81343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38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D5D91-B3D8-4BED-AF1D-64D97FB7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0300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Eigenvector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3DF65DB5-3383-463C-9CAD-31CB32BD9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1854"/>
            <a:ext cx="5222314" cy="4920613"/>
          </a:xfrm>
        </p:spPr>
      </p:pic>
    </p:spTree>
    <p:extLst>
      <p:ext uri="{BB962C8B-B14F-4D97-AF65-F5344CB8AC3E}">
        <p14:creationId xmlns:p14="http://schemas.microsoft.com/office/powerpoint/2010/main" val="1067600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1833D81-D8ED-4201-9081-C0EAE21DB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63" y="475999"/>
            <a:ext cx="8534400" cy="1285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815A70-4DA0-4538-93F5-07ACFAC00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58" y="1540493"/>
            <a:ext cx="92868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43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D5D91-B3D8-4BED-AF1D-64D97FB7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0300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Properties</a:t>
            </a:r>
            <a:endParaRPr lang="ko-KR" altLang="en-US" dirty="0">
              <a:solidFill>
                <a:srgbClr val="92D050"/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D91DDD9-F85F-49D9-AA28-A4D3C3560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34" y="1321518"/>
            <a:ext cx="82677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63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AF3F3-41D5-49EB-AAA3-74357A32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Cf ) Gram–Schmidt Process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9EC8194-3ACA-4DEB-88DC-B43CC9D30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5406" y="1183519"/>
            <a:ext cx="4350619" cy="224548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5B0BF2-C9A2-4F5D-9883-05E7AAE03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378" y="3429000"/>
            <a:ext cx="8104622" cy="331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58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D5D91-B3D8-4BED-AF1D-64D97FB7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0300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Quadratic Form</a:t>
            </a:r>
            <a:endParaRPr lang="ko-KR" altLang="en-US" dirty="0">
              <a:solidFill>
                <a:srgbClr val="92D050"/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9FFC8C-B36D-4AE9-A217-D4EC8C4DD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644" y="1495426"/>
            <a:ext cx="8115300" cy="31908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317993-FC21-45D9-9E81-64478D72C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644" y="4267200"/>
            <a:ext cx="89344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66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D5D91-B3D8-4BED-AF1D-64D97FB7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0300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Quadratic Form Properties</a:t>
            </a:r>
            <a:endParaRPr lang="ko-KR" altLang="en-US" dirty="0">
              <a:solidFill>
                <a:srgbClr val="92D050"/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39E5CB-C728-4AE9-AEDB-C43DEBDB6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769" y="1495426"/>
            <a:ext cx="86391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49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D5D91-B3D8-4BED-AF1D-64D97FB7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0300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Properties</a:t>
            </a:r>
            <a:endParaRPr lang="ko-KR" altLang="en-US" dirty="0">
              <a:solidFill>
                <a:srgbClr val="92D050"/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ACCFAA-339F-4341-9DA5-10C1FD1F9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066" y="1409157"/>
            <a:ext cx="8376712" cy="544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9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8F1F90-9431-CA45-AEC7-B6EEF0412956}"/>
              </a:ext>
            </a:extLst>
          </p:cNvPr>
          <p:cNvSpPr txBox="1"/>
          <p:nvPr/>
        </p:nvSpPr>
        <p:spPr>
          <a:xfrm>
            <a:off x="1922241" y="1488052"/>
            <a:ext cx="83475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03.</a:t>
            </a:r>
            <a:r>
              <a:rPr lang="ko-KR" altLang="en-US" sz="40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PCA</a:t>
            </a:r>
          </a:p>
          <a:p>
            <a:pPr algn="ctr"/>
            <a:endParaRPr lang="en-KR" altLang="ko-KR" sz="4000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C9F6393-0642-884A-83AB-DF919AEEA04E}"/>
              </a:ext>
            </a:extLst>
          </p:cNvPr>
          <p:cNvGrpSpPr/>
          <p:nvPr/>
        </p:nvGrpSpPr>
        <p:grpSpPr>
          <a:xfrm>
            <a:off x="5172085" y="4291157"/>
            <a:ext cx="3277076" cy="454676"/>
            <a:chOff x="5415475" y="3813064"/>
            <a:chExt cx="3277076" cy="45467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374E0C-8469-4743-9399-8B763BFB59BF}"/>
                </a:ext>
              </a:extLst>
            </p:cNvPr>
            <p:cNvSpPr txBox="1"/>
            <p:nvPr/>
          </p:nvSpPr>
          <p:spPr>
            <a:xfrm>
              <a:off x="5575878" y="3813064"/>
              <a:ext cx="3116673" cy="4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PCA Process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093C2B-2E82-6647-8A8D-E67036A0A0A9}"/>
                </a:ext>
              </a:extLst>
            </p:cNvPr>
            <p:cNvSpPr/>
            <p:nvPr/>
          </p:nvSpPr>
          <p:spPr>
            <a:xfrm>
              <a:off x="5415475" y="4081556"/>
              <a:ext cx="69198" cy="79083"/>
            </a:xfrm>
            <a:prstGeom prst="rect">
              <a:avLst/>
            </a:prstGeom>
            <a:solidFill>
              <a:srgbClr val="035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31F96A-07EE-3D48-A127-8E27D9D8736A}"/>
              </a:ext>
            </a:extLst>
          </p:cNvPr>
          <p:cNvGrpSpPr/>
          <p:nvPr/>
        </p:nvGrpSpPr>
        <p:grpSpPr>
          <a:xfrm>
            <a:off x="5172085" y="4819572"/>
            <a:ext cx="2470374" cy="454676"/>
            <a:chOff x="5415475" y="3813064"/>
            <a:chExt cx="1941334" cy="45467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2EE3E7-0A7D-2C4E-9FE9-66E58BC08DC2}"/>
                </a:ext>
              </a:extLst>
            </p:cNvPr>
            <p:cNvSpPr txBox="1"/>
            <p:nvPr/>
          </p:nvSpPr>
          <p:spPr>
            <a:xfrm>
              <a:off x="5575879" y="3813064"/>
              <a:ext cx="1780930" cy="4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PCA Model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1D7564E-A7CF-9A42-902D-92334F661CFA}"/>
                </a:ext>
              </a:extLst>
            </p:cNvPr>
            <p:cNvSpPr/>
            <p:nvPr/>
          </p:nvSpPr>
          <p:spPr>
            <a:xfrm>
              <a:off x="5415475" y="4081556"/>
              <a:ext cx="69198" cy="79083"/>
            </a:xfrm>
            <a:prstGeom prst="rect">
              <a:avLst/>
            </a:prstGeom>
            <a:solidFill>
              <a:srgbClr val="035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</p:grpSp>
    </p:spTree>
    <p:extLst>
      <p:ext uri="{BB962C8B-B14F-4D97-AF65-F5344CB8AC3E}">
        <p14:creationId xmlns:p14="http://schemas.microsoft.com/office/powerpoint/2010/main" val="991493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B50BE-4453-42E2-A5B8-E7AF6E54E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4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0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Principal Components Analysis</a:t>
            </a:r>
            <a:endParaRPr lang="ko-KR" altLang="en-US" sz="5000" dirty="0">
              <a:solidFill>
                <a:schemeClr val="accent6">
                  <a:lumMod val="50000"/>
                </a:schemeClr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B7F509-FDC1-4CF3-9E9E-86594BB6E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8" y="1876926"/>
            <a:ext cx="4488931" cy="4314323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목표</a:t>
            </a:r>
            <a:endParaRPr lang="en-US" altLang="ko-KR" sz="2200" dirty="0">
              <a:solidFill>
                <a:schemeClr val="accent6">
                  <a:lumMod val="50000"/>
                </a:schemeClr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chemeClr val="accent6">
                  <a:lumMod val="50000"/>
                </a:schemeClr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  <a:p>
            <a:pPr>
              <a:buFontTx/>
              <a:buChar char="-"/>
            </a:pPr>
            <a:r>
              <a:rPr lang="ko-KR" altLang="en-US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차원의 축소</a:t>
            </a:r>
            <a:endParaRPr lang="en-US" altLang="ko-KR" sz="2200" dirty="0">
              <a:solidFill>
                <a:schemeClr val="accent6">
                  <a:lumMod val="50000"/>
                </a:schemeClr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  <a:p>
            <a:pPr>
              <a:buFontTx/>
              <a:buChar char="-"/>
            </a:pPr>
            <a:r>
              <a:rPr lang="ko-KR" altLang="en-US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하지만 정보의 손실 최소화</a:t>
            </a:r>
            <a:endParaRPr lang="en-US" altLang="ko-KR" sz="2200" dirty="0">
              <a:solidFill>
                <a:schemeClr val="accent6">
                  <a:lumMod val="50000"/>
                </a:schemeClr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  <a:p>
            <a:pPr marL="0" indent="0">
              <a:buNone/>
            </a:pPr>
            <a:endParaRPr lang="ko-KR" altLang="en-US" sz="2200" dirty="0">
              <a:solidFill>
                <a:schemeClr val="accent6">
                  <a:lumMod val="50000"/>
                </a:schemeClr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930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84F0C5-4587-B243-B66D-D77010721FB1}"/>
              </a:ext>
            </a:extLst>
          </p:cNvPr>
          <p:cNvSpPr txBox="1"/>
          <p:nvPr/>
        </p:nvSpPr>
        <p:spPr>
          <a:xfrm>
            <a:off x="3645587" y="1216234"/>
            <a:ext cx="48828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PCA</a:t>
            </a:r>
            <a:endParaRPr lang="en-KR" sz="5000" b="1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2D21A9-976D-AD4A-9010-4A12407EF23E}"/>
              </a:ext>
            </a:extLst>
          </p:cNvPr>
          <p:cNvSpPr/>
          <p:nvPr/>
        </p:nvSpPr>
        <p:spPr>
          <a:xfrm>
            <a:off x="2886635" y="2323366"/>
            <a:ext cx="6400800" cy="3886200"/>
          </a:xfrm>
          <a:prstGeom prst="rect">
            <a:avLst/>
          </a:prstGeom>
          <a:solidFill>
            <a:srgbClr val="F0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Dimension Reduction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Eigenvalues and Eigenvectors</a:t>
            </a: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PCA</a:t>
            </a: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73B110-6917-6C49-B25A-F8B784921DB5}"/>
              </a:ext>
            </a:extLst>
          </p:cNvPr>
          <p:cNvGrpSpPr/>
          <p:nvPr/>
        </p:nvGrpSpPr>
        <p:grpSpPr>
          <a:xfrm>
            <a:off x="3294743" y="3244334"/>
            <a:ext cx="306614" cy="369332"/>
            <a:chOff x="3307443" y="2852448"/>
            <a:chExt cx="306614" cy="3693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98B448-D80E-2642-BAB1-B08B326B90A2}"/>
                </a:ext>
              </a:extLst>
            </p:cNvPr>
            <p:cNvSpPr/>
            <p:nvPr/>
          </p:nvSpPr>
          <p:spPr>
            <a:xfrm>
              <a:off x="3320143" y="2873829"/>
              <a:ext cx="293914" cy="326571"/>
            </a:xfrm>
            <a:prstGeom prst="rect">
              <a:avLst/>
            </a:prstGeom>
            <a:solidFill>
              <a:srgbClr val="0081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307D19-3FBC-6445-B70E-6424FD3BF192}"/>
                </a:ext>
              </a:extLst>
            </p:cNvPr>
            <p:cNvSpPr txBox="1"/>
            <p:nvPr/>
          </p:nvSpPr>
          <p:spPr>
            <a:xfrm>
              <a:off x="3307443" y="2852448"/>
              <a:ext cx="293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1</a:t>
              </a:r>
              <a:endParaRPr lang="en-KR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CE07C6C-D701-A44B-B753-7DB5C8F0458D}"/>
              </a:ext>
            </a:extLst>
          </p:cNvPr>
          <p:cNvGrpSpPr/>
          <p:nvPr/>
        </p:nvGrpSpPr>
        <p:grpSpPr>
          <a:xfrm>
            <a:off x="3307443" y="4081800"/>
            <a:ext cx="307301" cy="369332"/>
            <a:chOff x="3292566" y="3947406"/>
            <a:chExt cx="307301" cy="3693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FBD320-CBB9-EE4B-8BC6-724AA590B36A}"/>
                </a:ext>
              </a:extLst>
            </p:cNvPr>
            <p:cNvSpPr/>
            <p:nvPr/>
          </p:nvSpPr>
          <p:spPr>
            <a:xfrm>
              <a:off x="3305953" y="3968787"/>
              <a:ext cx="293914" cy="326571"/>
            </a:xfrm>
            <a:prstGeom prst="rect">
              <a:avLst/>
            </a:prstGeom>
            <a:solidFill>
              <a:srgbClr val="0081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961B2C-2B8A-DE44-8991-E9DCE930C955}"/>
                </a:ext>
              </a:extLst>
            </p:cNvPr>
            <p:cNvSpPr txBox="1"/>
            <p:nvPr/>
          </p:nvSpPr>
          <p:spPr>
            <a:xfrm>
              <a:off x="3292566" y="3947406"/>
              <a:ext cx="293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2</a:t>
              </a:r>
              <a:endParaRPr lang="en-KR" altLang="ko-KR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</p:grpSp>
      <p:sp>
        <p:nvSpPr>
          <p:cNvPr id="4" name="Rectangle 13">
            <a:extLst>
              <a:ext uri="{FF2B5EF4-FFF2-40B4-BE49-F238E27FC236}">
                <a16:creationId xmlns:a16="http://schemas.microsoft.com/office/drawing/2014/main" id="{4DD84E7E-38D9-4632-82A7-B959A9ACB0C4}"/>
              </a:ext>
            </a:extLst>
          </p:cNvPr>
          <p:cNvSpPr/>
          <p:nvPr/>
        </p:nvSpPr>
        <p:spPr>
          <a:xfrm>
            <a:off x="3345543" y="4950388"/>
            <a:ext cx="293914" cy="326571"/>
          </a:xfrm>
          <a:prstGeom prst="rect">
            <a:avLst/>
          </a:prstGeom>
          <a:solidFill>
            <a:srgbClr val="00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FC47F1-811E-47E1-A656-00F490E8B7AE}"/>
              </a:ext>
            </a:extLst>
          </p:cNvPr>
          <p:cNvSpPr txBox="1"/>
          <p:nvPr/>
        </p:nvSpPr>
        <p:spPr>
          <a:xfrm>
            <a:off x="3320830" y="4929007"/>
            <a:ext cx="29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3</a:t>
            </a:r>
            <a:endParaRPr lang="en-KR" altLang="ko-KR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4941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B50BE-4453-42E2-A5B8-E7AF6E54E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4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0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Principal Components Analysis</a:t>
            </a:r>
            <a:endParaRPr lang="ko-KR" altLang="en-US" sz="5000" dirty="0">
              <a:solidFill>
                <a:schemeClr val="accent6">
                  <a:lumMod val="50000"/>
                </a:schemeClr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B7F509-FDC1-4CF3-9E9E-86594BB6E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8" y="1876926"/>
            <a:ext cx="4488931" cy="4314323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목표</a:t>
            </a:r>
            <a:endParaRPr lang="en-US" altLang="ko-KR" sz="2200" dirty="0">
              <a:solidFill>
                <a:schemeClr val="accent6">
                  <a:lumMod val="50000"/>
                </a:schemeClr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chemeClr val="accent6">
                  <a:lumMod val="50000"/>
                </a:schemeClr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  <a:p>
            <a:pPr>
              <a:buFontTx/>
              <a:buChar char="-"/>
            </a:pPr>
            <a:r>
              <a:rPr lang="ko-KR" altLang="en-US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차원의 축소</a:t>
            </a:r>
            <a:endParaRPr lang="en-US" altLang="ko-KR" sz="2200" dirty="0">
              <a:solidFill>
                <a:schemeClr val="accent6">
                  <a:lumMod val="50000"/>
                </a:schemeClr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  <a:p>
            <a:pPr>
              <a:buFontTx/>
              <a:buChar char="-"/>
            </a:pPr>
            <a:r>
              <a:rPr lang="ko-KR" altLang="en-US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하지만 정보의 손실 최소화</a:t>
            </a:r>
            <a:endParaRPr lang="en-US" altLang="ko-KR" sz="2200" dirty="0">
              <a:solidFill>
                <a:schemeClr val="accent6">
                  <a:lumMod val="50000"/>
                </a:schemeClr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  <a:p>
            <a:pPr marL="0" indent="0">
              <a:buNone/>
            </a:pPr>
            <a:endParaRPr lang="ko-KR" altLang="en-US" sz="2200" dirty="0">
              <a:solidFill>
                <a:schemeClr val="accent6">
                  <a:lumMod val="50000"/>
                </a:schemeClr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5217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B50BE-4453-42E2-A5B8-E7AF6E54E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4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0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Principal Components Analysis</a:t>
            </a:r>
            <a:endParaRPr lang="ko-KR" altLang="en-US" sz="5000" dirty="0">
              <a:solidFill>
                <a:schemeClr val="accent6">
                  <a:lumMod val="50000"/>
                </a:schemeClr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B7F509-FDC1-4CF3-9E9E-86594BB6E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9" y="1876926"/>
            <a:ext cx="2236620" cy="4314323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Data : x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Mean : </a:t>
            </a:r>
            <a:r>
              <a:rPr lang="el-GR" altLang="ko-KR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μ</a:t>
            </a:r>
            <a:endParaRPr lang="en-US" altLang="ko-KR" sz="2200" dirty="0">
              <a:solidFill>
                <a:schemeClr val="accent6">
                  <a:lumMod val="50000"/>
                </a:schemeClr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  <a:sym typeface="Symbol" panose="05050102010706020507" pitchFamily="18" charset="2"/>
              </a:rPr>
              <a:t>Correlation : </a:t>
            </a:r>
            <a:r>
              <a:rPr lang="el-GR" altLang="ko-KR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  <a:sym typeface="Symbol" panose="05050102010706020507" pitchFamily="18" charset="2"/>
              </a:rPr>
              <a:t></a:t>
            </a:r>
            <a:endParaRPr lang="ko-KR" altLang="en-US" sz="2200" dirty="0">
              <a:solidFill>
                <a:schemeClr val="accent6">
                  <a:lumMod val="50000"/>
                </a:schemeClr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E5CEC5-76FC-42FF-9C44-E0698032D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955" y="3076574"/>
            <a:ext cx="869437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05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B50BE-4453-42E2-A5B8-E7AF6E54E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4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0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Principal Components Analysis</a:t>
            </a:r>
            <a:endParaRPr lang="ko-KR" altLang="en-US" sz="5000" dirty="0">
              <a:solidFill>
                <a:schemeClr val="accent6">
                  <a:lumMod val="50000"/>
                </a:schemeClr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B7F509-FDC1-4CF3-9E9E-86594BB6E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9" y="1876926"/>
            <a:ext cx="2236620" cy="4314323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Data : x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Mean : </a:t>
            </a:r>
            <a:r>
              <a:rPr lang="el-GR" altLang="ko-KR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μ</a:t>
            </a:r>
            <a:endParaRPr lang="en-US" altLang="ko-KR" sz="2200" dirty="0">
              <a:solidFill>
                <a:schemeClr val="accent6">
                  <a:lumMod val="50000"/>
                </a:schemeClr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  <a:sym typeface="Symbol" panose="05050102010706020507" pitchFamily="18" charset="2"/>
              </a:rPr>
              <a:t>Correlation : </a:t>
            </a:r>
            <a:r>
              <a:rPr lang="el-GR" altLang="ko-KR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  <a:sym typeface="Symbol" panose="05050102010706020507" pitchFamily="18" charset="2"/>
              </a:rPr>
              <a:t></a:t>
            </a:r>
            <a:endParaRPr lang="ko-KR" altLang="en-US" sz="2200" dirty="0">
              <a:solidFill>
                <a:schemeClr val="accent6">
                  <a:lumMod val="50000"/>
                </a:schemeClr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87F736-D4B8-447B-B8A8-0FE5F07AA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049" y="2187139"/>
            <a:ext cx="8836074" cy="400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19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B50BE-4453-42E2-A5B8-E7AF6E54E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4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0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Principal Components Analysis</a:t>
            </a:r>
            <a:endParaRPr lang="ko-KR" altLang="en-US" sz="5000" dirty="0">
              <a:solidFill>
                <a:schemeClr val="accent6">
                  <a:lumMod val="50000"/>
                </a:schemeClr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B7F509-FDC1-4CF3-9E9E-86594BB6E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9" y="1876926"/>
            <a:ext cx="2236620" cy="4314323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Data : x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Mean : </a:t>
            </a:r>
            <a:r>
              <a:rPr lang="el-GR" altLang="ko-KR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μ</a:t>
            </a:r>
            <a:endParaRPr lang="en-US" altLang="ko-KR" sz="2200" dirty="0">
              <a:solidFill>
                <a:schemeClr val="accent6">
                  <a:lumMod val="50000"/>
                </a:schemeClr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  <a:sym typeface="Symbol" panose="05050102010706020507" pitchFamily="18" charset="2"/>
              </a:rPr>
              <a:t>Correlation : </a:t>
            </a:r>
            <a:r>
              <a:rPr lang="el-GR" altLang="ko-KR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  <a:sym typeface="Symbol" panose="05050102010706020507" pitchFamily="18" charset="2"/>
              </a:rPr>
              <a:t></a:t>
            </a:r>
            <a:endParaRPr lang="ko-KR" altLang="en-US" sz="2200" dirty="0">
              <a:solidFill>
                <a:schemeClr val="accent6">
                  <a:lumMod val="50000"/>
                </a:schemeClr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DFFCC1-BE2C-4DD2-A21D-25835C86D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432" y="1999351"/>
            <a:ext cx="8414258" cy="23451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B357B2-31E5-4536-A1DC-449EC5523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432" y="4692104"/>
            <a:ext cx="84201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11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B50BE-4453-42E2-A5B8-E7AF6E54E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4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0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Principal Components Analysis</a:t>
            </a:r>
            <a:endParaRPr lang="ko-KR" altLang="en-US" sz="5000" dirty="0">
              <a:solidFill>
                <a:schemeClr val="accent6">
                  <a:lumMod val="50000"/>
                </a:schemeClr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B7F509-FDC1-4CF3-9E9E-86594BB6E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9" y="1876926"/>
            <a:ext cx="2236620" cy="4314323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Data : x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Mean : </a:t>
            </a:r>
            <a:r>
              <a:rPr lang="el-GR" altLang="ko-KR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μ</a:t>
            </a:r>
            <a:endParaRPr lang="en-US" altLang="ko-KR" sz="2200" dirty="0">
              <a:solidFill>
                <a:schemeClr val="accent6">
                  <a:lumMod val="50000"/>
                </a:schemeClr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  <a:sym typeface="Symbol" panose="05050102010706020507" pitchFamily="18" charset="2"/>
              </a:rPr>
              <a:t>Correlation : </a:t>
            </a:r>
            <a:r>
              <a:rPr lang="el-GR" altLang="ko-KR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  <a:sym typeface="Symbol" panose="05050102010706020507" pitchFamily="18" charset="2"/>
              </a:rPr>
              <a:t></a:t>
            </a:r>
            <a:endParaRPr lang="ko-KR" altLang="en-US" sz="2200" dirty="0">
              <a:solidFill>
                <a:schemeClr val="accent6">
                  <a:lumMod val="50000"/>
                </a:schemeClr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F51D8E-92FE-4AE2-A615-D080D9198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959" y="1876926"/>
            <a:ext cx="8537286" cy="384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88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B50BE-4453-42E2-A5B8-E7AF6E54E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4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0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Principal Components Analysis</a:t>
            </a:r>
            <a:endParaRPr lang="ko-KR" altLang="en-US" sz="5000" dirty="0">
              <a:solidFill>
                <a:schemeClr val="accent6">
                  <a:lumMod val="50000"/>
                </a:schemeClr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B7F509-FDC1-4CF3-9E9E-86594BB6E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9" y="1876926"/>
            <a:ext cx="2236620" cy="4314323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Data : x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Mean : </a:t>
            </a:r>
            <a:r>
              <a:rPr lang="el-GR" altLang="ko-KR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μ</a:t>
            </a:r>
            <a:endParaRPr lang="en-US" altLang="ko-KR" sz="2200" dirty="0">
              <a:solidFill>
                <a:schemeClr val="accent6">
                  <a:lumMod val="50000"/>
                </a:schemeClr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  <a:sym typeface="Symbol" panose="05050102010706020507" pitchFamily="18" charset="2"/>
              </a:rPr>
              <a:t>Correlation : </a:t>
            </a:r>
            <a:r>
              <a:rPr lang="el-GR" altLang="ko-KR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  <a:sym typeface="Symbol" panose="05050102010706020507" pitchFamily="18" charset="2"/>
              </a:rPr>
              <a:t></a:t>
            </a:r>
            <a:endParaRPr lang="ko-KR" altLang="en-US" sz="2200" dirty="0">
              <a:solidFill>
                <a:schemeClr val="accent6">
                  <a:lumMod val="50000"/>
                </a:schemeClr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1974E2-7297-4CFA-9403-F1A43C138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959" y="1632275"/>
            <a:ext cx="7090711" cy="480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17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B50BE-4453-42E2-A5B8-E7AF6E54E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4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0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Principal Components Analysis</a:t>
            </a:r>
            <a:endParaRPr lang="ko-KR" altLang="en-US" sz="5000" dirty="0">
              <a:solidFill>
                <a:schemeClr val="accent6">
                  <a:lumMod val="50000"/>
                </a:schemeClr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B7F509-FDC1-4CF3-9E9E-86594BB6E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9" y="1876926"/>
            <a:ext cx="2236620" cy="4314323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Data : x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Mean : </a:t>
            </a:r>
            <a:r>
              <a:rPr lang="el-GR" altLang="ko-KR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μ</a:t>
            </a:r>
            <a:endParaRPr lang="en-US" altLang="ko-KR" sz="2200" dirty="0">
              <a:solidFill>
                <a:schemeClr val="accent6">
                  <a:lumMod val="50000"/>
                </a:schemeClr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  <a:sym typeface="Symbol" panose="05050102010706020507" pitchFamily="18" charset="2"/>
              </a:rPr>
              <a:t>Correlation : </a:t>
            </a:r>
            <a:r>
              <a:rPr lang="el-GR" altLang="ko-KR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  <a:sym typeface="Symbol" panose="05050102010706020507" pitchFamily="18" charset="2"/>
              </a:rPr>
              <a:t></a:t>
            </a:r>
            <a:endParaRPr lang="ko-KR" altLang="en-US" sz="2200" dirty="0">
              <a:solidFill>
                <a:schemeClr val="accent6">
                  <a:lumMod val="50000"/>
                </a:schemeClr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1CA1FD-6262-42F6-AECD-F3921FA39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959" y="2242636"/>
            <a:ext cx="7627445" cy="394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34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B50BE-4453-42E2-A5B8-E7AF6E54E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4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0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Principal Components Analysis</a:t>
            </a:r>
            <a:endParaRPr lang="ko-KR" altLang="en-US" sz="5000" dirty="0">
              <a:solidFill>
                <a:schemeClr val="accent6">
                  <a:lumMod val="50000"/>
                </a:schemeClr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B7F509-FDC1-4CF3-9E9E-86594BB6E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9" y="1876926"/>
            <a:ext cx="2236620" cy="4314323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Data : x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Mean : </a:t>
            </a:r>
            <a:r>
              <a:rPr lang="el-GR" altLang="ko-KR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μ</a:t>
            </a:r>
            <a:endParaRPr lang="en-US" altLang="ko-KR" sz="2200" dirty="0">
              <a:solidFill>
                <a:schemeClr val="accent6">
                  <a:lumMod val="50000"/>
                </a:schemeClr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  <a:sym typeface="Symbol" panose="05050102010706020507" pitchFamily="18" charset="2"/>
              </a:rPr>
              <a:t>Correlation : </a:t>
            </a:r>
            <a:r>
              <a:rPr lang="el-GR" altLang="ko-KR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  <a:sym typeface="Symbol" panose="05050102010706020507" pitchFamily="18" charset="2"/>
              </a:rPr>
              <a:t></a:t>
            </a:r>
            <a:endParaRPr lang="ko-KR" altLang="en-US" sz="2200" dirty="0">
              <a:solidFill>
                <a:schemeClr val="accent6">
                  <a:lumMod val="50000"/>
                </a:schemeClr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E21634-2011-4DAB-9983-9758DCB7D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959" y="2206635"/>
            <a:ext cx="7961046" cy="398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70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B50BE-4453-42E2-A5B8-E7AF6E54E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4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0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Principal Components Analysis</a:t>
            </a:r>
            <a:endParaRPr lang="ko-KR" altLang="en-US" sz="5000" dirty="0">
              <a:solidFill>
                <a:schemeClr val="accent6">
                  <a:lumMod val="50000"/>
                </a:schemeClr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B7F509-FDC1-4CF3-9E9E-86594BB6E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9" y="1876926"/>
            <a:ext cx="2236620" cy="4314323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Data : x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Mean : </a:t>
            </a:r>
            <a:r>
              <a:rPr lang="el-GR" altLang="ko-KR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μ</a:t>
            </a:r>
            <a:endParaRPr lang="en-US" altLang="ko-KR" sz="2200" dirty="0">
              <a:solidFill>
                <a:schemeClr val="accent6">
                  <a:lumMod val="50000"/>
                </a:schemeClr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  <a:sym typeface="Symbol" panose="05050102010706020507" pitchFamily="18" charset="2"/>
              </a:rPr>
              <a:t>Correlation : </a:t>
            </a:r>
            <a:r>
              <a:rPr lang="el-GR" altLang="ko-KR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  <a:sym typeface="Symbol" panose="05050102010706020507" pitchFamily="18" charset="2"/>
              </a:rPr>
              <a:t></a:t>
            </a:r>
            <a:endParaRPr lang="ko-KR" altLang="en-US" sz="2200" dirty="0">
              <a:solidFill>
                <a:schemeClr val="accent6">
                  <a:lumMod val="50000"/>
                </a:schemeClr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7E673-1BD5-404B-B17E-18F8BA5AC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959" y="1752780"/>
            <a:ext cx="7730289" cy="456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48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B50BE-4453-42E2-A5B8-E7AF6E54E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4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0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Principal Components Analysis</a:t>
            </a:r>
            <a:endParaRPr lang="ko-KR" altLang="en-US" sz="5000" dirty="0">
              <a:solidFill>
                <a:schemeClr val="accent6">
                  <a:lumMod val="50000"/>
                </a:schemeClr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B7F509-FDC1-4CF3-9E9E-86594BB6E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9" y="1876926"/>
            <a:ext cx="2236620" cy="4314323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Data : x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Mean : </a:t>
            </a:r>
            <a:r>
              <a:rPr lang="el-GR" altLang="ko-KR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μ</a:t>
            </a:r>
            <a:endParaRPr lang="en-US" altLang="ko-KR" sz="2200" dirty="0">
              <a:solidFill>
                <a:schemeClr val="accent6">
                  <a:lumMod val="50000"/>
                </a:schemeClr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  <a:sym typeface="Symbol" panose="05050102010706020507" pitchFamily="18" charset="2"/>
              </a:rPr>
              <a:t>Correlation : </a:t>
            </a:r>
            <a:r>
              <a:rPr lang="el-GR" altLang="ko-KR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  <a:sym typeface="Symbol" panose="05050102010706020507" pitchFamily="18" charset="2"/>
              </a:rPr>
              <a:t></a:t>
            </a:r>
            <a:endParaRPr lang="ko-KR" altLang="en-US" sz="2200" dirty="0">
              <a:solidFill>
                <a:schemeClr val="accent6">
                  <a:lumMod val="50000"/>
                </a:schemeClr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B97A4A-1F20-4CA0-BAA0-CA72A4112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959" y="1783656"/>
            <a:ext cx="7888605" cy="450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4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9F6E710-1781-754C-A2F4-CB7AB23C7968}"/>
              </a:ext>
            </a:extLst>
          </p:cNvPr>
          <p:cNvGrpSpPr/>
          <p:nvPr/>
        </p:nvGrpSpPr>
        <p:grpSpPr>
          <a:xfrm>
            <a:off x="-719628" y="1816149"/>
            <a:ext cx="5374342" cy="1271401"/>
            <a:chOff x="880231" y="1963232"/>
            <a:chExt cx="2208959" cy="127140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28CD71-CD96-554A-831A-D97ACBCB0E73}"/>
                </a:ext>
              </a:extLst>
            </p:cNvPr>
            <p:cNvSpPr txBox="1"/>
            <p:nvPr/>
          </p:nvSpPr>
          <p:spPr>
            <a:xfrm>
              <a:off x="880231" y="1963232"/>
              <a:ext cx="912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spc="-300" dirty="0">
                  <a:solidFill>
                    <a:srgbClr val="035282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01</a:t>
              </a:r>
              <a:endParaRPr lang="en-KR" sz="4000" b="1" spc="-300" dirty="0">
                <a:solidFill>
                  <a:srgbClr val="03528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24F4873-CD26-124D-9599-A7CA5297A957}"/>
                </a:ext>
              </a:extLst>
            </p:cNvPr>
            <p:cNvSpPr txBox="1"/>
            <p:nvPr/>
          </p:nvSpPr>
          <p:spPr>
            <a:xfrm>
              <a:off x="1605670" y="2171486"/>
              <a:ext cx="14835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Dimension Reduction</a:t>
              </a:r>
              <a:endParaRPr lang="en-KR" sz="20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92FEB4-E0F9-FF4D-9881-FAABA3ECCCB1}"/>
                </a:ext>
              </a:extLst>
            </p:cNvPr>
            <p:cNvSpPr txBox="1"/>
            <p:nvPr/>
          </p:nvSpPr>
          <p:spPr>
            <a:xfrm>
              <a:off x="1605670" y="2537583"/>
              <a:ext cx="1483520" cy="697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Curse of Dimensionality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Dimension Reduction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1FD9BA-0D99-B04F-98B5-6C83E257C288}"/>
              </a:ext>
            </a:extLst>
          </p:cNvPr>
          <p:cNvGrpSpPr/>
          <p:nvPr/>
        </p:nvGrpSpPr>
        <p:grpSpPr>
          <a:xfrm>
            <a:off x="3000574" y="1734742"/>
            <a:ext cx="5445257" cy="1594567"/>
            <a:chOff x="3208629" y="1952520"/>
            <a:chExt cx="2433333" cy="159456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9F8FCE-8E75-0940-9194-391CD7BE983E}"/>
                </a:ext>
              </a:extLst>
            </p:cNvPr>
            <p:cNvSpPr txBox="1"/>
            <p:nvPr/>
          </p:nvSpPr>
          <p:spPr>
            <a:xfrm>
              <a:off x="3208629" y="1952520"/>
              <a:ext cx="912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rgbClr val="035282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02</a:t>
              </a:r>
              <a:endParaRPr lang="en-KR" sz="4000" b="1" dirty="0">
                <a:solidFill>
                  <a:srgbClr val="03528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E52741-B096-6E4D-9D77-5C1586A27AB8}"/>
                </a:ext>
              </a:extLst>
            </p:cNvPr>
            <p:cNvSpPr txBox="1"/>
            <p:nvPr/>
          </p:nvSpPr>
          <p:spPr>
            <a:xfrm>
              <a:off x="3947818" y="2160774"/>
              <a:ext cx="1694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Eigenvalues and Eigenvectors</a:t>
              </a:r>
              <a:endParaRPr lang="en-KR" sz="20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DAB3AF-E17A-5341-B61E-2FB2439748AE}"/>
                </a:ext>
              </a:extLst>
            </p:cNvPr>
            <p:cNvSpPr txBox="1"/>
            <p:nvPr/>
          </p:nvSpPr>
          <p:spPr>
            <a:xfrm>
              <a:off x="3947818" y="2526871"/>
              <a:ext cx="1483520" cy="1020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 err="1">
                  <a:latin typeface="NanumSquare" panose="020B0600000101010101" pitchFamily="34" charset="-127"/>
                  <a:ea typeface="NanumSquare" panose="020B0600000101010101" pitchFamily="34" charset="-127"/>
                </a:rPr>
                <a:t>E.Values</a:t>
              </a:r>
              <a:r>
                <a:rPr lang="en-US" altLang="ko-KR" sz="14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 &amp; </a:t>
              </a:r>
              <a:r>
                <a:rPr lang="en-US" altLang="ko-KR" sz="1400" dirty="0" err="1">
                  <a:latin typeface="NanumSquare" panose="020B0600000101010101" pitchFamily="34" charset="-127"/>
                  <a:ea typeface="NanumSquare" panose="020B0600000101010101" pitchFamily="34" charset="-127"/>
                </a:rPr>
                <a:t>E.Vectors</a:t>
              </a:r>
              <a:endParaRPr lang="en-US" altLang="ko-KR" sz="14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Properties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Quadratic Form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F73E9FCB-4B03-4B55-96BA-1F633CF6B102}"/>
              </a:ext>
            </a:extLst>
          </p:cNvPr>
          <p:cNvGrpSpPr/>
          <p:nvPr/>
        </p:nvGrpSpPr>
        <p:grpSpPr>
          <a:xfrm>
            <a:off x="7563344" y="1734742"/>
            <a:ext cx="5374342" cy="1271401"/>
            <a:chOff x="880231" y="1963232"/>
            <a:chExt cx="2208959" cy="127140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2E7DFF4-6228-4942-AB8E-BECB1157992A}"/>
                </a:ext>
              </a:extLst>
            </p:cNvPr>
            <p:cNvSpPr txBox="1"/>
            <p:nvPr/>
          </p:nvSpPr>
          <p:spPr>
            <a:xfrm>
              <a:off x="880231" y="1963232"/>
              <a:ext cx="912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spc="-300" dirty="0">
                  <a:solidFill>
                    <a:srgbClr val="035282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03</a:t>
              </a:r>
              <a:endParaRPr lang="en-KR" sz="4000" b="1" spc="-300" dirty="0">
                <a:solidFill>
                  <a:srgbClr val="03528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CB04ED-BF94-4AAE-A17A-E595B1BCD2A1}"/>
                </a:ext>
              </a:extLst>
            </p:cNvPr>
            <p:cNvSpPr txBox="1"/>
            <p:nvPr/>
          </p:nvSpPr>
          <p:spPr>
            <a:xfrm>
              <a:off x="1605670" y="2171486"/>
              <a:ext cx="14835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PCA</a:t>
              </a:r>
              <a:endParaRPr lang="en-KR" sz="20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BCE1B8-4269-49A9-816E-4463E08F339B}"/>
                </a:ext>
              </a:extLst>
            </p:cNvPr>
            <p:cNvSpPr txBox="1"/>
            <p:nvPr/>
          </p:nvSpPr>
          <p:spPr>
            <a:xfrm>
              <a:off x="1605670" y="2537583"/>
              <a:ext cx="1483520" cy="697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PCA process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PCA model</a:t>
              </a:r>
              <a:endParaRPr lang="en-KR" sz="14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958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36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8F1F90-9431-CA45-AEC7-B6EEF0412956}"/>
              </a:ext>
            </a:extLst>
          </p:cNvPr>
          <p:cNvSpPr txBox="1"/>
          <p:nvPr/>
        </p:nvSpPr>
        <p:spPr>
          <a:xfrm>
            <a:off x="1922241" y="1488052"/>
            <a:ext cx="83475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01.</a:t>
            </a:r>
            <a:r>
              <a:rPr lang="ko-KR" altLang="en-US" sz="40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Dimension Reduction</a:t>
            </a:r>
          </a:p>
          <a:p>
            <a:pPr algn="ctr"/>
            <a:endParaRPr lang="en-KR" altLang="ko-KR" sz="4000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C9F6393-0642-884A-83AB-DF919AEEA04E}"/>
              </a:ext>
            </a:extLst>
          </p:cNvPr>
          <p:cNvGrpSpPr/>
          <p:nvPr/>
        </p:nvGrpSpPr>
        <p:grpSpPr>
          <a:xfrm>
            <a:off x="5172085" y="4291157"/>
            <a:ext cx="3277076" cy="454676"/>
            <a:chOff x="5415475" y="3813064"/>
            <a:chExt cx="3277076" cy="45467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374E0C-8469-4743-9399-8B763BFB59BF}"/>
                </a:ext>
              </a:extLst>
            </p:cNvPr>
            <p:cNvSpPr txBox="1"/>
            <p:nvPr/>
          </p:nvSpPr>
          <p:spPr>
            <a:xfrm>
              <a:off x="5575878" y="3813064"/>
              <a:ext cx="3116673" cy="4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Curse of Dimensionality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093C2B-2E82-6647-8A8D-E67036A0A0A9}"/>
                </a:ext>
              </a:extLst>
            </p:cNvPr>
            <p:cNvSpPr/>
            <p:nvPr/>
          </p:nvSpPr>
          <p:spPr>
            <a:xfrm>
              <a:off x="5415475" y="4081556"/>
              <a:ext cx="69198" cy="79083"/>
            </a:xfrm>
            <a:prstGeom prst="rect">
              <a:avLst/>
            </a:prstGeom>
            <a:solidFill>
              <a:srgbClr val="035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31F96A-07EE-3D48-A127-8E27D9D8736A}"/>
              </a:ext>
            </a:extLst>
          </p:cNvPr>
          <p:cNvGrpSpPr/>
          <p:nvPr/>
        </p:nvGrpSpPr>
        <p:grpSpPr>
          <a:xfrm>
            <a:off x="5172085" y="4819572"/>
            <a:ext cx="2470374" cy="885563"/>
            <a:chOff x="5415475" y="3813064"/>
            <a:chExt cx="1941334" cy="8855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2EE3E7-0A7D-2C4E-9FE9-66E58BC08DC2}"/>
                </a:ext>
              </a:extLst>
            </p:cNvPr>
            <p:cNvSpPr txBox="1"/>
            <p:nvPr/>
          </p:nvSpPr>
          <p:spPr>
            <a:xfrm>
              <a:off x="5575879" y="3813064"/>
              <a:ext cx="1780930" cy="885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Dimension Reduction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1D7564E-A7CF-9A42-902D-92334F661CFA}"/>
                </a:ext>
              </a:extLst>
            </p:cNvPr>
            <p:cNvSpPr/>
            <p:nvPr/>
          </p:nvSpPr>
          <p:spPr>
            <a:xfrm>
              <a:off x="5415475" y="4081556"/>
              <a:ext cx="69198" cy="79083"/>
            </a:xfrm>
            <a:prstGeom prst="rect">
              <a:avLst/>
            </a:prstGeom>
            <a:solidFill>
              <a:srgbClr val="035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45501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B50BE-4453-42E2-A5B8-E7AF6E54E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4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0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Curse of Dimensionality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B7F509-FDC1-4CF3-9E9E-86594BB6E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865118"/>
            <a:ext cx="10760243" cy="1471612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200" dirty="0"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수학적 공간 차원</a:t>
            </a:r>
            <a:r>
              <a:rPr lang="en-US" altLang="ko-KR" sz="2200" dirty="0"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(</a:t>
            </a:r>
            <a:r>
              <a:rPr lang="ko-KR" altLang="en-US" sz="2200" dirty="0"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변수 개수</a:t>
            </a:r>
            <a:r>
              <a:rPr lang="en-US" altLang="ko-KR" sz="2200" dirty="0"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)</a:t>
            </a:r>
            <a:r>
              <a:rPr lang="ko-KR" altLang="en-US" sz="2200" dirty="0"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이 늘어나면</a:t>
            </a:r>
            <a:r>
              <a:rPr lang="en-US" altLang="ko-KR" sz="2200" dirty="0"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, </a:t>
            </a:r>
            <a:r>
              <a:rPr lang="ko-KR" altLang="en-US" sz="2200" dirty="0"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문제 계산법이 지수적으로 커지는 현상</a:t>
            </a:r>
            <a:endParaRPr lang="en-US" altLang="ko-KR" sz="2200" dirty="0"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  <a:p>
            <a:pPr marL="0" indent="0">
              <a:buNone/>
            </a:pPr>
            <a:r>
              <a:rPr lang="ko-KR" altLang="en-US" sz="2200" dirty="0"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차원이 높아질수록 데이터 사이의 거리가 멀어지고 빈 공간이 증가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DE383D-4884-4E96-8C5A-2669AAC94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05979"/>
            <a:ext cx="9252285" cy="310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294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B50BE-4453-42E2-A5B8-E7AF6E54E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4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0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Curse of Dimensionality</a:t>
            </a:r>
            <a:endParaRPr lang="ko-KR" altLang="en-US" sz="5000" dirty="0">
              <a:solidFill>
                <a:schemeClr val="accent6">
                  <a:lumMod val="50000"/>
                </a:schemeClr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B7F509-FDC1-4CF3-9E9E-86594BB6E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0926" y="3682999"/>
            <a:ext cx="5315823" cy="2232025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200" dirty="0"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이론적으로 데이터의 증가로 해결이 가능하지만</a:t>
            </a:r>
            <a:r>
              <a:rPr lang="en-US" altLang="ko-KR" sz="2200" dirty="0"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, </a:t>
            </a:r>
            <a:r>
              <a:rPr lang="ko-KR" altLang="en-US" sz="2200" dirty="0"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차원이 커지는 속도가 훨씬 빠르기 때문에 이를 커버하기 위해서는 엄청나게 많은 데이터를 요구</a:t>
            </a:r>
            <a:endParaRPr lang="ko-KR" altLang="en-US" sz="2200" dirty="0">
              <a:solidFill>
                <a:schemeClr val="accent6">
                  <a:lumMod val="50000"/>
                </a:schemeClr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2A3671B-3F7A-41ED-9BB4-861B37BEF53C}"/>
              </a:ext>
            </a:extLst>
          </p:cNvPr>
          <p:cNvSpPr txBox="1">
            <a:spLocks/>
          </p:cNvSpPr>
          <p:nvPr/>
        </p:nvSpPr>
        <p:spPr>
          <a:xfrm>
            <a:off x="6769944" y="1793305"/>
            <a:ext cx="5315823" cy="14716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200" dirty="0"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제한된 데이터에서 차원의 수</a:t>
            </a:r>
            <a:r>
              <a:rPr lang="en-US" altLang="ko-KR" sz="2200" dirty="0"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(feature</a:t>
            </a:r>
            <a:r>
              <a:rPr lang="ko-KR" altLang="en-US" sz="2200" dirty="0"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의 수</a:t>
            </a:r>
            <a:r>
              <a:rPr lang="en-US" altLang="ko-KR" sz="2200" dirty="0"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)</a:t>
            </a:r>
            <a:r>
              <a:rPr lang="ko-KR" altLang="en-US" sz="2200" dirty="0"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가 늘어나면 처음에는 성능이 증가하지만 결국엔 성능저하로 이어진다</a:t>
            </a:r>
          </a:p>
        </p:txBody>
      </p:sp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06F1D630-9D2A-41D6-874B-7E37AA145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5042"/>
            <a:ext cx="6679476" cy="426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738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B50BE-4453-42E2-A5B8-E7AF6E54E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4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0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Dimension Reduction</a:t>
            </a:r>
            <a:endParaRPr lang="ko-KR" altLang="en-US" sz="5000" dirty="0">
              <a:solidFill>
                <a:schemeClr val="accent6">
                  <a:lumMod val="50000"/>
                </a:schemeClr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B7F509-FDC1-4CF3-9E9E-86594BB6E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979"/>
            <a:ext cx="7141143" cy="4101802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데이터를 늘릴 수 없으니 남은 선택지는</a:t>
            </a: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?</a:t>
            </a:r>
          </a:p>
          <a:p>
            <a:pPr marL="0" indent="0">
              <a:buNone/>
            </a:pPr>
            <a:endParaRPr lang="en-US" altLang="ko-KR" sz="2200" dirty="0">
              <a:solidFill>
                <a:schemeClr val="accent6">
                  <a:lumMod val="50000"/>
                </a:schemeClr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차원의 축소</a:t>
            </a:r>
            <a:endParaRPr lang="en-US" altLang="ko-KR" sz="2200" dirty="0">
              <a:solidFill>
                <a:schemeClr val="accent6">
                  <a:lumMod val="50000"/>
                </a:schemeClr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  <a:p>
            <a:pPr>
              <a:buFont typeface="Symbol" panose="05050102010706020507" pitchFamily="18" charset="2"/>
              <a:buChar char="Þ"/>
            </a:pPr>
            <a:endParaRPr lang="en-US" altLang="ko-KR" sz="2200" dirty="0">
              <a:solidFill>
                <a:schemeClr val="accent6">
                  <a:lumMod val="50000"/>
                </a:schemeClr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  <a:p>
            <a:pPr marL="0" indent="0">
              <a:buNone/>
            </a:pPr>
            <a:r>
              <a:rPr lang="ko-KR" altLang="en-US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데이터의 손실 없이 </a:t>
            </a: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Feature</a:t>
            </a:r>
            <a:r>
              <a:rPr lang="ko-KR" altLang="en-US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를 어떻게 줄일 것인가</a:t>
            </a: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?</a:t>
            </a:r>
          </a:p>
          <a:p>
            <a:pPr marL="0" indent="0">
              <a:buNone/>
            </a:pPr>
            <a:endParaRPr lang="en-US" altLang="ko-KR" sz="2200" dirty="0">
              <a:solidFill>
                <a:schemeClr val="accent6">
                  <a:lumMod val="50000"/>
                </a:schemeClr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=&gt;PCA</a:t>
            </a:r>
            <a:endParaRPr lang="ko-KR" altLang="en-US" sz="2200" dirty="0">
              <a:solidFill>
                <a:schemeClr val="accent6">
                  <a:lumMod val="50000"/>
                </a:schemeClr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942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8F1F90-9431-CA45-AEC7-B6EEF0412956}"/>
              </a:ext>
            </a:extLst>
          </p:cNvPr>
          <p:cNvSpPr txBox="1"/>
          <p:nvPr/>
        </p:nvSpPr>
        <p:spPr>
          <a:xfrm>
            <a:off x="2387065" y="1462739"/>
            <a:ext cx="7811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02.</a:t>
            </a:r>
            <a:r>
              <a:rPr lang="ko-KR" altLang="en-US" sz="40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Eigenvalues &amp; Eigenvectors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D28F0B5-14E0-604A-9921-B90247211EED}"/>
              </a:ext>
            </a:extLst>
          </p:cNvPr>
          <p:cNvGrpSpPr/>
          <p:nvPr/>
        </p:nvGrpSpPr>
        <p:grpSpPr>
          <a:xfrm>
            <a:off x="5172085" y="3762742"/>
            <a:ext cx="2790814" cy="454676"/>
            <a:chOff x="5415475" y="3813064"/>
            <a:chExt cx="2790814" cy="45467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3D6700-AE4D-5E4A-9B55-2A195CC33022}"/>
                </a:ext>
              </a:extLst>
            </p:cNvPr>
            <p:cNvSpPr txBox="1"/>
            <p:nvPr/>
          </p:nvSpPr>
          <p:spPr>
            <a:xfrm>
              <a:off x="5575878" y="3813064"/>
              <a:ext cx="2630411" cy="4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Eigenvalues &amp; Eigenvectors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6C53E99-B3F2-DD4E-AF95-147546487B80}"/>
                </a:ext>
              </a:extLst>
            </p:cNvPr>
            <p:cNvSpPr/>
            <p:nvPr/>
          </p:nvSpPr>
          <p:spPr>
            <a:xfrm>
              <a:off x="5415475" y="4081556"/>
              <a:ext cx="69198" cy="79083"/>
            </a:xfrm>
            <a:prstGeom prst="rect">
              <a:avLst/>
            </a:prstGeom>
            <a:solidFill>
              <a:srgbClr val="035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C9F6393-0642-884A-83AB-DF919AEEA04E}"/>
              </a:ext>
            </a:extLst>
          </p:cNvPr>
          <p:cNvGrpSpPr/>
          <p:nvPr/>
        </p:nvGrpSpPr>
        <p:grpSpPr>
          <a:xfrm>
            <a:off x="5172085" y="4291157"/>
            <a:ext cx="3277076" cy="454676"/>
            <a:chOff x="5415475" y="3813064"/>
            <a:chExt cx="3277076" cy="45467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374E0C-8469-4743-9399-8B763BFB59BF}"/>
                </a:ext>
              </a:extLst>
            </p:cNvPr>
            <p:cNvSpPr txBox="1"/>
            <p:nvPr/>
          </p:nvSpPr>
          <p:spPr>
            <a:xfrm>
              <a:off x="5575878" y="3813064"/>
              <a:ext cx="3116673" cy="4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Properties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093C2B-2E82-6647-8A8D-E67036A0A0A9}"/>
                </a:ext>
              </a:extLst>
            </p:cNvPr>
            <p:cNvSpPr/>
            <p:nvPr/>
          </p:nvSpPr>
          <p:spPr>
            <a:xfrm>
              <a:off x="5415475" y="4081556"/>
              <a:ext cx="69198" cy="79083"/>
            </a:xfrm>
            <a:prstGeom prst="rect">
              <a:avLst/>
            </a:prstGeom>
            <a:solidFill>
              <a:srgbClr val="035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31F96A-07EE-3D48-A127-8E27D9D8736A}"/>
              </a:ext>
            </a:extLst>
          </p:cNvPr>
          <p:cNvGrpSpPr/>
          <p:nvPr/>
        </p:nvGrpSpPr>
        <p:grpSpPr>
          <a:xfrm>
            <a:off x="5172085" y="4819572"/>
            <a:ext cx="2458928" cy="454676"/>
            <a:chOff x="5415475" y="3813064"/>
            <a:chExt cx="2458928" cy="45467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2EE3E7-0A7D-2C4E-9FE9-66E58BC08DC2}"/>
                </a:ext>
              </a:extLst>
            </p:cNvPr>
            <p:cNvSpPr txBox="1"/>
            <p:nvPr/>
          </p:nvSpPr>
          <p:spPr>
            <a:xfrm>
              <a:off x="5575879" y="3813064"/>
              <a:ext cx="2298524" cy="4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 err="1">
                  <a:latin typeface="NanumSquare" panose="020B0600000101010101" pitchFamily="34" charset="-127"/>
                  <a:ea typeface="NanumSquare" panose="020B0600000101010101" pitchFamily="34" charset="-127"/>
                </a:rPr>
                <a:t>Qudratic</a:t>
              </a:r>
              <a:r>
                <a:rPr lang="en-US" altLang="ko-KR" sz="14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 Foam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1D7564E-A7CF-9A42-902D-92334F661CFA}"/>
                </a:ext>
              </a:extLst>
            </p:cNvPr>
            <p:cNvSpPr/>
            <p:nvPr/>
          </p:nvSpPr>
          <p:spPr>
            <a:xfrm>
              <a:off x="5415475" y="4081556"/>
              <a:ext cx="69198" cy="79083"/>
            </a:xfrm>
            <a:prstGeom prst="rect">
              <a:avLst/>
            </a:prstGeom>
            <a:solidFill>
              <a:srgbClr val="035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92470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B50BE-4453-42E2-A5B8-E7AF6E54E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4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0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Eigenvalues &amp; Eigenvectors</a:t>
            </a:r>
            <a:endParaRPr lang="ko-KR" altLang="en-US" sz="5000" dirty="0">
              <a:solidFill>
                <a:schemeClr val="accent6">
                  <a:lumMod val="50000"/>
                </a:schemeClr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B7F509-FDC1-4CF3-9E9E-86594BB6E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8" y="4600575"/>
            <a:ext cx="10601324" cy="1590674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행렬 </a:t>
            </a: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A</a:t>
            </a:r>
            <a:r>
              <a:rPr lang="ko-KR" altLang="en-US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에 대한 고유벡터 </a:t>
            </a: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p, </a:t>
            </a:r>
            <a:r>
              <a:rPr lang="ko-KR" altLang="en-US" sz="2200" dirty="0" err="1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고유값</a:t>
            </a:r>
            <a:r>
              <a:rPr lang="ko-KR" altLang="en-US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 </a:t>
            </a:r>
            <a:r>
              <a:rPr lang="ko-KR" altLang="en-US" sz="2200" dirty="0">
                <a:solidFill>
                  <a:schemeClr val="accent6">
                    <a:lumMod val="50000"/>
                  </a:schemeClr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  <a:sym typeface="Symbol" panose="05050102010706020507" pitchFamily="18" charset="2"/>
              </a:rPr>
              <a:t></a:t>
            </a:r>
            <a:endParaRPr lang="ko-KR" altLang="en-US" sz="2200" dirty="0">
              <a:solidFill>
                <a:schemeClr val="accent6">
                  <a:lumMod val="50000"/>
                </a:schemeClr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EEB1F7-B98E-4897-B478-50A9DF3DA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8" y="1705483"/>
            <a:ext cx="9526315" cy="279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80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317</Words>
  <Application>Microsoft Office PowerPoint</Application>
  <PresentationFormat>와이드스크린</PresentationFormat>
  <Paragraphs>114</Paragraphs>
  <Slides>30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NanumSquare</vt:lpstr>
      <vt:lpstr>NanumSquare ExtraBold</vt:lpstr>
      <vt:lpstr>Sandoll 국대떡볶이 02 Bold</vt:lpstr>
      <vt:lpstr>빙그레체Ⅱ</vt:lpstr>
      <vt:lpstr>Arial</vt:lpstr>
      <vt:lpstr>Calibri</vt:lpstr>
      <vt:lpstr>Calibri Light</vt:lpstr>
      <vt:lpstr>Symbol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Curse of Dimensionality</vt:lpstr>
      <vt:lpstr>Curse of Dimensionality</vt:lpstr>
      <vt:lpstr>Dimension Reduction</vt:lpstr>
      <vt:lpstr>PowerPoint 프레젠테이션</vt:lpstr>
      <vt:lpstr>Eigenvalues &amp; Eigenvectors</vt:lpstr>
      <vt:lpstr>Eigenvalue</vt:lpstr>
      <vt:lpstr>Eigenvector</vt:lpstr>
      <vt:lpstr>PowerPoint 프레젠테이션</vt:lpstr>
      <vt:lpstr>Properties</vt:lpstr>
      <vt:lpstr>Cf ) Gram–Schmidt Process</vt:lpstr>
      <vt:lpstr>Quadratic Form</vt:lpstr>
      <vt:lpstr>Quadratic Form Properties</vt:lpstr>
      <vt:lpstr>Properties</vt:lpstr>
      <vt:lpstr>PowerPoint 프레젠테이션</vt:lpstr>
      <vt:lpstr>Principal Components Analysis</vt:lpstr>
      <vt:lpstr>Principal Components Analysis</vt:lpstr>
      <vt:lpstr>Principal Components Analysis</vt:lpstr>
      <vt:lpstr>Principal Components Analysis</vt:lpstr>
      <vt:lpstr>Principal Components Analysis</vt:lpstr>
      <vt:lpstr>Principal Components Analysis</vt:lpstr>
      <vt:lpstr>Principal Components Analysis</vt:lpstr>
      <vt:lpstr>Principal Components Analysis</vt:lpstr>
      <vt:lpstr>Principal Components Analysis</vt:lpstr>
      <vt:lpstr>Principal Components Analysis</vt:lpstr>
      <vt:lpstr>Principal Components Analysis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방명주</dc:creator>
  <cp:lastModifiedBy>이원용</cp:lastModifiedBy>
  <cp:revision>41</cp:revision>
  <dcterms:created xsi:type="dcterms:W3CDTF">2020-10-06T04:30:51Z</dcterms:created>
  <dcterms:modified xsi:type="dcterms:W3CDTF">2020-10-27T08:36:34Z</dcterms:modified>
</cp:coreProperties>
</file>