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72" r:id="rId2"/>
  </p:sldMasterIdLst>
  <p:notesMasterIdLst>
    <p:notesMasterId r:id="rId20"/>
  </p:notesMasterIdLst>
  <p:sldIdLst>
    <p:sldId id="406" r:id="rId3"/>
    <p:sldId id="409" r:id="rId4"/>
    <p:sldId id="410" r:id="rId5"/>
    <p:sldId id="411" r:id="rId6"/>
    <p:sldId id="412" r:id="rId7"/>
    <p:sldId id="413" r:id="rId8"/>
    <p:sldId id="415" r:id="rId9"/>
    <p:sldId id="417" r:id="rId10"/>
    <p:sldId id="419" r:id="rId11"/>
    <p:sldId id="420" r:id="rId12"/>
    <p:sldId id="421" r:id="rId13"/>
    <p:sldId id="422" r:id="rId14"/>
    <p:sldId id="423" r:id="rId15"/>
    <p:sldId id="424" r:id="rId16"/>
    <p:sldId id="425" r:id="rId17"/>
    <p:sldId id="426" r:id="rId18"/>
    <p:sldId id="42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CC"/>
    <a:srgbClr val="CCECFF"/>
    <a:srgbClr val="CCFFFF"/>
    <a:srgbClr val="C9D8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23D2A-CFEE-4146-9273-D655C0EDF338}" type="datetimeFigureOut">
              <a:rPr lang="ko-KR" altLang="en-US" smtClean="0"/>
              <a:t>2018-03-09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B390D-92EF-4BC9-8CDD-AB055A553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277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altLang="ko-KR" sz="1100" dirty="0" smtClean="0"/>
          </a:p>
        </p:txBody>
      </p:sp>
      <p:sp>
        <p:nvSpPr>
          <p:cNvPr id="348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B893D-1AE6-40D6-B519-5D97461AA299}" type="slidenum">
              <a:rPr lang="ko-KR" altLang="en-US" smtClean="0">
                <a:solidFill>
                  <a:prstClr val="black"/>
                </a:solidFill>
              </a:rPr>
              <a:pPr/>
              <a:t>1</a:t>
            </a:fld>
            <a:endParaRPr lang="en-US" altLang="ko-KR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382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434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923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05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914400" y="2786064"/>
            <a:ext cx="10363200" cy="109537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2D050"/>
          </a:solidFill>
          <a:ln w="952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  <p:sp>
        <p:nvSpPr>
          <p:cNvPr id="140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752600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989335-F621-40B2-8575-026D79626E60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2531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4763" y="81367"/>
            <a:ext cx="11414372" cy="682625"/>
          </a:xfrm>
        </p:spPr>
        <p:txBody>
          <a:bodyPr/>
          <a:lstStyle>
            <a:lvl1pPr>
              <a:defRPr>
                <a:solidFill>
                  <a:srgbClr val="000099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12800" y="6381750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656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7600" y="6381750"/>
            <a:ext cx="2641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77CE8-1550-48C9-9B50-0A34B65B3A1A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59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F8478-DEEB-4319-BD3A-3F384730826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509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8E9F3-AF52-4AE0-A5C9-A9B9BDD46BD6}" type="slidenum">
              <a:rPr lang="ko-KR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7288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304800" y="931818"/>
            <a:ext cx="115824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0033"/>
              </a:buClr>
              <a:buSzTx/>
              <a:buFont typeface="Wingdings" pitchFamily="2" charset="2"/>
              <a:buChar char="v"/>
              <a:tabLst/>
              <a:defRPr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3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/>
            </a:lvl2pPr>
            <a:lvl3pPr marL="809625" marR="0" indent="-182563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ADB9AD"/>
              </a:buClr>
              <a:buSzTx/>
              <a:buFontTx/>
              <a:buChar char="•"/>
              <a:tabLst/>
              <a:defRPr/>
            </a:lvl3pPr>
            <a:lvl4pPr marL="1076325" indent="-180975">
              <a:buFont typeface="Arial" pitchFamily="34" charset="0"/>
              <a:buChar char="−"/>
              <a:defRPr sz="1600" b="0">
                <a:latin typeface="맑은 고딕" pitchFamily="50" charset="-127"/>
                <a:ea typeface="맑은 고딕" pitchFamily="50" charset="-127"/>
              </a:defRPr>
            </a:lvl4pPr>
          </a:lstStyle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  <a:endParaRPr lang="ko-KR" altLang="en-US" noProof="0" dirty="0" smtClean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29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174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15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18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43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70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310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91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AF1F-B0BD-44AC-84EA-3E7D229BE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52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23948" y="157423"/>
            <a:ext cx="11353225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4763" y="1155470"/>
            <a:ext cx="11414372" cy="512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13927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517178"/>
            <a:ext cx="26416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 dirty="0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517178"/>
            <a:ext cx="38608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altLang="ko-KR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7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517178"/>
            <a:ext cx="2641600" cy="264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fld id="{905EDE39-965D-4091-A51F-D5DA5637DC5C}" type="slidenum">
              <a:rPr lang="ko-KR" altLang="en-US">
                <a:solidFill>
                  <a:srgbClr val="000000"/>
                </a:solidFill>
                <a:latin typeface="Verdana" pitchFamily="34" charset="0"/>
                <a:ea typeface="굴림" pitchFamily="50" charset="-127"/>
              </a:rPr>
              <a:pPr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ko-KR">
              <a:solidFill>
                <a:srgbClr val="000000"/>
              </a:solidFill>
              <a:latin typeface="Verdana" pitchFamily="34" charset="0"/>
              <a:ea typeface="굴림" pitchFamily="50" charset="-127"/>
            </a:endParaRPr>
          </a:p>
        </p:txBody>
      </p:sp>
      <p:sp>
        <p:nvSpPr>
          <p:cNvPr id="139269" name="Line 5"/>
          <p:cNvSpPr>
            <a:spLocks noChangeShapeType="1"/>
          </p:cNvSpPr>
          <p:nvPr/>
        </p:nvSpPr>
        <p:spPr bwMode="auto">
          <a:xfrm>
            <a:off x="364763" y="6455524"/>
            <a:ext cx="11322932" cy="61653"/>
          </a:xfrm>
          <a:prstGeom prst="line">
            <a:avLst/>
          </a:prstGeom>
          <a:ln>
            <a:solidFill>
              <a:srgbClr val="92D050"/>
            </a:solidFill>
            <a:headEnd/>
            <a:tailEnd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1800" b="1">
              <a:solidFill>
                <a:srgbClr val="000000"/>
              </a:solidFill>
            </a:endParaRPr>
          </a:p>
        </p:txBody>
      </p:sp>
      <p:sp>
        <p:nvSpPr>
          <p:cNvPr id="139268" name="AutoShape 4"/>
          <p:cNvSpPr>
            <a:spLocks noChangeArrowheads="1"/>
          </p:cNvSpPr>
          <p:nvPr userDrawn="1"/>
        </p:nvSpPr>
        <p:spPr bwMode="auto">
          <a:xfrm>
            <a:off x="423949" y="886086"/>
            <a:ext cx="11353225" cy="12806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92D050"/>
          </a:solidFill>
          <a:ln w="28575">
            <a:solidFill>
              <a:srgbClr val="92D050"/>
            </a:solidFill>
            <a:round/>
            <a:headEnd/>
            <a:tailEnd/>
          </a:ln>
        </p:spPr>
        <p:txBody>
          <a:bodyPr/>
          <a:lstStyle/>
          <a:p>
            <a:pPr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2400">
              <a:solidFill>
                <a:srgbClr val="000000"/>
              </a:solidFill>
              <a:latin typeface="Times New Roman" pitchFamily="18" charset="0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5461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9" r:id="rId4"/>
    <p:sldLayoutId id="2147483680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Tahoma" pitchFamily="34" charset="0"/>
        </a:defRPr>
      </a:lvl9pPr>
    </p:titleStyle>
    <p:bodyStyle>
      <a:lvl1pPr marL="469900" indent="-46990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o"/>
        <a:defRPr sz="2200" b="1" baseline="0">
          <a:solidFill>
            <a:schemeClr val="tx1"/>
          </a:solidFill>
          <a:latin typeface="+mn-ea"/>
          <a:ea typeface="맑은 고딕" panose="020B0503020000020004" pitchFamily="50" charset="-127"/>
          <a:cs typeface="+mn-cs"/>
        </a:defRPr>
      </a:lvl1pPr>
      <a:lvl2pPr marL="908050" indent="-4365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n"/>
        <a:defRPr sz="20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2pPr>
      <a:lvl3pPr marL="1304925" indent="-39528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o"/>
        <a:defRPr sz="19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3pPr>
      <a:lvl4pPr marL="1693863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rgbClr val="92D050"/>
        </a:buClr>
        <a:buFont typeface="Wingdings" pitchFamily="2" charset="2"/>
        <a:buChar char="n"/>
        <a:defRPr sz="16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4pPr>
      <a:lvl5pPr marL="2093913" indent="-398463" algn="l" rtl="0" eaLnBrk="0" fontAlgn="base" hangingPunct="0">
        <a:lnSpc>
          <a:spcPct val="150000"/>
        </a:lnSpc>
        <a:spcBef>
          <a:spcPct val="25000"/>
        </a:spcBef>
        <a:spcAft>
          <a:spcPct val="0"/>
        </a:spcAft>
        <a:buClr>
          <a:srgbClr val="92D050"/>
        </a:buClr>
        <a:buFont typeface="Wingdings" pitchFamily="2" charset="2"/>
        <a:buChar char="§"/>
        <a:defRPr sz="1600" baseline="0">
          <a:solidFill>
            <a:schemeClr val="tx1"/>
          </a:solidFill>
          <a:latin typeface="+mn-ea"/>
          <a:ea typeface="맑은 고딕" panose="020B0503020000020004" pitchFamily="50" charset="-127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ris2@ewha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urces/chap14/ball5.py.bat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urces/chap14/ball6.py.bat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urces/chap14/ball7.py.bat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urces/chap14/ball1.py.bat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sources/chap14/ball2.py.bat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sources/chap14/ball3.py.ba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sources/chap14/ball4.py.ba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24000" y="1130676"/>
            <a:ext cx="9144000" cy="23876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ko-KR" altLang="en-US" sz="5300" dirty="0" err="1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파이썬</a:t>
            </a:r>
            <a:r>
              <a:rPr lang="ko-KR" altLang="en-US" sz="53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> 프로그래밍</a:t>
            </a:r>
            <a:r>
              <a:rPr lang="en-US" altLang="ko-KR" sz="53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  <a:t/>
            </a:r>
            <a:br>
              <a:rPr lang="en-US" altLang="ko-KR" sz="5300" dirty="0" smtClean="0">
                <a:solidFill>
                  <a:srgbClr val="000099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buffer week : 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프로젝트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en-US" altLang="ko-KR" sz="2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부제목 1"/>
          <p:cNvSpPr>
            <a:spLocks noGrp="1"/>
          </p:cNvSpPr>
          <p:nvPr>
            <p:ph type="subTitle" idx="1"/>
          </p:nvPr>
        </p:nvSpPr>
        <p:spPr>
          <a:xfrm>
            <a:off x="1524000" y="411267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최 윤 정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  <a:hlinkClick r:id="rId3"/>
              </a:rPr>
              <a:t>cris2@ewha.ac.kr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  <a:ea typeface="굴림" pitchFamily="50" charset="-127"/>
            </a:endParaRPr>
          </a:p>
          <a:p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Dept. of Computer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Science&amp;Engineering</a:t>
            </a:r>
            <a:endParaRPr lang="en-US" altLang="ko-KR" dirty="0" smtClean="0">
              <a:solidFill>
                <a:schemeClr val="bg1">
                  <a:lumMod val="50000"/>
                </a:schemeClr>
              </a:solidFill>
              <a:latin typeface="+mn-ea"/>
              <a:ea typeface="굴림" pitchFamily="50" charset="-127"/>
            </a:endParaRPr>
          </a:p>
          <a:p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Ewha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 </a:t>
            </a:r>
            <a:r>
              <a:rPr lang="en-US" altLang="ko-KR" dirty="0" err="1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Womans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+mn-ea"/>
                <a:ea typeface="굴림" pitchFamily="50" charset="-127"/>
              </a:rPr>
              <a:t> Univ.</a:t>
            </a:r>
            <a:endParaRPr lang="en-US" altLang="ko-KR" sz="1800" dirty="0" smtClean="0">
              <a:solidFill>
                <a:schemeClr val="bg1">
                  <a:lumMod val="50000"/>
                </a:schemeClr>
              </a:solidFill>
              <a:ea typeface="굴림" pitchFamily="50" charset="-127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8121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mtClean="0"/>
              <a:t>공을 움직여보자</a:t>
            </a:r>
            <a:r>
              <a:rPr lang="en-US" altLang="ko-KR" smtClean="0"/>
              <a:t>. 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r>
              <a:rPr lang="ko-KR" altLang="en-US" dirty="0" smtClean="0"/>
              <a:t>왔다</a:t>
            </a:r>
            <a:r>
              <a:rPr lang="en-US" altLang="ko-KR" dirty="0" smtClean="0"/>
              <a:t> </a:t>
            </a:r>
            <a:r>
              <a:rPr lang="ko-KR" altLang="en-US" dirty="0" smtClean="0"/>
              <a:t>갔다 공을 움직여보자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23178" y="1968390"/>
            <a:ext cx="8229600" cy="3007807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 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move(self):			</a:t>
            </a:r>
            <a:r>
              <a:rPr lang="en-US" altLang="ko-KR" sz="1600" dirty="0" smtClean="0">
                <a:latin typeface="+mn-ea"/>
                <a:ea typeface="+mn-ea"/>
                <a:cs typeface="Arial" panose="020B0604020202020204" pitchFamily="34" charset="0"/>
              </a:rPr>
              <a:t>	#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Ball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을 이동시키는 함수</a:t>
            </a:r>
          </a:p>
          <a:p>
            <a:pPr latinLnBrk="1"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self.canvas.move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       (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y1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x2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y2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) =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self.canvas.coords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self.id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)	#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공의 현재 위치를 얻는다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       (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) = (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y1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       if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x1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&lt;= 0 or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x2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&gt;= WIDTH:  #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좌표가 음수이거나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오른쪽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경계를 넘으면</a:t>
            </a:r>
          </a:p>
          <a:p>
            <a:pPr latinLnBrk="1">
              <a:lnSpc>
                <a:spcPct val="150000"/>
              </a:lnSpc>
            </a:pP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           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 = - </a:t>
            </a:r>
            <a:r>
              <a:rPr lang="en-US" altLang="ko-KR" sz="1600" dirty="0" err="1">
                <a:latin typeface="+mn-ea"/>
                <a:ea typeface="+mn-ea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		# </a:t>
            </a:r>
            <a:r>
              <a:rPr lang="ko-KR" altLang="en-US" sz="1600" dirty="0">
                <a:latin typeface="+mn-ea"/>
                <a:ea typeface="+mn-ea"/>
                <a:cs typeface="Arial" panose="020B0604020202020204" pitchFamily="34" charset="0"/>
              </a:rPr>
              <a:t>속도의 부호를 반전시킨다</a:t>
            </a:r>
            <a:r>
              <a:rPr lang="en-US" altLang="ko-KR" sz="16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5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8925" y="2391718"/>
            <a:ext cx="993382" cy="9684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89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움직이는 볼을 여러 개 만들어 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앞에서 작업한 내용을 가지고 화면에 공을 여러 개를 만들고 움직여 보자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이번에는 공의 크기와 색상도 다양하게 변경하여 본다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공의 속도는 </a:t>
            </a:r>
            <a:r>
              <a:rPr lang="ko-KR" altLang="en-US" dirty="0" err="1" smtClean="0"/>
              <a:t>랜덤하게</a:t>
            </a:r>
            <a:r>
              <a:rPr lang="ko-KR" altLang="en-US" dirty="0"/>
              <a:t> </a:t>
            </a:r>
            <a:r>
              <a:rPr lang="en-US" altLang="ko-KR" dirty="0" smtClean="0"/>
              <a:t>setting </a:t>
            </a:r>
            <a:r>
              <a:rPr lang="ko-KR" altLang="en-US" dirty="0" smtClean="0"/>
              <a:t>하자</a:t>
            </a:r>
            <a:endParaRPr lang="ko-KR" altLang="en-US" dirty="0"/>
          </a:p>
        </p:txBody>
      </p:sp>
      <p:pic>
        <p:nvPicPr>
          <p:cNvPr id="11265" name="_x274012056" descr="EMB0000539061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041" y="3161187"/>
            <a:ext cx="5900936" cy="31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53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움직이는 볼을 여러 개 만들어 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89193" y="1211039"/>
            <a:ext cx="6567838" cy="5155619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400" dirty="0"/>
              <a:t>from </a:t>
            </a:r>
            <a:r>
              <a:rPr lang="en-US" altLang="ko-KR" sz="1400" dirty="0" err="1"/>
              <a:t>tkinter</a:t>
            </a:r>
            <a:r>
              <a:rPr lang="en-US" altLang="ko-KR" sz="1400" dirty="0"/>
              <a:t> import *</a:t>
            </a:r>
          </a:p>
          <a:p>
            <a:r>
              <a:rPr lang="en-US" altLang="ko-KR" sz="1400" dirty="0"/>
              <a:t>import time</a:t>
            </a:r>
          </a:p>
          <a:p>
            <a:r>
              <a:rPr lang="en-US" altLang="ko-KR" sz="1400" dirty="0"/>
              <a:t>import random</a:t>
            </a:r>
            <a:endParaRPr lang="ko-KR" altLang="en-US" sz="1400" dirty="0"/>
          </a:p>
          <a:p>
            <a:endParaRPr lang="en-US" altLang="ko-KR" sz="14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latin typeface="+mn-ea"/>
                <a:ea typeface="+mn-ea"/>
                <a:cs typeface="Arial" panose="020B0604020202020204" pitchFamily="34" charset="0"/>
              </a:rPr>
              <a:t>#Ball</a:t>
            </a:r>
            <a:r>
              <a:rPr lang="ko-KR" altLang="en-US" sz="1400" dirty="0" err="1" smtClean="0">
                <a:latin typeface="+mn-ea"/>
                <a:ea typeface="+mn-ea"/>
                <a:cs typeface="Arial" panose="020B0604020202020204" pitchFamily="34" charset="0"/>
              </a:rPr>
              <a:t>생성자와</a:t>
            </a:r>
            <a:r>
              <a:rPr lang="ko-KR" altLang="en-US" sz="14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1400" dirty="0" smtClean="0">
                <a:latin typeface="+mn-ea"/>
                <a:ea typeface="+mn-ea"/>
                <a:cs typeface="Arial" panose="020B0604020202020204" pitchFamily="34" charset="0"/>
              </a:rPr>
              <a:t>move</a:t>
            </a:r>
            <a:r>
              <a:rPr lang="ko-KR" altLang="en-US" sz="1400" dirty="0" smtClean="0">
                <a:latin typeface="+mn-ea"/>
                <a:ea typeface="+mn-ea"/>
                <a:cs typeface="Arial" panose="020B0604020202020204" pitchFamily="34" charset="0"/>
              </a:rPr>
              <a:t>는 같습니다</a:t>
            </a:r>
            <a:r>
              <a:rPr lang="en-US" altLang="ko-KR" sz="1400" dirty="0" smtClean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WIDTH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800	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윈도우의 가로 크기를 저장한다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HEIGHT = 400	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윈도우의 세로 크기를 저장한다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width=WIDTH, height=HEIGHT)</a:t>
            </a:r>
          </a:p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color_list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[ "yellow", "green", "blue", "red", "orange", "pink", "grey", "black" ]</a:t>
            </a:r>
          </a:p>
          <a:p>
            <a:r>
              <a:rPr lang="en-US" altLang="ko-KR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balls_list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[] 	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공들이 저장되는 리스트를 만든다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# 10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번 반복하면서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Ball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클래스의 객체를 생성하여 리스트에 저장한다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in range(10):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color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random.choice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color_list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size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random.randrange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(10, 100)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random.randrange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(1, 10)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random.randrange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(1, 10)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balls_list.append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(Ball(canvas, color, size, 0, 0,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))    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3221" y="3548692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7320704" y="1476639"/>
            <a:ext cx="3292314" cy="1815882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lvl="0"/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리스트에 저장된 각각의 공들을 이동시킨다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 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 in 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balls_list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r>
              <a:rPr lang="en-US" altLang="ko-KR" sz="16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ball.move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window.update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0"/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ko-KR" sz="1600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altLang="ko-KR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(0.03)</a:t>
            </a:r>
            <a:endParaRPr lang="en-US" altLang="ko-KR" sz="1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29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간단한 게임 작성 </a:t>
            </a:r>
            <a:r>
              <a:rPr lang="en-US" altLang="ko-KR" smtClean="0"/>
              <a:t>#1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 err="1" smtClean="0"/>
              <a:t>tkinter</a:t>
            </a:r>
            <a:r>
              <a:rPr lang="ko-KR" altLang="en-US" sz="2000" dirty="0" smtClean="0"/>
              <a:t>만을 사용하여 간단한 게임을 제작해보자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왼쪽에 녹색 원이 있고 오른쪽에 빨강색 원이 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err="1" smtClean="0"/>
              <a:t>녹색원에서</a:t>
            </a:r>
            <a:r>
              <a:rPr lang="ko-KR" altLang="en-US" sz="2000" dirty="0" smtClean="0"/>
              <a:t> 포를 쏘아서 빨강색 원을 맞추는 게임이다</a:t>
            </a:r>
            <a:r>
              <a:rPr lang="en-US" altLang="ko-KR" sz="2000" dirty="0" smtClean="0"/>
              <a:t>. </a:t>
            </a:r>
            <a:r>
              <a:rPr lang="ko-KR" altLang="en-US" sz="2000" dirty="0" smtClean="0"/>
              <a:t>빨강색 원은 위아래로 움직인다</a:t>
            </a:r>
            <a:r>
              <a:rPr lang="en-US" altLang="ko-KR" sz="2000" dirty="0" smtClean="0"/>
              <a:t>. 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68" y="2903179"/>
            <a:ext cx="5628377" cy="309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844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게임 작성 </a:t>
            </a:r>
            <a:r>
              <a:rPr lang="en-US" altLang="ko-KR" dirty="0" smtClean="0"/>
              <a:t>#1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56946" y="1155470"/>
            <a:ext cx="7947964" cy="5373472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tkinter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import *</a:t>
            </a:r>
          </a:p>
          <a:p>
            <a:pPr latinLnBrk="1"/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import time</a:t>
            </a:r>
          </a:p>
          <a:p>
            <a:pPr latinLnBrk="1"/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import random</a:t>
            </a:r>
          </a:p>
          <a:p>
            <a:pPr latinLnBrk="1"/>
            <a:endParaRPr lang="en-US" altLang="ko-KR" sz="1400" dirty="0">
              <a:latin typeface="+mn-ea"/>
              <a:ea typeface="+mn-ea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__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init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__(self, canvas, color, size, x, y,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xspeed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yspeed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):	</a:t>
            </a:r>
          </a:p>
          <a:p>
            <a:pPr latinLnBrk="1"/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self.canvas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= canvas		#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캔버스 객체</a:t>
            </a:r>
          </a:p>
          <a:p>
            <a:pPr latinLnBrk="1"/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self.color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= color		# Ball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self.size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= size		# Ball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self.x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= x			# Ball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self.y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= y			# Ball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y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self.xspeed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xspeed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		# Ball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의 </a:t>
            </a:r>
            <a:r>
              <a:rPr lang="ko-KR" altLang="en-US" sz="1400" dirty="0" err="1">
                <a:latin typeface="+mn-ea"/>
                <a:ea typeface="+mn-ea"/>
                <a:cs typeface="Arial" panose="020B0604020202020204" pitchFamily="34" charset="0"/>
              </a:rPr>
              <a:t>수평방향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self.yspeed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yspeed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		# Ball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의 </a:t>
            </a:r>
            <a:r>
              <a:rPr lang="ko-KR" altLang="en-US" sz="1400" dirty="0" err="1">
                <a:latin typeface="+mn-ea"/>
                <a:ea typeface="+mn-ea"/>
                <a:cs typeface="Arial" panose="020B0604020202020204" pitchFamily="34" charset="0"/>
              </a:rPr>
              <a:t>수직방향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self.id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canvas.create_oval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(x, y,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x+size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y+size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, fill=color)</a:t>
            </a:r>
          </a:p>
          <a:p>
            <a:pPr latinLnBrk="1"/>
            <a:endParaRPr lang="en-US" altLang="ko-KR" sz="1400" dirty="0">
              <a:latin typeface="+mn-ea"/>
              <a:ea typeface="+mn-ea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move(self):			# Ball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self.canvas.move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self.id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self.xspeed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self.yspeed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       (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x1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y1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x2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y2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) =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self.canvas.coords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(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self.id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)	#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공의 현재 위치를 얻는다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       (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self.x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self.y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) = (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x1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y1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       if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x1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&lt;= 0 or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x2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&gt;= WIDTH:  #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공의 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좌표가 음수이거나 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좌표가 오른쪽 경계를 넘으면</a:t>
            </a:r>
          </a:p>
          <a:p>
            <a:pPr latinLnBrk="1"/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        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self.xspeed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= -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self.xspeed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		#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속도의 부호를 반전시킨다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400" dirty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      </a:t>
            </a:r>
            <a:r>
              <a:rPr lang="en-US" altLang="ko-KR" sz="1400" dirty="0" smtClean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  </a:t>
            </a:r>
            <a:r>
              <a:rPr lang="en-US" altLang="ko-KR" sz="1400" dirty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if </a:t>
            </a:r>
            <a:r>
              <a:rPr lang="en-US" altLang="ko-KR" sz="1400" dirty="0" err="1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y1</a:t>
            </a:r>
            <a:r>
              <a:rPr lang="en-US" altLang="ko-KR" sz="1400" dirty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 &lt;= 0 or </a:t>
            </a:r>
            <a:r>
              <a:rPr lang="en-US" altLang="ko-KR" sz="1400" dirty="0" err="1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y2</a:t>
            </a:r>
            <a:r>
              <a:rPr lang="en-US" altLang="ko-KR" sz="1400" dirty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 &gt;= HEIGHT:  # </a:t>
            </a:r>
            <a:r>
              <a:rPr lang="ko-KR" altLang="en-US" sz="1400" dirty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공의 </a:t>
            </a:r>
            <a:r>
              <a:rPr lang="en-US" altLang="ko-KR" sz="1400" dirty="0" smtClean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y</a:t>
            </a:r>
            <a:r>
              <a:rPr lang="ko-KR" altLang="en-US" sz="1400" dirty="0" smtClean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좌표가 </a:t>
            </a:r>
            <a:r>
              <a:rPr lang="ko-KR" altLang="en-US" sz="1400" dirty="0" err="1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음수이거나오른쪽</a:t>
            </a:r>
            <a:r>
              <a:rPr lang="ko-KR" altLang="en-US" sz="1400" dirty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1400" dirty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경계를 넘으면</a:t>
            </a:r>
          </a:p>
          <a:p>
            <a:pPr latinLnBrk="1"/>
            <a:r>
              <a:rPr lang="ko-KR" altLang="en-US" sz="1400" dirty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            </a:t>
            </a:r>
            <a:r>
              <a:rPr lang="en-US" altLang="ko-KR" sz="1400" dirty="0" err="1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self.yspeed</a:t>
            </a:r>
            <a:r>
              <a:rPr lang="en-US" altLang="ko-KR" sz="1400" dirty="0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 = - </a:t>
            </a:r>
            <a:r>
              <a:rPr lang="en-US" altLang="ko-KR" sz="1400" dirty="0" err="1">
                <a:solidFill>
                  <a:srgbClr val="000099"/>
                </a:solidFill>
                <a:latin typeface="+mn-ea"/>
                <a:ea typeface="+mn-ea"/>
                <a:cs typeface="Arial" panose="020B0604020202020204" pitchFamily="34" charset="0"/>
              </a:rPr>
              <a:t>self.yspeed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		#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속도의 부호를 반전시킨다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2344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게임 작성 </a:t>
            </a:r>
            <a:r>
              <a:rPr lang="en-US" altLang="ko-KR" dirty="0" smtClean="0"/>
              <a:t>#2 : </a:t>
            </a:r>
            <a:r>
              <a:rPr lang="ko-KR" altLang="en-US" dirty="0" smtClean="0"/>
              <a:t>마우스버튼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마우스 버튼이 눌리면 포를 발사하도록 하자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포탄도 </a:t>
            </a:r>
            <a:r>
              <a:rPr lang="en-US" altLang="ko-KR" dirty="0" smtClean="0"/>
              <a:t>Ball </a:t>
            </a:r>
            <a:r>
              <a:rPr lang="ko-KR" altLang="en-US" dirty="0" smtClean="0"/>
              <a:t>클래스를 이용하여 생성한다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err="1" smtClean="0"/>
              <a:t>빨강공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enemy</a:t>
            </a:r>
          </a:p>
          <a:p>
            <a:r>
              <a:rPr lang="ko-KR" altLang="en-US" dirty="0" err="1" smtClean="0"/>
              <a:t>초록공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우리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우주선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131" y="2804441"/>
            <a:ext cx="5586587" cy="30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간단한 게임 작성 </a:t>
            </a:r>
            <a:r>
              <a:rPr lang="en-US" altLang="ko-KR" dirty="0" smtClean="0"/>
              <a:t>#2</a:t>
            </a:r>
            <a:endParaRPr lang="ko-KR" altLang="en-US" dirty="0"/>
          </a:p>
        </p:txBody>
      </p:sp>
      <p:sp>
        <p:nvSpPr>
          <p:cNvPr id="11" name="내용 개체 틀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4764" y="1090372"/>
            <a:ext cx="6975374" cy="5191047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sz="1400" dirty="0" smtClean="0">
                <a:latin typeface="+mn-ea"/>
                <a:ea typeface="+mn-ea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생성된 포탄을 저장하는 리스트</a:t>
            </a:r>
          </a:p>
          <a:p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bullets = []</a:t>
            </a:r>
          </a:p>
          <a:p>
            <a:endParaRPr lang="en-US" altLang="ko-KR" sz="14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이벤트를 처리하는 함수</a:t>
            </a:r>
          </a:p>
          <a:p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fire(event):</a:t>
            </a:r>
          </a:p>
          <a:p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bullets.append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(Ball(canvas, "red", 10, 150, 250, 10, 0))</a:t>
            </a:r>
          </a:p>
          <a:p>
            <a:endParaRPr lang="en-US" altLang="ko-KR" sz="14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endParaRPr lang="en-US" altLang="ko-KR" sz="14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latin typeface="+mn-ea"/>
                <a:ea typeface="+mn-ea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윈도우를 생성한다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WIDTH = 800	#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윈도우의 가로 크기를 저장한다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HEIGHT = 400</a:t>
            </a:r>
            <a:endParaRPr lang="en-US" altLang="ko-KR" sz="1400" dirty="0" smtClean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1400" dirty="0" smtClean="0">
                <a:latin typeface="+mn-ea"/>
                <a:ea typeface="+mn-ea"/>
                <a:cs typeface="Arial" panose="020B0604020202020204" pitchFamily="34" charset="0"/>
              </a:rPr>
              <a:t>window 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=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Tk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canvas = Canvas(window, width=WIDTH, height=HEIGHT)</a:t>
            </a:r>
          </a:p>
          <a:p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canvas.pack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canvas.bind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("&lt;Button-1&gt;", fire)	#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마우스 버튼 클릭 이벤트에 함수를 연결한다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.</a:t>
            </a:r>
          </a:p>
          <a:p>
            <a:endParaRPr lang="en-US" altLang="ko-KR" sz="14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+mn-ea"/>
                <a:ea typeface="+mn-ea"/>
                <a:cs typeface="Arial" panose="020B0604020202020204" pitchFamily="34" charset="0"/>
              </a:rPr>
              <a:t>우리 우주선과 외계 우주선을 생성한다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. </a:t>
            </a:r>
          </a:p>
          <a:p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spaceship = Ball(canvas, "green", 100, 100, 200, 0, 0)</a:t>
            </a:r>
          </a:p>
          <a:p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enemy = Ball(canvas, "red", 100, 500, 200, 0, 5)</a:t>
            </a:r>
          </a:p>
          <a:p>
            <a:endParaRPr lang="en-US" altLang="ko-KR" sz="1400" dirty="0">
              <a:latin typeface="+mn-ea"/>
              <a:ea typeface="+mn-ea"/>
              <a:cs typeface="Arial" panose="020B0604020202020204" pitchFamily="34" charset="0"/>
            </a:endParaRPr>
          </a:p>
          <a:p>
            <a:r>
              <a:rPr lang="en-US" altLang="ko-KR" sz="1400" dirty="0" err="1" smtClean="0">
                <a:latin typeface="+mn-ea"/>
                <a:ea typeface="+mn-ea"/>
                <a:cs typeface="Arial" panose="020B0604020202020204" pitchFamily="34" charset="0"/>
              </a:rPr>
              <a:t>enemy.move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window.update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+mn-ea"/>
                <a:ea typeface="+mn-ea"/>
                <a:cs typeface="Arial" panose="020B0604020202020204" pitchFamily="34" charset="0"/>
              </a:rPr>
              <a:t>time.sleep</a:t>
            </a:r>
            <a:r>
              <a:rPr lang="en-US" altLang="ko-KR" sz="1400" dirty="0">
                <a:latin typeface="+mn-ea"/>
                <a:ea typeface="+mn-ea"/>
                <a:cs typeface="Arial" panose="020B0604020202020204" pitchFamily="34" charset="0"/>
              </a:rPr>
              <a:t>(0.03)</a:t>
            </a:r>
            <a:endParaRPr lang="en-US" altLang="ko-KR" sz="14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103" y="4862084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622772" y="1123624"/>
            <a:ext cx="4250574" cy="2636043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리스트에 저장된 각각의 객체들을 이동시킨다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while True: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   for bullet in bullets: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bullet.move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()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       # </a:t>
            </a:r>
            <a:r>
              <a:rPr lang="ko-KR" altLang="en-US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포탄이 화면을 벗어나면 삭제한다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 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       if (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bullet.x+bullet.size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) &gt;= WIDTH: 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canvas.delete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(bullet.id)</a:t>
            </a:r>
          </a:p>
          <a:p>
            <a:pPr lvl="0">
              <a:lnSpc>
                <a:spcPct val="15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bullets.remove</a:t>
            </a:r>
            <a:r>
              <a:rPr lang="en-US" altLang="ko-KR" sz="1400" dirty="0">
                <a:solidFill>
                  <a:srgbClr val="000000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(bullet)</a:t>
            </a:r>
            <a:endParaRPr lang="en-US" altLang="ko-KR" sz="1400" dirty="0">
              <a:solidFill>
                <a:srgbClr val="000000"/>
              </a:solidFill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 장에서 배운 것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mtClean="0"/>
              <a:t>tkinter</a:t>
            </a:r>
            <a:r>
              <a:rPr lang="ko-KR" altLang="en-US" smtClean="0"/>
              <a:t>를 이용하여 간단한 게임을 작성해보았다</a:t>
            </a:r>
            <a:r>
              <a:rPr lang="en-US" altLang="ko-KR" smtClean="0"/>
              <a:t>..</a:t>
            </a:r>
          </a:p>
          <a:p>
            <a:r>
              <a:rPr lang="ko-KR" altLang="en-US" smtClean="0"/>
              <a:t>클래스를 이용하여 공을 표현하였다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이벤트를 사용하여 사용자의 입력을 처리하였다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리스트를 사용하여 포탄을 저장하였다</a:t>
            </a:r>
            <a:r>
              <a:rPr lang="en-US" altLang="ko-KR" smtClean="0"/>
              <a:t>. </a:t>
            </a:r>
          </a:p>
          <a:p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905" y="5356445"/>
            <a:ext cx="1542003" cy="139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5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실습 내용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마우스를 클릭하면 발사</a:t>
            </a:r>
            <a:r>
              <a:rPr lang="en-US" altLang="ko-KR" dirty="0"/>
              <a:t>! </a:t>
            </a:r>
            <a:endParaRPr lang="en-US" altLang="ko-KR" dirty="0" smtClean="0"/>
          </a:p>
          <a:p>
            <a:r>
              <a:rPr lang="ko-KR" altLang="en-US" dirty="0" smtClean="0"/>
              <a:t>움직이는 </a:t>
            </a:r>
            <a:r>
              <a:rPr lang="ko-KR" altLang="en-US" dirty="0" err="1" smtClean="0"/>
              <a:t>빨간공</a:t>
            </a:r>
            <a:r>
              <a:rPr lang="ko-KR" altLang="en-US" dirty="0" smtClean="0"/>
              <a:t> 맞추기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간단한 이벤트를 이해해 봅시다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6788" y="2139423"/>
            <a:ext cx="5586587" cy="3013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6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공을 클래스로 표현하자</a:t>
            </a:r>
            <a:r>
              <a:rPr lang="en-US" altLang="ko-KR" smtClean="0"/>
              <a:t>. 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객체 </a:t>
            </a:r>
            <a:r>
              <a:rPr lang="en-US" altLang="ko-KR" dirty="0" smtClean="0"/>
              <a:t>= </a:t>
            </a:r>
            <a:r>
              <a:rPr lang="ko-KR" altLang="en-US" dirty="0" smtClean="0"/>
              <a:t>속성</a:t>
            </a:r>
            <a:r>
              <a:rPr lang="en-US" altLang="ko-KR" dirty="0" smtClean="0"/>
              <a:t>(ATTRIBUTE) +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(METHOD)</a:t>
            </a:r>
          </a:p>
          <a:p>
            <a:r>
              <a:rPr lang="ko-KR" altLang="en-US" dirty="0" smtClean="0"/>
              <a:t>공의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ball.color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ball.size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ball.x</a:t>
            </a:r>
            <a:r>
              <a:rPr lang="en-US" altLang="ko-KR" dirty="0" smtClean="0"/>
              <a:t> </a:t>
            </a:r>
          </a:p>
          <a:p>
            <a:r>
              <a:rPr lang="ko-KR" altLang="en-US" dirty="0" smtClean="0"/>
              <a:t>공의 동작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ball.move</a:t>
            </a:r>
            <a:r>
              <a:rPr lang="en-US" altLang="ko-KR" dirty="0" smtClean="0"/>
              <a:t>()</a:t>
            </a:r>
          </a:p>
          <a:p>
            <a:pPr lvl="1"/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5005309" y="2646742"/>
            <a:ext cx="1604513" cy="160451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61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Ball</a:t>
            </a:r>
            <a:r>
              <a:rPr lang="ko-KR" altLang="en-US" smtClean="0"/>
              <a:t> 클래스</a:t>
            </a:r>
            <a:r>
              <a:rPr lang="en-US" altLang="ko-KR" smtClean="0"/>
              <a:t> </a:t>
            </a:r>
            <a:endParaRPr lang="ko-KR" altLang="en-US" dirty="0"/>
          </a:p>
        </p:txBody>
      </p:sp>
      <p:sp>
        <p:nvSpPr>
          <p:cNvPr id="9" name="내용 개체 틀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22705" y="1213567"/>
            <a:ext cx="5903033" cy="5009753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		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): #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생성자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="red"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=30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  <a:p>
            <a:pPr latinLnBrk="1">
              <a:lnSpc>
                <a:spcPct val="150000"/>
              </a:lnSpc>
            </a:pP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</a:t>
            </a:r>
            <a:endParaRPr lang="en-US" altLang="ko-K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>
              <a:lnSpc>
                <a:spcPct val="150000"/>
              </a:lnSpc>
            </a:pPr>
            <a:r>
              <a:rPr lang="ko-KR" alt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3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객체</a:t>
            </a:r>
            <a:r>
              <a:rPr lang="en-US" altLang="ko-KR" smtClean="0"/>
              <a:t> </a:t>
            </a:r>
            <a:r>
              <a:rPr lang="ko-KR" altLang="en-US" smtClean="0"/>
              <a:t>생성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300" y="1055932"/>
            <a:ext cx="5620238" cy="5527747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en-US" altLang="ko-KR" sz="1400" dirty="0"/>
              <a:t>class Ball:				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__(self):		# </a:t>
            </a:r>
            <a:r>
              <a:rPr lang="ko-KR" altLang="en-US" sz="1400" dirty="0" err="1"/>
              <a:t>생성자</a:t>
            </a:r>
            <a:endParaRPr lang="ko-KR" altLang="en-US" sz="1400" dirty="0"/>
          </a:p>
          <a:p>
            <a:r>
              <a:rPr lang="ko-KR" altLang="en-US" sz="1400" dirty="0"/>
              <a:t>        </a:t>
            </a:r>
            <a:r>
              <a:rPr lang="en-US" altLang="ko-KR" sz="1400" dirty="0" err="1"/>
              <a:t>self.color</a:t>
            </a:r>
            <a:r>
              <a:rPr lang="en-US" altLang="ko-KR" sz="1400" dirty="0"/>
              <a:t>="red"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self.size</a:t>
            </a:r>
            <a:r>
              <a:rPr lang="en-US" altLang="ko-KR" sz="1400" dirty="0"/>
              <a:t>=30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self.x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self.y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self.xspeed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        </a:t>
            </a:r>
            <a:r>
              <a:rPr lang="en-US" altLang="ko-KR" sz="1400" dirty="0" err="1"/>
              <a:t>self.yspeed</a:t>
            </a:r>
            <a:r>
              <a:rPr lang="en-US" altLang="ko-KR" sz="1400" dirty="0"/>
              <a:t> = 0</a:t>
            </a:r>
          </a:p>
          <a:p>
            <a:r>
              <a:rPr lang="en-US" altLang="ko-KR" sz="1400" dirty="0"/>
              <a:t>    </a:t>
            </a:r>
            <a:r>
              <a:rPr lang="en-US" altLang="ko-KR" sz="1400" dirty="0" err="1"/>
              <a:t>def</a:t>
            </a:r>
            <a:r>
              <a:rPr lang="en-US" altLang="ko-KR" sz="1400" dirty="0"/>
              <a:t> move(self):		</a:t>
            </a:r>
            <a:r>
              <a:rPr lang="en-US" altLang="ko-KR" sz="1400" dirty="0" smtClean="0"/>
              <a:t># </a:t>
            </a:r>
            <a:r>
              <a:rPr lang="en-US" altLang="ko-KR" sz="1400" dirty="0"/>
              <a:t>Ball</a:t>
            </a:r>
            <a:r>
              <a:rPr lang="ko-KR" altLang="en-US" sz="1400" dirty="0"/>
              <a:t>을 이동시키는 함수</a:t>
            </a:r>
          </a:p>
          <a:p>
            <a:r>
              <a:rPr lang="ko-KR" altLang="en-US" sz="1400" dirty="0"/>
              <a:t>        </a:t>
            </a:r>
            <a:r>
              <a:rPr lang="en-US" altLang="ko-KR" sz="1400" dirty="0"/>
              <a:t>pass</a:t>
            </a:r>
          </a:p>
          <a:p>
            <a:endParaRPr lang="en-US" altLang="ko-KR" sz="1400" dirty="0"/>
          </a:p>
          <a:p>
            <a:r>
              <a:rPr lang="en-US" altLang="ko-KR" sz="1400" dirty="0"/>
              <a:t>ball = Ball()</a:t>
            </a:r>
          </a:p>
          <a:p>
            <a:endParaRPr lang="en-US" altLang="ko-KR" sz="1400" dirty="0"/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공의 색상</a:t>
            </a:r>
            <a:r>
              <a:rPr lang="en-US" altLang="ko-KR" sz="1400" dirty="0"/>
              <a:t>=", </a:t>
            </a:r>
            <a:r>
              <a:rPr lang="en-US" altLang="ko-KR" sz="1400" dirty="0" err="1"/>
              <a:t>ball.color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공의 크기</a:t>
            </a:r>
            <a:r>
              <a:rPr lang="en-US" altLang="ko-KR" sz="1400" dirty="0"/>
              <a:t>=", </a:t>
            </a:r>
            <a:r>
              <a:rPr lang="en-US" altLang="ko-KR" sz="1400" dirty="0" err="1"/>
              <a:t>ball.size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print("</a:t>
            </a:r>
            <a:r>
              <a:rPr lang="ko-KR" altLang="en-US" sz="1400" dirty="0"/>
              <a:t>공의 </a:t>
            </a:r>
            <a:r>
              <a:rPr lang="en-US" altLang="ko-KR" sz="1400" dirty="0"/>
              <a:t>x</a:t>
            </a:r>
            <a:r>
              <a:rPr lang="ko-KR" altLang="en-US" sz="1400" dirty="0"/>
              <a:t>좌표</a:t>
            </a:r>
            <a:r>
              <a:rPr lang="en-US" altLang="ko-KR" sz="1400" dirty="0"/>
              <a:t>=", </a:t>
            </a:r>
            <a:r>
              <a:rPr lang="en-US" altLang="ko-KR" sz="1400" dirty="0" err="1"/>
              <a:t>ball.x</a:t>
            </a:r>
            <a:r>
              <a:rPr lang="en-US" altLang="ko-KR" sz="14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58461" y="1855363"/>
            <a:ext cx="2268172" cy="1276710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</a:lstStyle>
          <a:p>
            <a:r>
              <a:rPr lang="ko-KR" altLang="en-US" dirty="0"/>
              <a:t>공의 색상</a:t>
            </a:r>
            <a:r>
              <a:rPr lang="en-US" altLang="ko-KR" dirty="0"/>
              <a:t>= red</a:t>
            </a:r>
            <a:endParaRPr lang="ko-KR" altLang="en-US" dirty="0"/>
          </a:p>
          <a:p>
            <a:r>
              <a:rPr lang="ko-KR" altLang="en-US" dirty="0"/>
              <a:t>공의 크기</a:t>
            </a:r>
            <a:r>
              <a:rPr lang="en-US" altLang="ko-KR" dirty="0"/>
              <a:t>= 30</a:t>
            </a:r>
            <a:endParaRPr lang="ko-KR" altLang="en-US" dirty="0"/>
          </a:p>
          <a:p>
            <a:r>
              <a:rPr lang="ko-KR" altLang="en-US" dirty="0"/>
              <a:t>공의 </a:t>
            </a:r>
            <a:r>
              <a:rPr lang="en-US" altLang="ko-KR" dirty="0"/>
              <a:t>x</a:t>
            </a:r>
            <a:r>
              <a:rPr lang="ko-KR" altLang="en-US" dirty="0"/>
              <a:t>좌표</a:t>
            </a:r>
            <a:r>
              <a:rPr lang="en-US" altLang="ko-KR" dirty="0"/>
              <a:t>= 0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8932901" y="3718444"/>
            <a:ext cx="1390124" cy="1153110"/>
            <a:chOff x="7522761" y="5086723"/>
            <a:chExt cx="1390124" cy="1153110"/>
          </a:xfrm>
        </p:grpSpPr>
        <p:pic>
          <p:nvPicPr>
            <p:cNvPr id="7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altLang="ko-KR" i="1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163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다양한 공을 만들어보자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1164" y="1077987"/>
            <a:ext cx="8492836" cy="5721824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__(self, color, size, x, y,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):	#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생성자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color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size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x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중심점의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y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중심점의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수평방향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수직방향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 Ball("red", 30, 0, 0, 0, 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ballA.x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("")</a:t>
            </a:r>
          </a:p>
          <a:p>
            <a:pPr latinLnBrk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ballB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= Ball("blue", 100, 50, 50, 10, 10)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ballB.color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ballB.size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print("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=",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ballB.x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15401" y="4148521"/>
            <a:ext cx="2628599" cy="2027208"/>
          </a:xfrm>
          <a:prstGeom prst="flowChartAlternateProcess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red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30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0</a:t>
            </a:r>
          </a:p>
          <a:p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색상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blue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크기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100</a:t>
            </a:r>
          </a:p>
          <a:p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공의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50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9473830" y="4585570"/>
            <a:ext cx="1390124" cy="1153110"/>
            <a:chOff x="7522761" y="5086723"/>
            <a:chExt cx="1390124" cy="1153110"/>
          </a:xfrm>
        </p:grpSpPr>
        <p:pic>
          <p:nvPicPr>
            <p:cNvPr id="13" name="Picture 2">
              <a:hlinkClick r:id="rId2" action="ppaction://hlinkfile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2491" y="5086723"/>
              <a:ext cx="993382" cy="968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TextBox 10"/>
            <p:cNvSpPr txBox="1"/>
            <p:nvPr/>
          </p:nvSpPr>
          <p:spPr>
            <a:xfrm>
              <a:off x="7522761" y="5870501"/>
              <a:ext cx="13901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r>
                <a:rPr lang="en-US" altLang="ko-KR" i="1" dirty="0">
                  <a:latin typeface="Arial" panose="020B0604020202020204" pitchFamily="34" charset="0"/>
                  <a:cs typeface="Arial" panose="020B0604020202020204" pitchFamily="34" charset="0"/>
                </a:rPr>
                <a:t>Run</a:t>
              </a:r>
              <a:r>
                <a:rPr lang="ko-KR" alt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i="1" dirty="0">
                  <a:latin typeface="Arial" panose="020B0604020202020204" pitchFamily="34" charset="0"/>
                  <a:cs typeface="Arial" panose="020B0604020202020204" pitchFamily="34" charset="0"/>
                </a:rPr>
                <a:t>Python</a:t>
              </a:r>
              <a:endParaRPr lang="ko-KR" altLang="en-US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563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Ball </a:t>
            </a:r>
            <a:r>
              <a:rPr lang="ko-KR" altLang="en-US" smtClean="0"/>
              <a:t>클래스에서 원 그리기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64763" y="1028112"/>
            <a:ext cx="6193979" cy="5253307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import *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__(self, canvas, color, size, x, y,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):	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self.canvas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canvas		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캔버스 객체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color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size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x	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y	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수평방향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수직방향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(x, y,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x+size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y+size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fill=color)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pass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WIDTH = 800		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윈도우의 가로 크기를 저장한다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HEIGHT = 400		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윈도우의 세로 크기를 저장한다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width=WIDTH, height=HEIGHT)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ball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Ball(canvas, "red", 30, 0, 0, 0, 0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	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원을 하나 그린다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_x274502880" descr="EMB00005390610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569" y="1797403"/>
            <a:ext cx="3346004" cy="1804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6046" y="4611217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직사각형 12"/>
          <p:cNvSpPr/>
          <p:nvPr/>
        </p:nvSpPr>
        <p:spPr>
          <a:xfrm>
            <a:off x="8439767" y="2454626"/>
            <a:ext cx="32976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/>
              <a:t>공이 </a:t>
            </a:r>
            <a:r>
              <a:rPr lang="ko-KR" altLang="en-US" sz="1400" dirty="0" smtClean="0"/>
              <a:t>화면에 보이지만 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움직일 수는 없다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2750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움직여보자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0" name="내용 개체 틀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1658" y="1155470"/>
            <a:ext cx="6846917" cy="5503025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</a:p>
          <a:p>
            <a:pPr latinLnBrk="1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Import time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class Ball:				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__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__(self, canvas, color, size, x, y,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):	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self.canvas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canvas		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캔버스 객체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self.color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color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색상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self.size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size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크기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self.x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x	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self.y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y	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좌표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xspeed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수평방향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yspeed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의 </a:t>
            </a:r>
            <a:r>
              <a:rPr lang="ko-KR" alt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수직방향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속도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self.id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canvas.create_oval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(x, y,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x+size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y+size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, fill=color)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def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move(self):			# Ball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을 이동시키는 함수</a:t>
            </a:r>
          </a:p>
          <a:p>
            <a:pPr latinLnBrk="1"/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self.canvas.move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(self.id, </a:t>
            </a:r>
            <a:r>
              <a:rPr lang="en-US" altLang="ko-KR" sz="14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self.xspeed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self.yspeed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atinLnBrk="1"/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WIDTH = 800		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윈도우의 가로 크기를 저장한다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HEIGHT = 400		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윈도우의 세로 크기를 저장한다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atinLnBrk="1"/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canvas = Canvas(window, width=WIDTH, height=HEIGHT)</a:t>
            </a:r>
          </a:p>
          <a:p>
            <a:pPr latinLnBrk="1"/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ball 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= Ball(canvas, "red", 30, 0, 0, 0, 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475913" y="1447434"/>
            <a:ext cx="3056313" cy="1742537"/>
          </a:xfrm>
          <a:prstGeom prst="rect">
            <a:avLst/>
          </a:prstGeom>
          <a:solidFill>
            <a:srgbClr val="FFFFCC"/>
          </a:solidFill>
          <a:ln w="12700"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무한 </a:t>
            </a:r>
            <a:r>
              <a:rPr lang="ko-KR" alt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루프</a:t>
            </a:r>
            <a:endParaRPr lang="en-US" altLang="ko-K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while True:		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ball.move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window.update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atinLnBrk="1"/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time.sleep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(0.03)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913" y="3581449"/>
            <a:ext cx="2987300" cy="163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4845" y="4742814"/>
            <a:ext cx="993382" cy="968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91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공을 화면에서 반사시키자</a:t>
            </a:r>
            <a:endParaRPr lang="ko-KR" altLang="en-US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공이 오른쪽 벽에 충돌하면 반사되도록 만들어보자</a:t>
            </a:r>
            <a:r>
              <a:rPr lang="en-US" altLang="ko-KR" sz="2000" dirty="0" smtClean="0"/>
              <a:t>. </a:t>
            </a:r>
          </a:p>
          <a:p>
            <a:r>
              <a:rPr lang="en-US" altLang="ko-KR" sz="2000" dirty="0" smtClean="0"/>
              <a:t>Ball </a:t>
            </a:r>
            <a:r>
              <a:rPr lang="ko-KR" altLang="en-US" sz="2000" dirty="0" smtClean="0"/>
              <a:t>클래스에 공이 한 번에 움직이는 거리를 나타내는 변수 </a:t>
            </a:r>
            <a:r>
              <a:rPr lang="en-US" altLang="ko-KR" sz="2000" dirty="0" err="1" smtClean="0"/>
              <a:t>xspeed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yspeed</a:t>
            </a:r>
            <a:r>
              <a:rPr lang="ko-KR" altLang="en-US" sz="2000" dirty="0" smtClean="0"/>
              <a:t>가 있다</a:t>
            </a:r>
            <a:r>
              <a:rPr lang="en-US" altLang="ko-KR" sz="2000" dirty="0" smtClean="0"/>
              <a:t>. </a:t>
            </a:r>
          </a:p>
          <a:p>
            <a:r>
              <a:rPr lang="ko-KR" altLang="en-US" sz="2000" dirty="0" smtClean="0"/>
              <a:t>한번 반복할 때마다 공을 </a:t>
            </a:r>
            <a:r>
              <a:rPr lang="en-US" altLang="ko-KR" sz="2000" dirty="0" smtClean="0"/>
              <a:t>(</a:t>
            </a:r>
            <a:r>
              <a:rPr lang="en-US" altLang="ko-KR" sz="2000" dirty="0" err="1" smtClean="0"/>
              <a:t>xspeed</a:t>
            </a:r>
            <a:r>
              <a:rPr lang="en-US" altLang="ko-KR" sz="2000" dirty="0" smtClean="0"/>
              <a:t>, </a:t>
            </a:r>
            <a:r>
              <a:rPr lang="en-US" altLang="ko-KR" sz="2000" dirty="0" err="1" smtClean="0"/>
              <a:t>xspeed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만큼 움직이는 것으로 하자</a:t>
            </a:r>
            <a:r>
              <a:rPr lang="en-US" altLang="ko-KR" sz="2000" dirty="0" smtClean="0"/>
              <a:t>.</a:t>
            </a:r>
            <a:endParaRPr lang="ko-KR" altLang="en-US" sz="2000" dirty="0" smtClean="0"/>
          </a:p>
          <a:p>
            <a:endParaRPr lang="ko-KR" altLang="en-US" sz="2000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924" y="3462019"/>
            <a:ext cx="51816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4649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비즈니스">
  <a:themeElements>
    <a:clrScheme name="비즈니스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  <a:ea typeface="굴림" pitchFamily="50" charset="-127"/>
          </a:defRPr>
        </a:defPPr>
      </a:lstStyle>
    </a:lnDef>
  </a:objectDefaults>
  <a:extraClrSchemeLst>
    <a:extraClrScheme>
      <a:clrScheme name="비즈니스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비즈니스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비즈니스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1870</TotalTime>
  <Words>460</Words>
  <Application>Microsoft Office PowerPoint</Application>
  <PresentationFormat>와이드스크린</PresentationFormat>
  <Paragraphs>257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굴림</vt:lpstr>
      <vt:lpstr>맑은 고딕</vt:lpstr>
      <vt:lpstr>Arial</vt:lpstr>
      <vt:lpstr>Calibri</vt:lpstr>
      <vt:lpstr>Cambria</vt:lpstr>
      <vt:lpstr>Century Schoolbook</vt:lpstr>
      <vt:lpstr>Consolas</vt:lpstr>
      <vt:lpstr>Tahoma</vt:lpstr>
      <vt:lpstr>Times New Roman</vt:lpstr>
      <vt:lpstr>Verdana</vt:lpstr>
      <vt:lpstr>Wingdings</vt:lpstr>
      <vt:lpstr>Office 테마</vt:lpstr>
      <vt:lpstr>1_비즈니스</vt:lpstr>
      <vt:lpstr>파이썬 프로그래밍  buffer week :  프로젝트2</vt:lpstr>
      <vt:lpstr>실습 내용</vt:lpstr>
      <vt:lpstr>공을 클래스로 표현하자. </vt:lpstr>
      <vt:lpstr>Ball 클래스 </vt:lpstr>
      <vt:lpstr>객체 생성</vt:lpstr>
      <vt:lpstr>다양한 공을 만들어보자. </vt:lpstr>
      <vt:lpstr>Ball 클래스에서 원 그리기</vt:lpstr>
      <vt:lpstr>공을 움직여보자. </vt:lpstr>
      <vt:lpstr>공을 화면에서 반사시키자</vt:lpstr>
      <vt:lpstr>공을 움직여보자. </vt:lpstr>
      <vt:lpstr>움직이는 볼을 여러 개 만들어 보자. </vt:lpstr>
      <vt:lpstr>움직이는 볼을 여러 개 만들어 보자. </vt:lpstr>
      <vt:lpstr>간단한 게임 작성 #1</vt:lpstr>
      <vt:lpstr>간단한 게임 작성 #1</vt:lpstr>
      <vt:lpstr>간단한 게임 작성 #2 : 마우스버튼 </vt:lpstr>
      <vt:lpstr>간단한 게임 작성 #2</vt:lpstr>
      <vt:lpstr>이번 장에서 배운 것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yjchoi_book</dc:creator>
  <cp:lastModifiedBy>yjchoi_book</cp:lastModifiedBy>
  <cp:revision>935</cp:revision>
  <dcterms:created xsi:type="dcterms:W3CDTF">2018-02-06T11:26:16Z</dcterms:created>
  <dcterms:modified xsi:type="dcterms:W3CDTF">2018-03-08T16:20:34Z</dcterms:modified>
</cp:coreProperties>
</file>