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20" r:id="rId4"/>
    <p:sldId id="319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15" r:id="rId14"/>
    <p:sldId id="307" r:id="rId15"/>
    <p:sldId id="308" r:id="rId16"/>
    <p:sldId id="309" r:id="rId17"/>
    <p:sldId id="310" r:id="rId18"/>
    <p:sldId id="311" r:id="rId19"/>
    <p:sldId id="312" r:id="rId20"/>
    <p:sldId id="316" r:id="rId21"/>
    <p:sldId id="317" r:id="rId22"/>
    <p:sldId id="258" r:id="rId23"/>
    <p:sldId id="259" r:id="rId24"/>
    <p:sldId id="261" r:id="rId25"/>
    <p:sldId id="263" r:id="rId26"/>
    <p:sldId id="264" r:id="rId27"/>
    <p:sldId id="265" r:id="rId28"/>
    <p:sldId id="262" r:id="rId29"/>
    <p:sldId id="266" r:id="rId30"/>
    <p:sldId id="267" r:id="rId31"/>
    <p:sldId id="268" r:id="rId32"/>
    <p:sldId id="269" r:id="rId33"/>
    <p:sldId id="270" r:id="rId34"/>
    <p:sldId id="322" r:id="rId35"/>
    <p:sldId id="297" r:id="rId36"/>
    <p:sldId id="271" r:id="rId37"/>
    <p:sldId id="274" r:id="rId38"/>
    <p:sldId id="324" r:id="rId39"/>
    <p:sldId id="323" r:id="rId40"/>
    <p:sldId id="286" r:id="rId41"/>
    <p:sldId id="321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Chung-Hao重豪" initials="H" lastIdx="1" clrIdx="0">
    <p:extLst>
      <p:ext uri="{19B8F6BF-5375-455C-9EA6-DF929625EA0E}">
        <p15:presenceInfo xmlns:p15="http://schemas.microsoft.com/office/powerpoint/2012/main" userId="8b61c65b8b15a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5:04:31.6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9125-1697-4CE1-AE28-B89EADE8930C}" type="datetimeFigureOut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A45A-203A-444E-A6C4-A8E6F832E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6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0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0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2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5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EC2-70D7-4851-A72A-3393EB1BDB66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DBC-93AC-462A-BBC3-5CBEAF45E01B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EC8-072A-4E1D-BAD9-1C827A59DA04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B15-572E-48C7-B776-F3D4E444BB54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9777-5156-4805-B688-4904DB353163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C31-2E7F-4C35-8042-0C45C08D7440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6C8D-ACD9-4ABA-A7C1-5F8DB9D422D7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B130-D397-4D92-BE90-45DDD8DD8CB0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331A-96C1-4CEE-A6C3-8769EAF3B446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ADD4-BE71-46B6-808F-70D7527BF1CF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1C94-BF23-4EBB-A70D-E5FE9E6E8E0F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DA49-4438-4DFD-8C9B-3AC5A597E61D}" type="datetime1">
              <a:rPr lang="zh-TW" altLang="en-US" smtClean="0"/>
              <a:t>2016/1/15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/>
              <a:t>Model Checking Collaboration, Competition and Dense Fault</a:t>
            </a:r>
            <a:br>
              <a:rPr lang="en-US" altLang="zh-TW" sz="5400" dirty="0"/>
            </a:br>
            <a:r>
              <a:rPr lang="en-US" altLang="zh-TW" sz="5400" dirty="0"/>
              <a:t>Resilience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黃重豪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王凡 博士</a:t>
            </a:r>
            <a:endParaRPr lang="en-US" altLang="zh-TW" dirty="0" smtClean="0"/>
          </a:p>
          <a:p>
            <a:r>
              <a:rPr lang="zh-TW" altLang="en-US" dirty="0" smtClean="0"/>
              <a:t>口試委員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0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BSIL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smtClean="0"/>
              <a:t>formulas  </a:t>
            </a:r>
            <a:r>
              <a:rPr lang="el-GR" altLang="zh-TW" i="1" dirty="0" smtClean="0"/>
              <a:t>φ </a:t>
            </a:r>
            <a:r>
              <a:rPr lang="el-GR" altLang="zh-TW" dirty="0"/>
              <a:t>::= </a:t>
            </a:r>
            <a:r>
              <a:rPr lang="en-US" altLang="zh-TW" i="1" dirty="0"/>
              <a:t>p </a:t>
            </a:r>
            <a:r>
              <a:rPr lang="en-US" altLang="zh-TW" dirty="0"/>
              <a:t>| </a:t>
            </a:r>
            <a:r>
              <a:rPr lang="zh-TW" altLang="en-US" dirty="0"/>
              <a:t>￢</a:t>
            </a:r>
            <a:r>
              <a:rPr lang="el-GR" altLang="zh-TW" i="1" dirty="0"/>
              <a:t>φ</a:t>
            </a:r>
            <a:r>
              <a:rPr lang="el-GR" altLang="zh-TW" dirty="0"/>
              <a:t>1 | </a:t>
            </a:r>
            <a:r>
              <a:rPr lang="el-GR" altLang="zh-TW" i="1" dirty="0"/>
              <a:t>φ</a:t>
            </a:r>
            <a:r>
              <a:rPr lang="el-GR" altLang="zh-TW" dirty="0"/>
              <a:t>1 ∨ </a:t>
            </a:r>
            <a:r>
              <a:rPr lang="el-GR" altLang="zh-TW" i="1" dirty="0"/>
              <a:t>φ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tree formulas    </a:t>
            </a:r>
            <a:r>
              <a:rPr lang="el-GR" altLang="zh-TW" i="1" dirty="0" smtClean="0"/>
              <a:t>τ </a:t>
            </a:r>
            <a:r>
              <a:rPr lang="el-GR" altLang="zh-TW" dirty="0"/>
              <a:t>::= </a:t>
            </a:r>
            <a:r>
              <a:rPr lang="el-GR" altLang="zh-TW" i="1" dirty="0"/>
              <a:t>τ</a:t>
            </a:r>
            <a:r>
              <a:rPr lang="el-GR" altLang="zh-TW" dirty="0"/>
              <a:t>1 ∨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l-GR" altLang="zh-TW" i="1" dirty="0"/>
              <a:t>τ</a:t>
            </a:r>
            <a:r>
              <a:rPr lang="el-GR" altLang="zh-TW" dirty="0"/>
              <a:t>1 ∧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path formulas   </a:t>
            </a:r>
            <a:r>
              <a:rPr lang="el-GR" altLang="zh-TW" i="1" dirty="0" smtClean="0"/>
              <a:t>θ </a:t>
            </a:r>
            <a:r>
              <a:rPr lang="el-GR" altLang="zh-TW" dirty="0"/>
              <a:t>::= </a:t>
            </a:r>
            <a:r>
              <a:rPr lang="zh-TW" altLang="el-GR" dirty="0"/>
              <a:t>￢</a:t>
            </a:r>
            <a:r>
              <a:rPr lang="el-GR" altLang="zh-TW" i="1" dirty="0"/>
              <a:t>θ</a:t>
            </a:r>
            <a:r>
              <a:rPr lang="el-GR" altLang="zh-TW" dirty="0"/>
              <a:t>1 | </a:t>
            </a:r>
            <a:r>
              <a:rPr lang="el-GR" altLang="zh-TW" i="1" dirty="0"/>
              <a:t>θ</a:t>
            </a:r>
            <a:r>
              <a:rPr lang="el-GR" altLang="zh-TW" dirty="0"/>
              <a:t>1 ∨ </a:t>
            </a:r>
            <a:r>
              <a:rPr lang="el-GR" altLang="zh-TW" i="1" dirty="0"/>
              <a:t>θ</a:t>
            </a:r>
            <a:r>
              <a:rPr lang="el-GR" altLang="zh-TW" dirty="0"/>
              <a:t>2 | </a:t>
            </a:r>
            <a:r>
              <a:rPr lang="en-US" altLang="zh-TW" dirty="0" smtClean="0">
                <a:sym typeface="Wingdings 2"/>
              </a:rPr>
              <a:t> 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l-GR" altLang="zh-TW" i="1" dirty="0"/>
              <a:t>φ</a:t>
            </a:r>
            <a:r>
              <a:rPr lang="el-GR" altLang="zh-TW" dirty="0"/>
              <a:t>1</a:t>
            </a:r>
            <a:r>
              <a:rPr lang="en-US" altLang="zh-TW" dirty="0"/>
              <a:t>U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2</a:t>
            </a:r>
            <a:endParaRPr lang="en-US" altLang="zh-TW" dirty="0" smtClean="0"/>
          </a:p>
          <a:p>
            <a:r>
              <a:rPr lang="en-US" altLang="zh-TW" dirty="0"/>
              <a:t>TCL</a:t>
            </a:r>
          </a:p>
          <a:p>
            <a:pPr lvl="1"/>
            <a:r>
              <a:rPr lang="en-US" altLang="zh-TW" dirty="0"/>
              <a:t>state formulas </a:t>
            </a:r>
            <a:r>
              <a:rPr lang="el-GR" altLang="zh-TW" i="1" dirty="0"/>
              <a:t>φ </a:t>
            </a:r>
            <a:r>
              <a:rPr lang="en-US" altLang="zh-TW" dirty="0" smtClean="0">
                <a:sym typeface="Symbol" panose="05050102010706020507" pitchFamily="18" charset="2"/>
              </a:rPr>
              <a:t>::=</a:t>
            </a:r>
            <a:r>
              <a:rPr lang="en-US" altLang="zh-TW" i="1" dirty="0" smtClean="0"/>
              <a:t> </a:t>
            </a:r>
            <a:r>
              <a:rPr lang="en-US" altLang="zh-TW" i="1" dirty="0"/>
              <a:t>p 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n-US" altLang="zh-TW" dirty="0" smtClean="0">
                <a:sym typeface="Symbol"/>
              </a:rPr>
              <a:t></a:t>
            </a:r>
            <a:r>
              <a:rPr lang="el-GR" altLang="zh-TW" i="1" dirty="0"/>
              <a:t> 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/>
              <a:t>| &lt;A</a:t>
            </a:r>
            <a:r>
              <a:rPr lang="en-US" altLang="zh-TW" dirty="0" smtClean="0"/>
              <a:t>&gt;</a:t>
            </a:r>
            <a:r>
              <a:rPr lang="el-GR" altLang="zh-TW" i="1" dirty="0"/>
              <a:t> τ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tree formulas </a:t>
            </a:r>
            <a:r>
              <a:rPr lang="en-US" altLang="zh-TW" dirty="0" smtClean="0"/>
              <a:t>  </a:t>
            </a:r>
            <a:r>
              <a:rPr lang="el-GR" altLang="zh-TW" i="1" dirty="0" smtClean="0"/>
              <a:t>τ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TW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path formulas </a:t>
            </a:r>
            <a:r>
              <a:rPr lang="el-GR" altLang="zh-TW" i="1" dirty="0"/>
              <a:t>θ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/>
              <a:t>No universal strategy quantifier [+A]</a:t>
            </a:r>
            <a:endParaRPr lang="zh-TW" altLang="en-US" dirty="0"/>
          </a:p>
          <a:p>
            <a:endParaRPr lang="en-US" altLang="zh-TW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9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p </a:t>
            </a:r>
            <a:r>
              <a:rPr lang="en-US" altLang="zh-TW" sz="2400" dirty="0"/>
              <a:t>if and only if </a:t>
            </a:r>
            <a:r>
              <a:rPr lang="en-US" altLang="zh-TW" sz="2400" i="1" dirty="0"/>
              <a:t>p </a:t>
            </a:r>
            <a:r>
              <a:rPr lang="en-US" altLang="zh-TW" sz="2400" dirty="0"/>
              <a:t>∈ </a:t>
            </a:r>
            <a:r>
              <a:rPr lang="en-US" altLang="zh-TW" sz="2400" i="1" dirty="0"/>
              <a:t>λ</a:t>
            </a:r>
            <a:r>
              <a:rPr lang="en-US" altLang="zh-TW" sz="2400" dirty="0"/>
              <a:t>(</a:t>
            </a:r>
            <a:r>
              <a:rPr lang="en-US" altLang="zh-TW" sz="2400" i="1" dirty="0"/>
              <a:t>q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formula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zh-TW" altLang="en-US" sz="2400" dirty="0"/>
              <a:t>￢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if and only if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is false.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∧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</a:t>
            </a:r>
            <a:r>
              <a:rPr lang="en-US" altLang="zh-TW" sz="2400" i="1" dirty="0"/>
              <a:t>G,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ψ</a:t>
            </a:r>
            <a:r>
              <a:rPr lang="en-US" altLang="zh-TW" sz="2400" dirty="0"/>
              <a:t>1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∨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either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ψ</a:t>
            </a:r>
            <a:r>
              <a:rPr lang="en-US" altLang="zh-TW" sz="2400" dirty="0" smtClean="0"/>
              <a:t>1 or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&lt;A&gt;τ </a:t>
            </a:r>
            <a:r>
              <a:rPr lang="en-US" altLang="zh-TW" sz="2400" dirty="0"/>
              <a:t>if and only if there exists an </a:t>
            </a:r>
            <a:r>
              <a:rPr lang="en-US" altLang="zh-TW" sz="2400" dirty="0" smtClean="0"/>
              <a:t>S-profile </a:t>
            </a:r>
            <a:r>
              <a:rPr lang="el-GR" altLang="zh-TW" sz="2400" dirty="0" smtClean="0"/>
              <a:t>∏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/>
              <a:t>A </a:t>
            </a:r>
            <a:r>
              <a:rPr lang="en-US" altLang="zh-TW" sz="2400" dirty="0"/>
              <a:t>with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∏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τ 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&lt;+A&gt;τ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with G, q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dirty="0"/>
              <a:t> τ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 </a:t>
            </a:r>
            <a:r>
              <a:rPr lang="el-GR" altLang="zh-TW" sz="2400" baseline="-25000" dirty="0"/>
              <a:t>∏</a:t>
            </a:r>
            <a:r>
              <a:rPr lang="el-GR" altLang="zh-TW" sz="2400" dirty="0"/>
              <a:t> </a:t>
            </a:r>
            <a:r>
              <a:rPr lang="en-US" altLang="zh-TW" sz="2400" dirty="0"/>
              <a:t>θ holds. 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</a:t>
            </a:r>
            <a:r>
              <a:rPr lang="el-GR" altLang="zh-TW" sz="2400" dirty="0"/>
              <a:t> Σ</a:t>
            </a:r>
            <a:r>
              <a:rPr lang="en-US" altLang="zh-TW" sz="2400" dirty="0"/>
              <a:t> ◦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θ holds.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path formula </a:t>
            </a:r>
            <a:r>
              <a:rPr lang="en-US" altLang="zh-TW" i="1" dirty="0"/>
              <a:t>θ</a:t>
            </a:r>
            <a:r>
              <a:rPr lang="en-US" altLang="zh-TW" dirty="0"/>
              <a:t>1,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zh-TW" altLang="en-US" dirty="0"/>
              <a:t>￢</a:t>
            </a:r>
            <a:r>
              <a:rPr lang="en-US" altLang="zh-TW" i="1" dirty="0"/>
              <a:t>θ</a:t>
            </a:r>
            <a:r>
              <a:rPr lang="en-US" altLang="zh-TW" dirty="0"/>
              <a:t>1 if and only if it is not the case that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1.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path formulas </a:t>
            </a:r>
            <a:r>
              <a:rPr lang="en-US" altLang="zh-TW" i="1" dirty="0"/>
              <a:t>θ</a:t>
            </a:r>
            <a:r>
              <a:rPr lang="en-US" altLang="zh-TW" dirty="0"/>
              <a:t>1 and </a:t>
            </a:r>
            <a:r>
              <a:rPr lang="en-US" altLang="zh-TW" i="1" dirty="0"/>
              <a:t>θ</a:t>
            </a:r>
            <a:r>
              <a:rPr lang="en-US" altLang="zh-TW" dirty="0"/>
              <a:t>2,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θ</a:t>
            </a:r>
            <a:r>
              <a:rPr lang="en-US" altLang="zh-TW" dirty="0" smtClean="0"/>
              <a:t>1∨</a:t>
            </a:r>
            <a:r>
              <a:rPr lang="en-US" altLang="zh-TW" i="1" dirty="0" smtClean="0"/>
              <a:t>θ</a:t>
            </a:r>
            <a:r>
              <a:rPr lang="en-US" altLang="zh-TW" dirty="0" smtClean="0"/>
              <a:t>2 </a:t>
            </a:r>
            <a:r>
              <a:rPr lang="en-US" altLang="zh-TW" dirty="0"/>
              <a:t>if and only if either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 or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2.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Σ</a:t>
            </a:r>
            <a:r>
              <a:rPr lang="en-US" altLang="zh-TW" i="1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ψ</a:t>
            </a:r>
            <a:r>
              <a:rPr lang="en-US" altLang="zh-TW" dirty="0" smtClean="0"/>
              <a:t>1 </a:t>
            </a:r>
            <a:r>
              <a:rPr lang="en-US" altLang="zh-TW" dirty="0"/>
              <a:t>if and only if </a:t>
            </a:r>
            <a:r>
              <a:rPr lang="en-US" altLang="zh-TW" i="1" dirty="0"/>
              <a:t>G, ρ</a:t>
            </a:r>
            <a:r>
              <a:rPr lang="en-US" altLang="zh-TW" dirty="0"/>
              <a:t>[1</a:t>
            </a:r>
            <a:r>
              <a:rPr lang="en-US" altLang="zh-TW" i="1" dirty="0"/>
              <a:t>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1U</a:t>
            </a:r>
            <a:r>
              <a:rPr lang="en-US" altLang="zh-TW" i="1" dirty="0"/>
              <a:t>ψ</a:t>
            </a:r>
            <a:r>
              <a:rPr lang="en-US" altLang="zh-TW" dirty="0"/>
              <a:t>2 if and only if there exists an </a:t>
            </a:r>
            <a:r>
              <a:rPr lang="en-US" altLang="zh-TW" i="1" dirty="0"/>
              <a:t>h </a:t>
            </a:r>
            <a:r>
              <a:rPr lang="en-US" altLang="zh-TW" dirty="0"/>
              <a:t>≥ 0 with </a:t>
            </a:r>
            <a:r>
              <a:rPr lang="en-US" altLang="zh-TW" i="1" dirty="0"/>
              <a:t>G, ρ</a:t>
            </a:r>
            <a:r>
              <a:rPr lang="en-US" altLang="zh-TW" dirty="0"/>
              <a:t>[</a:t>
            </a:r>
            <a:r>
              <a:rPr lang="en-US" altLang="zh-TW" i="1" dirty="0"/>
              <a:t>h,</a:t>
            </a:r>
            <a:r>
              <a:rPr lang="en-US" altLang="zh-TW" dirty="0"/>
              <a:t>∞) |=</a:t>
            </a:r>
            <a:r>
              <a:rPr lang="en-US" altLang="zh-TW" i="1" dirty="0"/>
              <a:t> ψ</a:t>
            </a:r>
            <a:r>
              <a:rPr lang="en-US" altLang="zh-TW" dirty="0"/>
              <a:t>2 and for </a:t>
            </a:r>
            <a:r>
              <a:rPr lang="en-US" altLang="zh-TW" dirty="0" smtClean="0"/>
              <a:t>all </a:t>
            </a:r>
            <a:r>
              <a:rPr lang="en-US" altLang="zh-TW" i="1" dirty="0" smtClean="0"/>
              <a:t>j </a:t>
            </a:r>
            <a:r>
              <a:rPr lang="en-US" altLang="zh-TW" dirty="0"/>
              <a:t>∈ [0</a:t>
            </a:r>
            <a:r>
              <a:rPr lang="en-US" altLang="zh-TW" i="1" dirty="0"/>
              <a:t>, h</a:t>
            </a:r>
            <a:r>
              <a:rPr lang="en-US" altLang="zh-TW" dirty="0"/>
              <a:t>), </a:t>
            </a:r>
            <a:r>
              <a:rPr lang="en-US" altLang="zh-TW" i="1" dirty="0"/>
              <a:t>G, </a:t>
            </a:r>
            <a:r>
              <a:rPr lang="el-GR" altLang="zh-TW" i="1" dirty="0"/>
              <a:t>ρ</a:t>
            </a:r>
            <a:r>
              <a:rPr lang="el-GR" altLang="zh-TW" dirty="0"/>
              <a:t>[ </a:t>
            </a:r>
            <a:r>
              <a:rPr lang="en-US" altLang="zh-TW" i="1" dirty="0"/>
              <a:t>j,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l-GR" altLang="zh-TW" i="1" dirty="0"/>
              <a:t>ψ</a:t>
            </a:r>
            <a:r>
              <a:rPr lang="el-GR" altLang="zh-TW" dirty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last()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>
                <a:sym typeface="Symbol" panose="05050102010706020507" pitchFamily="18" charset="2"/>
              </a:rPr>
              <a:t>Tree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 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each successor ’ of  in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&lt;</a:t>
            </a:r>
            <a:r>
              <a:rPr lang="en-US" altLang="zh-TW" dirty="0">
                <a:sym typeface="Symbol" panose="05050102010706020507" pitchFamily="18" charset="2"/>
              </a:rPr>
              <a:t> , , 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dirty="0"/>
              <a:t>&gt;,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’, 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/>
              </a:rPr>
              <a:t>k|</a:t>
            </a:r>
            <a:r>
              <a:rPr lang="en-US" altLang="zh-TW" dirty="0">
                <a:sym typeface="Symbol" panose="05050102010706020507" pitchFamily="18" charset="2"/>
              </a:rPr>
              <a:t>|-1 s.t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’[0,k],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 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/>
              </a:rPr>
              <a:t>h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[</a:t>
            </a:r>
            <a:r>
              <a:rPr lang="en-US" altLang="zh-TW" dirty="0">
                <a:sym typeface="Symbol"/>
              </a:rPr>
              <a:t>|</a:t>
            </a:r>
            <a:r>
              <a:rPr lang="en-US" altLang="zh-TW" dirty="0">
                <a:sym typeface="Symbol" panose="05050102010706020507" pitchFamily="18" charset="2"/>
              </a:rPr>
              <a:t>|-1 ,k-1</a:t>
            </a:r>
            <a:r>
              <a:rPr lang="en-US" altLang="zh-TW" dirty="0"/>
              <a:t>],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’[0,h],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829800" y="6096763"/>
            <a:ext cx="2057400" cy="365125"/>
          </a:xfrm>
        </p:spPr>
        <p:txBody>
          <a:bodyPr/>
          <a:lstStyle/>
          <a:p>
            <a:fld id="{DB6414AB-510D-467E-9D9B-DB14F244D42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9589770" y="4428236"/>
            <a:ext cx="1645920" cy="1883664"/>
          </a:xfrm>
          <a:prstGeom prst="triangl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174986" y="3989324"/>
            <a:ext cx="475488" cy="43891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Symbol" panose="05050102010706020507" pitchFamily="18" charset="2"/>
              </a:rPr>
              <a:t>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8955786" y="4955540"/>
            <a:ext cx="2913888" cy="103632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626346" y="5577332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Symbol" panose="05050102010706020507" pitchFamily="18" charset="2"/>
              </a:rPr>
              <a:t>’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123170" y="5350256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0" name="橢圓 9"/>
          <p:cNvSpPr/>
          <p:nvPr/>
        </p:nvSpPr>
        <p:spPr>
          <a:xfrm>
            <a:off x="10498074" y="4955540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文字方塊 10"/>
          <p:cNvSpPr txBox="1"/>
          <p:nvPr/>
        </p:nvSpPr>
        <p:spPr>
          <a:xfrm rot="17564297">
            <a:off x="10329363" y="34160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9641586" y="6066536"/>
            <a:ext cx="414528" cy="4282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0174986" y="5786120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0528554" y="5409692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41914" y="36611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652492" y="61333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809387" y="49434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12730" y="45187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184237" y="4728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76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Memoryful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&lt;1&gt;((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r>
              <a:rPr lang="en-US" altLang="zh-TW" dirty="0" smtClean="0"/>
              <a:t>∧</a:t>
            </a:r>
            <a:r>
              <a:rPr lang="en-US" altLang="zh-TW" dirty="0" smtClean="0">
                <a:sym typeface="Wingdings 2"/>
              </a:rPr>
              <a:t>  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36" y="2753405"/>
            <a:ext cx="8077200" cy="20859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2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GL: with 1 modal operator</a:t>
            </a:r>
            <a:br>
              <a:rPr lang="en-US" altLang="zh-TW" sz="2000" dirty="0" smtClean="0"/>
            </a:br>
            <a:r>
              <a:rPr lang="en-US" altLang="zh-TW" sz="2000" dirty="0" smtClean="0"/>
              <a:t>let </a:t>
            </a:r>
            <a:r>
              <a:rPr lang="el-GR" altLang="zh-TW" sz="2000" i="1" dirty="0" smtClean="0"/>
              <a:t>φ</a:t>
            </a:r>
            <a:r>
              <a:rPr lang="el-GR" altLang="zh-TW" sz="2000" dirty="0" smtClean="0"/>
              <a:t>1</a:t>
            </a:r>
            <a:r>
              <a:rPr lang="en-US" altLang="zh-TW" sz="2000" dirty="0" smtClean="0"/>
              <a:t> be ∃</a:t>
            </a:r>
            <a:r>
              <a:rPr lang="el-GR" altLang="zh-TW" sz="2000" dirty="0" smtClean="0"/>
              <a:t>ψ</a:t>
            </a:r>
            <a:r>
              <a:rPr lang="en-US" altLang="zh-TW" sz="2000" dirty="0"/>
              <a:t>,</a:t>
            </a:r>
            <a:r>
              <a:rPr lang="el-GR" altLang="zh-TW" sz="2000" dirty="0"/>
              <a:t> ∀ψ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400" dirty="0" smtClean="0"/>
              <a:t>∃</a:t>
            </a:r>
            <a:r>
              <a:rPr lang="zh-TW" altLang="en-US" sz="2400" dirty="0" smtClean="0"/>
              <a:t>∅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∃{1,2}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{2,3}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∃{</a:t>
            </a:r>
            <a:r>
              <a:rPr lang="en-US" altLang="zh-TW" sz="2400" dirty="0" smtClean="0"/>
              <a:t>1,3}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∃{1,2,3}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endParaRPr lang="zh-TW" altLang="en-US" sz="2400" dirty="0"/>
          </a:p>
          <a:p>
            <a:r>
              <a:rPr lang="en-US" altLang="zh-TW" sz="2000" dirty="0" smtClean="0"/>
              <a:t>GL with 1 modal operator cannot tell the difference between G1, H1</a:t>
            </a:r>
            <a:endParaRPr lang="en-US" altLang="zh-TW" sz="2000" dirty="0"/>
          </a:p>
          <a:p>
            <a:r>
              <a:rPr lang="en-US" altLang="zh-TW" sz="2000" dirty="0" smtClean="0"/>
              <a:t>GL with k modal operator cannot tell the difference between </a:t>
            </a:r>
            <a:r>
              <a:rPr lang="en-US" altLang="zh-TW" sz="2000" dirty="0" err="1" smtClean="0"/>
              <a:t>Gk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Hk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3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 to DNBB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disjunctive normal </a:t>
            </a:r>
            <a:r>
              <a:rPr lang="en-US" altLang="zh-TW" i="1" dirty="0" smtClean="0"/>
              <a:t>Boolean bound formula</a:t>
            </a:r>
          </a:p>
          <a:p>
            <a:r>
              <a:rPr lang="pt-BR" altLang="zh-TW" dirty="0" smtClean="0"/>
              <a:t>BSIL:&lt;1</a:t>
            </a:r>
            <a:r>
              <a:rPr lang="pt-BR" altLang="zh-TW" i="1" dirty="0"/>
              <a:t>, </a:t>
            </a:r>
            <a:r>
              <a:rPr lang="pt-BR" altLang="zh-TW" dirty="0" smtClean="0"/>
              <a:t>2&gt;(&lt;+3&gt;(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 </a:t>
            </a:r>
            <a:r>
              <a:rPr lang="pt-BR" altLang="zh-TW" dirty="0" smtClean="0"/>
              <a:t>∨ 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 ∧ &lt;+3&gt;(&lt;+2&gt;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 </a:t>
            </a:r>
            <a:r>
              <a:rPr lang="pt-BR" altLang="zh-TW" dirty="0" smtClean="0"/>
              <a:t>∨ &lt;+4&gt;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))</a:t>
            </a:r>
          </a:p>
          <a:p>
            <a:r>
              <a:rPr lang="pt-BR" altLang="zh-TW" dirty="0" smtClean="0"/>
              <a:t>DNBB:</a:t>
            </a:r>
          </a:p>
          <a:p>
            <a:r>
              <a:rPr lang="pt-BR" altLang="zh-TW" dirty="0"/>
              <a:t>((1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2)(3</a:t>
            </a:r>
            <a:r>
              <a:rPr lang="pt-BR" altLang="zh-TW" i="1" dirty="0"/>
              <a:t>, s</a:t>
            </a:r>
            <a:r>
              <a:rPr lang="pt-BR" altLang="zh-TW" dirty="0"/>
              <a:t>3</a:t>
            </a:r>
            <a:r>
              <a:rPr lang="pt-BR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</a:t>
            </a:r>
            <a:r>
              <a:rPr lang="pt-BR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)∧(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5)(3</a:t>
            </a:r>
            <a:r>
              <a:rPr lang="pt-BR" altLang="zh-TW" i="1" dirty="0"/>
              <a:t>, s</a:t>
            </a:r>
            <a:r>
              <a:rPr lang="pt-BR" altLang="zh-TW" dirty="0"/>
              <a:t>4</a:t>
            </a:r>
            <a:r>
              <a:rPr lang="pt-BR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</a:t>
            </a:r>
            <a:r>
              <a:rPr lang="pt-BR" altLang="zh-TW" dirty="0" smtClean="0"/>
              <a:t>)</a:t>
            </a:r>
            <a:br>
              <a:rPr lang="pt-BR" altLang="zh-TW" dirty="0" smtClean="0"/>
            </a:br>
            <a:r>
              <a:rPr lang="en-US" altLang="zh-TW" dirty="0" smtClean="0"/>
              <a:t>∨</a:t>
            </a:r>
            <a:r>
              <a:rPr lang="en-US" altLang="zh-TW" dirty="0"/>
              <a:t>((1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3</a:t>
            </a:r>
            <a:r>
              <a:rPr lang="en-US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)∧(</a:t>
            </a:r>
            <a:r>
              <a:rPr lang="en-US" altLang="zh-TW" dirty="0"/>
              <a:t>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4)(4</a:t>
            </a:r>
            <a:r>
              <a:rPr lang="en-US" altLang="zh-TW" i="1" dirty="0"/>
              <a:t>, s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7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BSIL to DNBB</a:t>
            </a:r>
          </a:p>
          <a:p>
            <a:r>
              <a:rPr lang="en-US" altLang="zh-TW" dirty="0" smtClean="0"/>
              <a:t>Guess the obligations</a:t>
            </a:r>
          </a:p>
          <a:p>
            <a:r>
              <a:rPr lang="en-US" altLang="zh-TW" dirty="0" smtClean="0"/>
              <a:t>Pass down the unfulfilled obligations according to the strategy variable binding and the transition function of current state</a:t>
            </a:r>
          </a:p>
          <a:p>
            <a:r>
              <a:rPr lang="en-US" altLang="zh-TW" dirty="0" smtClean="0"/>
              <a:t>Recursively check the successors in the computation tree</a:t>
            </a:r>
          </a:p>
          <a:p>
            <a:r>
              <a:rPr lang="en-US" altLang="zh-TW" dirty="0" smtClean="0"/>
              <a:t>While encountering repeated game state, if the obligation set remain the same, return false.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2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Complexity-BSIL model checking is PSPACE-hard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QBF </a:t>
            </a:r>
            <a:r>
              <a:rPr lang="en-US" altLang="zh-TW" dirty="0"/>
              <a:t>property </a:t>
            </a:r>
            <a:r>
              <a:rPr lang="el-GR" altLang="zh-TW" dirty="0"/>
              <a:t>η ≡ </a:t>
            </a:r>
            <a:r>
              <a:rPr lang="en-US" altLang="zh-TW" dirty="0"/>
              <a:t>∃</a:t>
            </a:r>
            <a:r>
              <a:rPr lang="en-US" altLang="zh-TW" i="1" dirty="0" err="1"/>
              <a:t>p</a:t>
            </a:r>
            <a:r>
              <a:rPr lang="en-US" altLang="zh-TW" dirty="0" err="1"/>
              <a:t>∀</a:t>
            </a:r>
            <a:r>
              <a:rPr lang="en-US" altLang="zh-TW" i="1" dirty="0" err="1"/>
              <a:t>q</a:t>
            </a:r>
            <a:r>
              <a:rPr lang="en-US" altLang="zh-TW" dirty="0" err="1"/>
              <a:t>∃</a:t>
            </a:r>
            <a:r>
              <a:rPr lang="en-US" altLang="zh-TW" i="1" dirty="0" err="1"/>
              <a:t>r</a:t>
            </a:r>
            <a:r>
              <a:rPr lang="en-US" altLang="zh-TW" dirty="0"/>
              <a:t>((</a:t>
            </a:r>
            <a:r>
              <a:rPr lang="en-US" altLang="zh-TW" i="1" dirty="0"/>
              <a:t>p</a:t>
            </a:r>
            <a:r>
              <a:rPr lang="en-US" altLang="zh-TW" dirty="0"/>
              <a:t>∨ </a:t>
            </a:r>
            <a:r>
              <a:rPr lang="en-US" altLang="zh-TW" i="1" dirty="0"/>
              <a:t>q </a:t>
            </a:r>
            <a:r>
              <a:rPr lang="en-US" altLang="zh-TW" dirty="0"/>
              <a:t>∨ </a:t>
            </a:r>
            <a:r>
              <a:rPr lang="en-US" altLang="zh-TW" i="1" dirty="0"/>
              <a:t>r</a:t>
            </a:r>
            <a:r>
              <a:rPr lang="en-US" altLang="zh-TW" dirty="0"/>
              <a:t>) ∧ (</a:t>
            </a:r>
            <a:r>
              <a:rPr lang="zh-TW" altLang="en-US" dirty="0"/>
              <a:t>￢</a:t>
            </a:r>
            <a:r>
              <a:rPr lang="en-US" altLang="zh-TW" i="1" dirty="0"/>
              <a:t>p</a:t>
            </a:r>
            <a:r>
              <a:rPr lang="en-US" altLang="zh-TW" dirty="0"/>
              <a:t>∨</a:t>
            </a:r>
            <a:r>
              <a:rPr lang="zh-TW" altLang="en-US" dirty="0"/>
              <a:t>￢</a:t>
            </a:r>
            <a:r>
              <a:rPr lang="en-US" altLang="zh-TW" i="1" dirty="0"/>
              <a:t>r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BSIL:&lt;1&gt;((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r</a:t>
            </a:r>
            <a:r>
              <a:rPr lang="en-US" altLang="zh-TW" dirty="0"/>
              <a:t>) ∧ 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/>
              <a:t>∨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r</a:t>
            </a:r>
            <a:r>
              <a:rPr lang="en-US" altLang="zh-TW" dirty="0"/>
              <a:t>))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27730" y="3255931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5" name="橢圓 4"/>
          <p:cNvSpPr/>
          <p:nvPr/>
        </p:nvSpPr>
        <p:spPr>
          <a:xfrm>
            <a:off x="2592161" y="387342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38056" y="3812774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59979" y="3339985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9" name="橢圓 8"/>
          <p:cNvSpPr/>
          <p:nvPr/>
        </p:nvSpPr>
        <p:spPr>
          <a:xfrm>
            <a:off x="7606393" y="382039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4840" y="3347357"/>
            <a:ext cx="718457" cy="6613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12" name="弧形接點 11"/>
          <p:cNvCxnSpPr>
            <a:stCxn id="4" idx="7"/>
            <a:endCxn id="10" idx="0"/>
          </p:cNvCxnSpPr>
          <p:nvPr/>
        </p:nvCxnSpPr>
        <p:spPr>
          <a:xfrm rot="5400000" flipH="1" flipV="1">
            <a:off x="3118904" y="2227613"/>
            <a:ext cx="5420" cy="2244909"/>
          </a:xfrm>
          <a:prstGeom prst="curvedConnector3">
            <a:avLst>
              <a:gd name="adj1" fmla="val 60045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弧形接點 17"/>
          <p:cNvCxnSpPr>
            <a:stCxn id="10" idx="0"/>
            <a:endCxn id="8" idx="0"/>
          </p:cNvCxnSpPr>
          <p:nvPr/>
        </p:nvCxnSpPr>
        <p:spPr>
          <a:xfrm rot="5400000" flipH="1" flipV="1">
            <a:off x="5465706" y="2118348"/>
            <a:ext cx="7372" cy="2450646"/>
          </a:xfrm>
          <a:prstGeom prst="curvedConnector3">
            <a:avLst>
              <a:gd name="adj1" fmla="val 320092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線單箭頭接點 22"/>
          <p:cNvCxnSpPr>
            <a:stCxn id="4" idx="5"/>
            <a:endCxn id="5" idx="2"/>
          </p:cNvCxnSpPr>
          <p:nvPr/>
        </p:nvCxnSpPr>
        <p:spPr>
          <a:xfrm>
            <a:off x="1999160" y="3820392"/>
            <a:ext cx="593001" cy="3836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5" idx="6"/>
            <a:endCxn id="10" idx="1"/>
          </p:cNvCxnSpPr>
          <p:nvPr/>
        </p:nvCxnSpPr>
        <p:spPr>
          <a:xfrm flipV="1">
            <a:off x="3261633" y="3678011"/>
            <a:ext cx="623207" cy="526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橢圓 28"/>
          <p:cNvSpPr/>
          <p:nvPr/>
        </p:nvSpPr>
        <p:spPr>
          <a:xfrm>
            <a:off x="8852807" y="3354273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30" name="直線單箭頭接點 29"/>
          <p:cNvCxnSpPr>
            <a:stCxn id="10" idx="3"/>
            <a:endCxn id="7" idx="2"/>
          </p:cNvCxnSpPr>
          <p:nvPr/>
        </p:nvCxnSpPr>
        <p:spPr>
          <a:xfrm>
            <a:off x="4603297" y="3678011"/>
            <a:ext cx="534759" cy="465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線單箭頭接點 30"/>
          <p:cNvCxnSpPr>
            <a:stCxn id="7" idx="6"/>
            <a:endCxn id="8" idx="2"/>
          </p:cNvCxnSpPr>
          <p:nvPr/>
        </p:nvCxnSpPr>
        <p:spPr>
          <a:xfrm flipV="1">
            <a:off x="5807528" y="3670639"/>
            <a:ext cx="552451" cy="4727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9" idx="6"/>
            <a:endCxn id="29" idx="2"/>
          </p:cNvCxnSpPr>
          <p:nvPr/>
        </p:nvCxnSpPr>
        <p:spPr>
          <a:xfrm flipV="1">
            <a:off x="8275865" y="3684927"/>
            <a:ext cx="576942" cy="4661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單箭頭接點 39"/>
          <p:cNvCxnSpPr>
            <a:stCxn id="8" idx="6"/>
            <a:endCxn id="9" idx="2"/>
          </p:cNvCxnSpPr>
          <p:nvPr/>
        </p:nvCxnSpPr>
        <p:spPr>
          <a:xfrm>
            <a:off x="7029451" y="3670639"/>
            <a:ext cx="576942" cy="4804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弧形接點 44"/>
          <p:cNvCxnSpPr>
            <a:stCxn id="8" idx="0"/>
            <a:endCxn id="29" idx="0"/>
          </p:cNvCxnSpPr>
          <p:nvPr/>
        </p:nvCxnSpPr>
        <p:spPr>
          <a:xfrm rot="16200000" flipH="1">
            <a:off x="7933985" y="2100715"/>
            <a:ext cx="14288" cy="2492828"/>
          </a:xfrm>
          <a:prstGeom prst="curvedConnector3">
            <a:avLst>
              <a:gd name="adj1" fmla="val -159994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29" idx="6"/>
            <a:endCxn id="29" idx="7"/>
          </p:cNvCxnSpPr>
          <p:nvPr/>
        </p:nvCxnSpPr>
        <p:spPr>
          <a:xfrm flipH="1" flipV="1">
            <a:off x="9424237" y="3451119"/>
            <a:ext cx="98042" cy="233808"/>
          </a:xfrm>
          <a:prstGeom prst="curvedConnector4">
            <a:avLst>
              <a:gd name="adj1" fmla="val -233165"/>
              <a:gd name="adj2" fmla="val 23919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Complexity-BSIL model checking is </a:t>
            </a:r>
            <a:r>
              <a:rPr lang="en-US" altLang="zh-TW" sz="4000" dirty="0" smtClean="0"/>
              <a:t>PSPACE-easy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|x| be the length of BSIL formula</a:t>
            </a:r>
          </a:p>
          <a:p>
            <a:r>
              <a:rPr lang="en-US" altLang="zh-TW" dirty="0" smtClean="0"/>
              <a:t>The calculation and pass down of obligations can be done non-deterministically in linear time</a:t>
            </a:r>
          </a:p>
          <a:p>
            <a:r>
              <a:rPr lang="en-US" altLang="zh-TW" dirty="0" smtClean="0"/>
              <a:t>It takes at most |Q| steps to satisfy an UNTIL expression</a:t>
            </a:r>
          </a:p>
          <a:p>
            <a:r>
              <a:rPr lang="en-US" altLang="zh-TW" dirty="0" smtClean="0"/>
              <a:t>The maximum depth of the computation tree is |x||Q|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Introduction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900" dirty="0"/>
              <a:t>Game </a:t>
            </a:r>
            <a:r>
              <a:rPr lang="en-US" altLang="zh-TW" sz="2900" dirty="0" smtClean="0"/>
              <a:t>graph</a:t>
            </a:r>
            <a:endParaRPr lang="en-US" altLang="zh-TW" dirty="0" smtClean="0"/>
          </a:p>
          <a:p>
            <a:r>
              <a:rPr lang="en-US" altLang="zh-TW" dirty="0" smtClean="0"/>
              <a:t>BSIL &amp; TCL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Existing logics about game and strategy</a:t>
            </a:r>
          </a:p>
          <a:p>
            <a:pPr lvl="1"/>
            <a:r>
              <a:rPr lang="en-US" altLang="zh-TW" dirty="0" smtClean="0"/>
              <a:t>Running example</a:t>
            </a:r>
          </a:p>
          <a:p>
            <a:pPr lvl="1"/>
            <a:r>
              <a:rPr lang="en-US" altLang="zh-TW" dirty="0" smtClean="0"/>
              <a:t>Syntax </a:t>
            </a:r>
            <a:r>
              <a:rPr lang="en-US" altLang="zh-TW" dirty="0" smtClean="0"/>
              <a:t>and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Algorithm and complexity</a:t>
            </a:r>
            <a:endParaRPr lang="en-US" altLang="zh-TW" dirty="0"/>
          </a:p>
          <a:p>
            <a:r>
              <a:rPr lang="en-US" altLang="zh-TW" dirty="0" smtClean="0"/>
              <a:t>SW </a:t>
            </a:r>
            <a:r>
              <a:rPr lang="en-US" altLang="zh-TW" dirty="0"/>
              <a:t>Resilience against Dense Errors</a:t>
            </a:r>
          </a:p>
          <a:p>
            <a:pPr lvl="1"/>
            <a:r>
              <a:rPr lang="en-US" altLang="zh-TW" dirty="0"/>
              <a:t>Fault tolerance </a:t>
            </a:r>
          </a:p>
          <a:p>
            <a:pPr lvl="1"/>
            <a:r>
              <a:rPr lang="en-US" altLang="zh-TW" dirty="0"/>
              <a:t>Safety resilience games</a:t>
            </a:r>
          </a:p>
          <a:p>
            <a:pPr lvl="1"/>
            <a:r>
              <a:rPr lang="en-US" altLang="zh-TW" dirty="0"/>
              <a:t>AMC with events</a:t>
            </a:r>
          </a:p>
          <a:p>
            <a:pPr lvl="1"/>
            <a:r>
              <a:rPr lang="en-US" altLang="zh-TW" dirty="0"/>
              <a:t>Algorithm and </a:t>
            </a:r>
            <a:r>
              <a:rPr lang="en-US" altLang="zh-TW" dirty="0" smtClean="0"/>
              <a:t>complexity</a:t>
            </a:r>
            <a:endParaRPr lang="en-US" altLang="zh-TW" dirty="0" smtClean="0"/>
          </a:p>
          <a:p>
            <a:r>
              <a:rPr lang="en-US" altLang="zh-TW" dirty="0" smtClean="0"/>
              <a:t>Experiment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omplexity EXPTIME-hard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Reduction </a:t>
            </a:r>
            <a:r>
              <a:rPr lang="en-US" altLang="zh-TW" sz="2400" dirty="0"/>
              <a:t>from PEEK-G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game[1979]:</a:t>
            </a:r>
          </a:p>
          <a:p>
            <a:pPr lvl="1"/>
            <a:r>
              <a:rPr lang="en-US" altLang="zh-TW" sz="2000" dirty="0"/>
              <a:t>Propositions 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endParaRPr lang="en-US" altLang="zh-TW" sz="2000" dirty="0"/>
          </a:p>
          <a:p>
            <a:pPr lvl="1"/>
            <a:r>
              <a:rPr lang="en-US" altLang="zh-TW" sz="2000" dirty="0"/>
              <a:t>Safety agent control P1={p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…}</a:t>
            </a:r>
          </a:p>
          <a:p>
            <a:pPr lvl="1"/>
            <a:r>
              <a:rPr lang="en-US" altLang="zh-TW" sz="2000" dirty="0"/>
              <a:t>Reachability agent control P2={p</a:t>
            </a:r>
            <a:r>
              <a:rPr lang="en-US" altLang="zh-TW" sz="2000" baseline="-25000" dirty="0"/>
              <a:t>h+1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h+2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r>
              <a:rPr lang="en-US" altLang="zh-TW" sz="2000" dirty="0"/>
              <a:t>}</a:t>
            </a:r>
          </a:p>
          <a:p>
            <a:pPr lvl="1"/>
            <a:r>
              <a:rPr lang="en-US" altLang="zh-TW" sz="2000" dirty="0"/>
              <a:t>The Reachability agent wants to satisfy a Boolean formula </a:t>
            </a:r>
            <a:r>
              <a:rPr lang="en-US" altLang="zh-TW" sz="2000" dirty="0">
                <a:sym typeface="Symbol" panose="05050102010706020507" pitchFamily="18" charset="2"/>
              </a:rPr>
              <a:t> over </a:t>
            </a:r>
            <a:r>
              <a:rPr lang="en-US" altLang="zh-TW" sz="2000" dirty="0"/>
              <a:t>P1</a:t>
            </a:r>
            <a:r>
              <a:rPr lang="en-US" altLang="zh-TW" sz="2000" dirty="0">
                <a:sym typeface="Symbol" panose="05050102010706020507" pitchFamily="18" charset="2"/>
              </a:rPr>
              <a:t>P2</a:t>
            </a:r>
          </a:p>
          <a:p>
            <a:pPr lvl="1"/>
            <a:r>
              <a:rPr lang="en-US" altLang="zh-TW" sz="2000" dirty="0">
                <a:sym typeface="Symbol" panose="05050102010706020507" pitchFamily="18" charset="2"/>
              </a:rPr>
              <a:t>In each turn, each agent can change the truth value of one of his own propositions</a:t>
            </a:r>
          </a:p>
        </p:txBody>
      </p:sp>
      <p:sp>
        <p:nvSpPr>
          <p:cNvPr id="5" name="橢圓 4"/>
          <p:cNvSpPr/>
          <p:nvPr/>
        </p:nvSpPr>
        <p:spPr>
          <a:xfrm>
            <a:off x="3181180" y="4925537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80174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7" name="橢圓 6"/>
          <p:cNvSpPr/>
          <p:nvPr/>
        </p:nvSpPr>
        <p:spPr>
          <a:xfrm>
            <a:off x="390660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f1</a:t>
            </a:r>
            <a:endParaRPr lang="zh-TW" altLang="en-US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3924892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9" name="橢圓 8"/>
          <p:cNvSpPr/>
          <p:nvPr/>
        </p:nvSpPr>
        <p:spPr>
          <a:xfrm>
            <a:off x="478017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f2</a:t>
            </a:r>
            <a:endParaRPr lang="zh-TW" altLang="en-US" baseline="-25000" dirty="0"/>
          </a:p>
        </p:txBody>
      </p:sp>
      <p:sp>
        <p:nvSpPr>
          <p:cNvPr id="11" name="橢圓 10"/>
          <p:cNvSpPr/>
          <p:nvPr/>
        </p:nvSpPr>
        <p:spPr>
          <a:xfrm>
            <a:off x="6023758" y="5358353"/>
            <a:ext cx="772350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</a:t>
            </a:r>
            <a:r>
              <a:rPr lang="en-US" altLang="zh-TW" baseline="-25000" dirty="0" err="1"/>
              <a:t>h+k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6023758" y="4364705"/>
            <a:ext cx="772350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h+k</a:t>
            </a:r>
            <a:endParaRPr lang="zh-TW" altLang="en-US" sz="16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89100" y="5021287"/>
            <a:ext cx="343364" cy="3693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7"/>
            <a:endCxn id="8" idx="3"/>
          </p:cNvCxnSpPr>
          <p:nvPr/>
        </p:nvCxnSpPr>
        <p:spPr>
          <a:xfrm flipV="1">
            <a:off x="3670287" y="4843405"/>
            <a:ext cx="338522" cy="1642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5" idx="5"/>
            <a:endCxn id="7" idx="2"/>
          </p:cNvCxnSpPr>
          <p:nvPr/>
        </p:nvCxnSpPr>
        <p:spPr>
          <a:xfrm>
            <a:off x="3670288" y="5404237"/>
            <a:ext cx="236317" cy="2345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8" idx="6"/>
            <a:endCxn id="6" idx="2"/>
          </p:cNvCxnSpPr>
          <p:nvPr/>
        </p:nvCxnSpPr>
        <p:spPr>
          <a:xfrm>
            <a:off x="4497916" y="4645121"/>
            <a:ext cx="2822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7" idx="6"/>
            <a:endCxn id="9" idx="2"/>
          </p:cNvCxnSpPr>
          <p:nvPr/>
        </p:nvCxnSpPr>
        <p:spPr>
          <a:xfrm>
            <a:off x="4479628" y="5638769"/>
            <a:ext cx="3005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7" idx="6"/>
            <a:endCxn id="6" idx="3"/>
          </p:cNvCxnSpPr>
          <p:nvPr/>
        </p:nvCxnSpPr>
        <p:spPr>
          <a:xfrm flipV="1">
            <a:off x="4479629" y="4843405"/>
            <a:ext cx="384463" cy="795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8" idx="5"/>
            <a:endCxn id="9" idx="1"/>
          </p:cNvCxnSpPr>
          <p:nvPr/>
        </p:nvCxnSpPr>
        <p:spPr>
          <a:xfrm>
            <a:off x="4413999" y="4843405"/>
            <a:ext cx="450092" cy="597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橢圓 26"/>
          <p:cNvSpPr/>
          <p:nvPr/>
        </p:nvSpPr>
        <p:spPr>
          <a:xfrm>
            <a:off x="7326460" y="5364449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326460" y="4370801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12" idx="5"/>
            <a:endCxn id="27" idx="1"/>
          </p:cNvCxnSpPr>
          <p:nvPr/>
        </p:nvCxnSpPr>
        <p:spPr>
          <a:xfrm>
            <a:off x="6683001" y="4843405"/>
            <a:ext cx="727377" cy="6031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線單箭頭接點 31"/>
          <p:cNvCxnSpPr>
            <a:stCxn id="11" idx="7"/>
            <a:endCxn id="28" idx="3"/>
          </p:cNvCxnSpPr>
          <p:nvPr/>
        </p:nvCxnSpPr>
        <p:spPr>
          <a:xfrm flipV="1">
            <a:off x="6683001" y="4849501"/>
            <a:ext cx="727377" cy="5909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單箭頭接點 33"/>
          <p:cNvCxnSpPr>
            <a:stCxn id="12" idx="6"/>
            <a:endCxn id="28" idx="2"/>
          </p:cNvCxnSpPr>
          <p:nvPr/>
        </p:nvCxnSpPr>
        <p:spPr>
          <a:xfrm>
            <a:off x="6796108" y="4645121"/>
            <a:ext cx="530352" cy="60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11" idx="6"/>
            <a:endCxn id="27" idx="2"/>
          </p:cNvCxnSpPr>
          <p:nvPr/>
        </p:nvCxnSpPr>
        <p:spPr>
          <a:xfrm>
            <a:off x="6796108" y="5638769"/>
            <a:ext cx="530352" cy="60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弧形接點 37"/>
          <p:cNvCxnSpPr>
            <a:stCxn id="28" idx="6"/>
            <a:endCxn id="5" idx="1"/>
          </p:cNvCxnSpPr>
          <p:nvPr/>
        </p:nvCxnSpPr>
        <p:spPr>
          <a:xfrm flipH="1">
            <a:off x="3265098" y="4651217"/>
            <a:ext cx="4634387" cy="356452"/>
          </a:xfrm>
          <a:prstGeom prst="curvedConnector4">
            <a:avLst>
              <a:gd name="adj1" fmla="val -4933"/>
              <a:gd name="adj2" fmla="val -19410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弧形接點 40"/>
          <p:cNvCxnSpPr>
            <a:stCxn id="27" idx="6"/>
            <a:endCxn id="5" idx="3"/>
          </p:cNvCxnSpPr>
          <p:nvPr/>
        </p:nvCxnSpPr>
        <p:spPr>
          <a:xfrm flipH="1" flipV="1">
            <a:off x="3265098" y="5404237"/>
            <a:ext cx="4634387" cy="240628"/>
          </a:xfrm>
          <a:prstGeom prst="curvedConnector4">
            <a:avLst>
              <a:gd name="adj1" fmla="val -4933"/>
              <a:gd name="adj2" fmla="val -19633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線單箭頭接點 44"/>
          <p:cNvCxnSpPr>
            <a:endCxn id="5" idx="2"/>
          </p:cNvCxnSpPr>
          <p:nvPr/>
        </p:nvCxnSpPr>
        <p:spPr>
          <a:xfrm>
            <a:off x="2776432" y="5175473"/>
            <a:ext cx="404748" cy="304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r>
              <a:rPr lang="en-US" altLang="zh-TW" dirty="0" smtClean="0"/>
              <a:t>EXPTIME-easy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Fault Tolerance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than checking whether or not a system satisfies a given property</a:t>
            </a:r>
          </a:p>
          <a:p>
            <a:pPr lvl="1"/>
            <a:r>
              <a:rPr lang="en-US" altLang="zh-TW" dirty="0" smtClean="0"/>
              <a:t>Bounded number of failures:</a:t>
            </a:r>
            <a:br>
              <a:rPr lang="en-US" altLang="zh-TW" dirty="0" smtClean="0"/>
            </a:br>
            <a:r>
              <a:rPr lang="en-US" altLang="zh-TW" dirty="0" smtClean="0"/>
              <a:t>Check the max number of failures a system can tolerant before exhibit an error</a:t>
            </a:r>
          </a:p>
          <a:p>
            <a:pPr lvl="1"/>
            <a:r>
              <a:rPr lang="en-US" altLang="zh-TW" dirty="0" smtClean="0"/>
              <a:t>Unbounded number of failures:</a:t>
            </a:r>
            <a:br>
              <a:rPr lang="en-US" altLang="zh-TW" dirty="0" smtClean="0"/>
            </a:br>
            <a:r>
              <a:rPr lang="en-US" altLang="zh-TW" dirty="0" smtClean="0"/>
              <a:t>Given a bound on the number of  “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dense failures</a:t>
            </a:r>
            <a:r>
              <a:rPr lang="en-US" altLang="zh-TW" dirty="0" smtClean="0"/>
              <a:t>”.</a:t>
            </a:r>
            <a:br>
              <a:rPr lang="en-US" altLang="zh-TW" dirty="0" smtClean="0"/>
            </a:br>
            <a:r>
              <a:rPr lang="en-US" altLang="zh-TW" dirty="0" smtClean="0"/>
              <a:t>Check if the system can  be “fully recovered” after these dense failures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0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en-US" altLang="zh-TW" dirty="0"/>
              <a:t>M</a:t>
            </a:r>
            <a:r>
              <a:rPr lang="en-US" altLang="zh-TW" dirty="0" smtClean="0"/>
              <a:t>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Fault tolerance refers to various basic fault models, such as a limited number of errors.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it-IT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H. Jin, K. Ravi, F. Somenzi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Robustness based on Hamming and </a:t>
            </a:r>
            <a:r>
              <a:rPr lang="en-US" altLang="zh-TW" dirty="0" err="1"/>
              <a:t>Lewenstein</a:t>
            </a:r>
            <a:r>
              <a:rPr lang="en-US" altLang="zh-TW" dirty="0"/>
              <a:t> distance related to the number of past states.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[L. Doyen,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Legay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D.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Nickovic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Ratio Games: minimize the ratio between failures induced by the environment and system errors caused by them. 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[R.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Bloem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K.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Greimel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B.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Jobstmann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TW" alt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9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successive failures are in the same </a:t>
            </a:r>
            <a:r>
              <a:rPr lang="en-US" altLang="zh-TW" i="1" dirty="0" smtClean="0">
                <a:solidFill>
                  <a:srgbClr val="FF0000"/>
                </a:solidFill>
              </a:rPr>
              <a:t>group of dense failures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if the sequence of states separating them was not long enough for recovery in the respective safety/reachability game.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0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/>
          <a:lstStyle/>
          <a:p>
            <a:r>
              <a:rPr lang="en-US" altLang="zh-TW" dirty="0" smtClean="0"/>
              <a:t>System Operation time: 20 hour</a:t>
            </a:r>
          </a:p>
          <a:p>
            <a:r>
              <a:rPr lang="en-US" altLang="zh-TW" dirty="0" smtClean="0"/>
              <a:t>Mean time between errors: 10 hour</a:t>
            </a:r>
          </a:p>
          <a:p>
            <a:r>
              <a:rPr lang="en-US" altLang="zh-TW" dirty="0" smtClean="0"/>
              <a:t>Repair time: 3.6 </a:t>
            </a:r>
            <a:r>
              <a:rPr lang="en-US" altLang="zh-TW" dirty="0" smtClean="0"/>
              <a:t>sec</a:t>
            </a:r>
          </a:p>
          <a:p>
            <a:r>
              <a:rPr lang="en-US" altLang="zh-TW" dirty="0" smtClean="0"/>
              <a:t>Since errors occur </a:t>
            </a:r>
            <a:r>
              <a:rPr lang="en-US" altLang="zh-TW" dirty="0"/>
              <a:t>with a known average rate and independently of the time since the last </a:t>
            </a:r>
            <a:r>
              <a:rPr lang="en-US" altLang="zh-TW" dirty="0" smtClean="0"/>
              <a:t>event, we use Poisson distribution(with coefficient 2) for “</a:t>
            </a:r>
            <a:r>
              <a:rPr lang="en-US" altLang="zh-TW" i="1" dirty="0" smtClean="0"/>
              <a:t>k errors” </a:t>
            </a:r>
            <a:r>
              <a:rPr lang="en-US" altLang="zh-TW" dirty="0" smtClean="0"/>
              <a:t>in the above table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358545"/>
            <a:ext cx="9348108" cy="122000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Recovery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play prefix </a:t>
            </a:r>
            <a:r>
              <a:rPr lang="el-GR" altLang="zh-TW" dirty="0" smtClean="0"/>
              <a:t>ρ</a:t>
            </a:r>
            <a:r>
              <a:rPr lang="en-US" altLang="zh-TW" dirty="0" smtClean="0"/>
              <a:t> is a recovery segment to safety region S </a:t>
            </a:r>
            <a:r>
              <a:rPr lang="en-US" altLang="zh-TW" dirty="0"/>
              <a:t>⊆ Q </a:t>
            </a:r>
            <a:r>
              <a:rPr lang="en-US" altLang="zh-TW" dirty="0" smtClean="0"/>
              <a:t>\ 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pPr lvl="1"/>
            <a:r>
              <a:rPr lang="el-GR" altLang="zh-TW" dirty="0"/>
              <a:t>ρ(0) ∈ </a:t>
            </a:r>
            <a:r>
              <a:rPr lang="en-US" altLang="zh-TW" dirty="0" smtClean="0"/>
              <a:t>S</a:t>
            </a:r>
            <a:endParaRPr lang="en-US" altLang="zh-TW" i="1" dirty="0" smtClean="0"/>
          </a:p>
          <a:p>
            <a:pPr lvl="1"/>
            <a:r>
              <a:rPr lang="en-US" altLang="zh-TW" dirty="0"/>
              <a:t>If |ρ| = ∞, then all states in ρ[1,∞) are in Q\(S ∪ F). </a:t>
            </a:r>
            <a:br>
              <a:rPr lang="en-US" altLang="zh-TW" dirty="0"/>
            </a:br>
            <a:r>
              <a:rPr lang="en-US" altLang="zh-TW" dirty="0"/>
              <a:t>In this case, ρ is called a failed recovery segment.</a:t>
            </a:r>
          </a:p>
          <a:p>
            <a:pPr lvl="1"/>
            <a:r>
              <a:rPr lang="en-US" altLang="zh-TW" dirty="0"/>
              <a:t>If |ρ| </a:t>
            </a:r>
            <a:r>
              <a:rPr lang="en-US" altLang="zh-TW" dirty="0" smtClean="0"/>
              <a:t>≠ </a:t>
            </a:r>
            <a:r>
              <a:rPr lang="en-US" altLang="zh-TW" dirty="0"/>
              <a:t>∞, then all states in ρ[1, |ρ| − 2] are in Q \ (S ∪ F) and last(ρ) = ρ(|ρ| − 1) is either in F or S.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dirty="0"/>
              <a:t>last(ρ) ∈ F, ρ is also a failed recovery </a:t>
            </a:r>
            <a:r>
              <a:rPr lang="en-US" altLang="zh-TW" dirty="0" smtClean="0"/>
              <a:t>segment;</a:t>
            </a:r>
            <a:br>
              <a:rPr lang="en-US" altLang="zh-TW" dirty="0" smtClean="0"/>
            </a:br>
            <a:r>
              <a:rPr lang="en-US" altLang="zh-TW" dirty="0" smtClean="0"/>
              <a:t>otherwise</a:t>
            </a:r>
            <a:r>
              <a:rPr lang="en-US" altLang="zh-TW" dirty="0"/>
              <a:t>, it is a successful one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level(</a:t>
            </a:r>
            <a:r>
              <a:rPr lang="el-GR" altLang="zh-TW" dirty="0"/>
              <a:t>ρ, </a:t>
            </a:r>
            <a:r>
              <a:rPr lang="en-US" altLang="zh-TW" dirty="0"/>
              <a:t>S</a:t>
            </a:r>
            <a:r>
              <a:rPr lang="en-US" altLang="zh-TW" dirty="0" smtClean="0"/>
              <a:t>):</a:t>
            </a:r>
            <a:r>
              <a:rPr lang="en-US" altLang="zh-TW" i="1" dirty="0" smtClean="0"/>
              <a:t> </a:t>
            </a:r>
            <a:r>
              <a:rPr lang="en-US" altLang="zh-TW" i="1" dirty="0"/>
              <a:t>the number of error </a:t>
            </a:r>
            <a:r>
              <a:rPr lang="en-US" altLang="zh-TW" i="1" dirty="0" smtClean="0"/>
              <a:t>moves between </a:t>
            </a:r>
            <a:r>
              <a:rPr lang="en-US" altLang="zh-TW" i="1" dirty="0"/>
              <a:t>states in </a:t>
            </a:r>
            <a:r>
              <a:rPr lang="en-US" altLang="zh-TW" dirty="0"/>
              <a:t>ρ </a:t>
            </a:r>
            <a:r>
              <a:rPr lang="en-US" altLang="zh-TW" i="1" dirty="0"/>
              <a:t>with respect to the safety region </a:t>
            </a:r>
            <a:r>
              <a:rPr lang="en-US" altLang="zh-TW" dirty="0"/>
              <a:t>S</a:t>
            </a:r>
            <a:r>
              <a:rPr lang="en-US" altLang="zh-TW" i="1" dirty="0" smtClean="0"/>
              <a:t>:</a:t>
            </a:r>
            <a:br>
              <a:rPr lang="en-US" altLang="zh-TW" i="1" dirty="0" smtClean="0"/>
            </a:br>
            <a:r>
              <a:rPr lang="en-US" altLang="zh-TW" dirty="0" smtClean="0"/>
              <a:t>{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∈ [0, |</a:t>
            </a:r>
            <a:r>
              <a:rPr lang="el-GR" altLang="zh-TW" dirty="0"/>
              <a:t>ρ| − 1) | </a:t>
            </a:r>
            <a:r>
              <a:rPr lang="el-GR" altLang="zh-TW" dirty="0" smtClean="0"/>
              <a:t>ρ</a:t>
            </a:r>
            <a:r>
              <a:rPr lang="en-US" altLang="zh-TW" dirty="0" smtClean="0"/>
              <a:t>_e(</a:t>
            </a:r>
            <a:r>
              <a:rPr lang="en-US" altLang="zh-TW" dirty="0" err="1" smtClean="0"/>
              <a:t>i</a:t>
            </a:r>
            <a:r>
              <a:rPr lang="en-US" altLang="zh-TW" dirty="0"/>
              <a:t>) |= </a:t>
            </a:r>
            <a:r>
              <a:rPr lang="en-US" altLang="zh-TW" dirty="0" err="1"/>
              <a:t>E</a:t>
            </a:r>
            <a:r>
              <a:rPr lang="en-US" altLang="zh-TW" i="1" dirty="0" err="1"/>
              <a:t>error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1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gain(ρ</a:t>
            </a:r>
            <a:r>
              <a:rPr lang="en-US" altLang="zh-TW" dirty="0"/>
              <a:t>, </a:t>
            </a:r>
            <a:r>
              <a:rPr lang="en-US" altLang="zh-TW" dirty="0" smtClean="0"/>
              <a:t>S</a:t>
            </a:r>
            <a:r>
              <a:rPr lang="en-US" altLang="zh-TW" dirty="0"/>
              <a:t>): The maximal integer k ∈ N such that, for all recovery segments </a:t>
            </a:r>
            <a:r>
              <a:rPr lang="en-US" altLang="zh-TW" dirty="0" err="1"/>
              <a:t>ρr</a:t>
            </a:r>
            <a:r>
              <a:rPr lang="en-US" altLang="zh-TW" dirty="0"/>
              <a:t> to S in ρ, if level(</a:t>
            </a:r>
            <a:r>
              <a:rPr lang="en-US" altLang="zh-TW" dirty="0" err="1"/>
              <a:t>ρr</a:t>
            </a:r>
            <a:r>
              <a:rPr lang="en-US" altLang="zh-TW" dirty="0"/>
              <a:t>, S) ≤ k, then </a:t>
            </a:r>
            <a:r>
              <a:rPr lang="en-US" altLang="zh-TW" dirty="0" err="1"/>
              <a:t>ρr</a:t>
            </a:r>
            <a:r>
              <a:rPr lang="en-US" altLang="zh-TW" dirty="0"/>
              <a:t> is a successful recovery segment to 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,S): </a:t>
            </a:r>
            <a:r>
              <a:rPr lang="en-US" altLang="zh-TW" dirty="0"/>
              <a:t>the maximum gain that the protagonist can manage with </a:t>
            </a:r>
            <a:r>
              <a:rPr lang="en-US" altLang="zh-TW" dirty="0">
                <a:solidFill>
                  <a:srgbClr val="FF0000"/>
                </a:solidFill>
              </a:rPr>
              <a:t>memoryless</a:t>
            </a:r>
            <a:r>
              <a:rPr lang="en-US" altLang="zh-TW" dirty="0"/>
              <a:t> </a:t>
            </a:r>
            <a:r>
              <a:rPr lang="en-US" altLang="zh-TW" dirty="0" smtClean="0"/>
              <a:t>strategies</a:t>
            </a:r>
            <a:r>
              <a:rPr lang="en-US" altLang="zh-TW" dirty="0"/>
              <a:t> </a:t>
            </a:r>
            <a:r>
              <a:rPr lang="en-US" altLang="zh-TW" dirty="0" smtClean="0"/>
              <a:t>on game graph K. </a:t>
            </a:r>
          </a:p>
          <a:p>
            <a:r>
              <a:rPr lang="el-GR" altLang="zh-TW" i="1" dirty="0" smtClean="0"/>
              <a:t>Γ</a:t>
            </a:r>
            <a:r>
              <a:rPr lang="en-US" altLang="zh-TW" dirty="0" smtClean="0"/>
              <a:t> </a:t>
            </a:r>
            <a:r>
              <a:rPr lang="en-US" altLang="zh-TW" i="1" dirty="0"/>
              <a:t>is </a:t>
            </a:r>
            <a:r>
              <a:rPr lang="en-US" altLang="zh-TW" dirty="0"/>
              <a:t>k-resilient </a:t>
            </a:r>
            <a:r>
              <a:rPr lang="en-US" altLang="zh-TW" i="1" dirty="0"/>
              <a:t>if there </a:t>
            </a:r>
            <a:r>
              <a:rPr lang="en-US" altLang="zh-TW" i="1" dirty="0" smtClean="0"/>
              <a:t>exists a non-empty </a:t>
            </a:r>
            <a:r>
              <a:rPr lang="en-US" altLang="zh-TW" dirty="0"/>
              <a:t>S ⊆ Q \ F </a:t>
            </a:r>
            <a:r>
              <a:rPr lang="en-US" altLang="zh-TW" i="1" dirty="0"/>
              <a:t>with </a:t>
            </a:r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 </a:t>
            </a:r>
            <a:r>
              <a:rPr lang="en-US" altLang="zh-TW" dirty="0"/>
              <a:t>S) ≥ k</a:t>
            </a:r>
            <a:r>
              <a:rPr lang="en-US" altLang="zh-TW" i="1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6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AMCE</a:t>
            </a:r>
            <a:r>
              <a:rPr lang="en-US" altLang="zh-TW" dirty="0"/>
              <a:t> Alternating-time </a:t>
            </a:r>
            <a:r>
              <a:rPr lang="el-GR" altLang="zh-TW" dirty="0"/>
              <a:t>μ-</a:t>
            </a:r>
            <a:r>
              <a:rPr lang="en-US" altLang="zh-TW" dirty="0"/>
              <a:t>calculus with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AMCE is an extension of AMC</a:t>
            </a:r>
          </a:p>
          <a:p>
            <a:r>
              <a:rPr lang="en-US" altLang="zh-TW" dirty="0" smtClean="0"/>
              <a:t>AMC example: </a:t>
            </a:r>
            <a:r>
              <a:rPr lang="el-GR" altLang="zh-TW" dirty="0"/>
              <a:t>μ</a:t>
            </a:r>
            <a:r>
              <a:rPr lang="en-US" altLang="zh-TW" dirty="0" smtClean="0"/>
              <a:t>X(</a:t>
            </a:r>
            <a:r>
              <a:rPr lang="en-US" altLang="zh-TW" i="1" dirty="0" smtClean="0"/>
              <a:t>safe </a:t>
            </a:r>
            <a:r>
              <a:rPr lang="en-US" altLang="zh-TW" dirty="0"/>
              <a:t>∨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Extension 1: </a:t>
            </a:r>
            <a:r>
              <a:rPr lang="en-US" altLang="zh-TW" dirty="0" smtClean="0"/>
              <a:t>Boolean combination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</a:t>
            </a:r>
            <a:r>
              <a:rPr lang="en-US" altLang="zh-TW" dirty="0"/>
              <a:t>1&gt;((smoke ⇒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alarmOn</a:t>
            </a:r>
            <a:r>
              <a:rPr lang="en-US" altLang="zh-TW" dirty="0"/>
              <a:t>) ∨</a:t>
            </a:r>
            <a:r>
              <a:rPr lang="el-GR" altLang="zh-TW" dirty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windowClosed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Extension 2: Restriction on transitions</a:t>
            </a:r>
            <a:br>
              <a:rPr lang="en-US" altLang="zh-TW" dirty="0" smtClean="0"/>
            </a:br>
            <a:r>
              <a:rPr lang="en-US" altLang="zh-TW" dirty="0" smtClean="0"/>
              <a:t>&lt;1&gt;((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baseline="30000" dirty="0" smtClean="0"/>
              <a:t>2:</a:t>
            </a:r>
            <a:r>
              <a:rPr lang="en-US" altLang="zh-TW" i="1" baseline="30000" dirty="0" smtClean="0"/>
              <a:t>error</a:t>
            </a:r>
            <a:r>
              <a:rPr lang="en-US" altLang="zh-TW" i="1" dirty="0" smtClean="0"/>
              <a:t>alarmOn</a:t>
            </a:r>
            <a:r>
              <a:rPr lang="en-US" altLang="zh-TW" dirty="0"/>
              <a:t>) ∧ 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n-US" baseline="30000" dirty="0" smtClean="0"/>
              <a:t>￢</a:t>
            </a:r>
            <a:r>
              <a:rPr lang="en-US" altLang="zh-TW" baseline="30000" dirty="0"/>
              <a:t>2:</a:t>
            </a:r>
            <a:r>
              <a:rPr lang="en-US" altLang="zh-TW" i="1" baseline="30000" dirty="0"/>
              <a:t>error</a:t>
            </a:r>
            <a:r>
              <a:rPr lang="zh-TW" altLang="en-US" dirty="0"/>
              <a:t>￢</a:t>
            </a:r>
            <a:r>
              <a:rPr lang="en-US" altLang="zh-TW" i="1" dirty="0" err="1"/>
              <a:t>alarmOn</a:t>
            </a:r>
            <a:r>
              <a:rPr lang="en-US" altLang="zh-TW" dirty="0"/>
              <a:t>))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5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73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Algorithm-Base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Safety and Reachability Objective, </a:t>
            </a:r>
            <a:r>
              <a:rPr lang="en-US" altLang="zh-TW" dirty="0" err="1" smtClean="0"/>
              <a:t>sfrch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(S), </a:t>
            </a:r>
            <a:r>
              <a:rPr lang="en-US" altLang="zh-TW" dirty="0" smtClean="0">
                <a:sym typeface="Wingdings" pitchFamily="2" charset="2"/>
              </a:rPr>
              <a:t>denotes the states from which the protagonist wins the above game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state q ∈ S can stay in sfrch</a:t>
            </a:r>
            <a:r>
              <a:rPr lang="en-US" altLang="zh-TW" baseline="-25000" dirty="0"/>
              <a:t>0</a:t>
            </a:r>
            <a:r>
              <a:rPr lang="en-US" altLang="zh-TW" dirty="0"/>
              <a:t>(S) if there is </a:t>
            </a:r>
            <a:r>
              <a:rPr lang="en-US" altLang="zh-TW" dirty="0" smtClean="0"/>
              <a:t>a choice </a:t>
            </a:r>
            <a:r>
              <a:rPr lang="en-US" altLang="zh-TW" dirty="0"/>
              <a:t>e ∈ E1 such that for all f ∈ E2, δ(q, e, f) </a:t>
            </a:r>
            <a:r>
              <a:rPr lang="en-US" altLang="zh-TW" dirty="0" smtClean="0"/>
              <a:t>∈ 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</a:t>
            </a:r>
            <a:r>
              <a:rPr lang="en-US" altLang="zh-TW" dirty="0"/>
              <a:t>).</a:t>
            </a:r>
            <a:endParaRPr lang="en-US" altLang="zh-TW" dirty="0" smtClean="0"/>
          </a:p>
          <a:p>
            <a:r>
              <a:rPr lang="pt-BR" altLang="zh-TW" dirty="0" smtClean="0"/>
              <a:t>sfrch</a:t>
            </a:r>
            <a:r>
              <a:rPr lang="pt-BR" altLang="zh-TW" baseline="-25000" dirty="0" smtClean="0"/>
              <a:t>0</a:t>
            </a:r>
            <a:r>
              <a:rPr lang="pt-BR" altLang="zh-TW" dirty="0" smtClean="0"/>
              <a:t>(S</a:t>
            </a:r>
            <a:r>
              <a:rPr lang="pt-BR" altLang="zh-TW" dirty="0"/>
              <a:t>) </a:t>
            </a:r>
            <a:r>
              <a:rPr lang="pt-BR" altLang="zh-TW" dirty="0" smtClean="0"/>
              <a:t>= νX(S </a:t>
            </a:r>
            <a:r>
              <a:rPr lang="pt-BR" altLang="zh-TW" dirty="0"/>
              <a:t>∧ </a:t>
            </a:r>
            <a:r>
              <a:rPr lang="pt-BR" altLang="zh-TW" dirty="0" smtClean="0"/>
              <a:t>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pt-BR" altLang="zh-TW" i="1" baseline="30000" dirty="0" smtClean="0"/>
              <a:t>error</a:t>
            </a:r>
            <a:r>
              <a:rPr lang="pt-BR" altLang="zh-TW" i="1" dirty="0" smtClean="0"/>
              <a:t> </a:t>
            </a:r>
            <a:r>
              <a:rPr lang="pt-BR" altLang="zh-TW" dirty="0"/>
              <a:t>x</a:t>
            </a:r>
            <a:r>
              <a:rPr lang="pt-BR" altLang="zh-TW" dirty="0" smtClean="0"/>
              <a:t>)</a:t>
            </a:r>
          </a:p>
          <a:p>
            <a:r>
              <a:rPr lang="en-US" altLang="zh-TW" dirty="0" smtClean="0"/>
              <a:t>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(S) can be constructed by greatest fixed point algorithm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Verification of open systems requires taking user’s behavior into consider</a:t>
            </a:r>
          </a:p>
          <a:p>
            <a:r>
              <a:rPr lang="en-US" altLang="zh-TW" dirty="0" smtClean="0"/>
              <a:t>I introduce BSIL&amp;TCL which can specify the relationship between the strategies used to fulfill different </a:t>
            </a:r>
            <a:r>
              <a:rPr lang="en-US" altLang="zh-TW" dirty="0" err="1" smtClean="0"/>
              <a:t>subformula</a:t>
            </a:r>
            <a:endParaRPr lang="en-US" altLang="zh-TW" dirty="0" smtClean="0"/>
          </a:p>
          <a:p>
            <a:r>
              <a:rPr lang="en-US" altLang="zh-TW" dirty="0" smtClean="0"/>
              <a:t>Another interesting problem about open system is the fault tolerant capability</a:t>
            </a:r>
          </a:p>
          <a:p>
            <a:r>
              <a:rPr lang="en-US" altLang="zh-TW" dirty="0" smtClean="0"/>
              <a:t>I define a new criteria called dense fault resilience</a:t>
            </a:r>
          </a:p>
          <a:p>
            <a:r>
              <a:rPr lang="en-US" altLang="zh-TW" dirty="0" smtClean="0"/>
              <a:t>I address the reason why </a:t>
            </a:r>
            <a:r>
              <a:rPr lang="en-US" altLang="zh-TW" dirty="0"/>
              <a:t>dense fault </a:t>
            </a:r>
            <a:r>
              <a:rPr lang="en-US" altLang="zh-TW" dirty="0" smtClean="0"/>
              <a:t>resilience can better fit the real world requirements of open systems and provide an algorithm to verify the </a:t>
            </a:r>
            <a:r>
              <a:rPr lang="en-US" altLang="zh-TW" dirty="0"/>
              <a:t>dense fault </a:t>
            </a:r>
            <a:r>
              <a:rPr lang="en-US" altLang="zh-TW" dirty="0" smtClean="0"/>
              <a:t>resilience of open systems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8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cone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region L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S\F, the </a:t>
            </a:r>
            <a:r>
              <a:rPr lang="en-US" altLang="zh-TW" dirty="0" smtClean="0">
                <a:solidFill>
                  <a:srgbClr val="FF0000"/>
                </a:solidFill>
              </a:rPr>
              <a:t>controlled limited attractor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is a set of states which there is a controlled path to move to X without leaving L.</a:t>
            </a:r>
          </a:p>
          <a:p>
            <a:r>
              <a:rPr lang="es-ES" altLang="zh-TW" dirty="0" smtClean="0"/>
              <a:t>cone</a:t>
            </a:r>
            <a:r>
              <a:rPr lang="es-ES" altLang="zh-TW" baseline="-25000" dirty="0" smtClean="0"/>
              <a:t>L</a:t>
            </a:r>
            <a:r>
              <a:rPr lang="es-ES" altLang="zh-TW" dirty="0" smtClean="0"/>
              <a:t>(X) = μY.(X ∨ (L ∧ 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s-ES" baseline="30000" dirty="0" smtClean="0"/>
              <a:t>￢</a:t>
            </a:r>
            <a:r>
              <a:rPr lang="es-ES" altLang="zh-TW" baseline="30000" dirty="0" smtClean="0"/>
              <a:t>2:</a:t>
            </a:r>
            <a:r>
              <a:rPr lang="es-ES" altLang="zh-TW" i="1" baseline="30000" dirty="0" smtClean="0"/>
              <a:t>error </a:t>
            </a:r>
            <a:r>
              <a:rPr lang="es-ES" altLang="zh-TW" dirty="0" smtClean="0"/>
              <a:t>Y ))</a:t>
            </a:r>
            <a:endParaRPr lang="en-US" altLang="zh-TW" dirty="0" smtClean="0"/>
          </a:p>
          <a:p>
            <a:r>
              <a:rPr lang="en-US" altLang="zh-TW" dirty="0" err="1" smtClean="0"/>
              <a:t>cone</a:t>
            </a:r>
            <a:r>
              <a:rPr lang="en-US" altLang="zh-TW" baseline="-25000" dirty="0" err="1" smtClean="0"/>
              <a:t>L</a:t>
            </a:r>
            <a:r>
              <a:rPr lang="en-US" altLang="zh-TW" dirty="0" smtClean="0"/>
              <a:t>(X) can be constructed by greatest fixed point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9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frag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B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S, the fragile of B, frag(B), is the set of states which has more than 1 uncontrolled successor in B.</a:t>
            </a:r>
          </a:p>
          <a:p>
            <a:r>
              <a:rPr lang="en-US" altLang="zh-TW" dirty="0"/>
              <a:t>frag(B) </a:t>
            </a:r>
            <a:r>
              <a:rPr lang="en-US" altLang="zh-TW" dirty="0" smtClean="0"/>
              <a:t>= </a:t>
            </a:r>
            <a:r>
              <a:rPr lang="en-US" altLang="zh-TW" dirty="0"/>
              <a:t>[</a:t>
            </a:r>
            <a:r>
              <a:rPr lang="en-US" altLang="zh-TW" dirty="0" smtClean="0"/>
              <a:t>1]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B</a:t>
            </a:r>
          </a:p>
          <a:p>
            <a:r>
              <a:rPr lang="en-US" altLang="zh-TW" dirty="0"/>
              <a:t>Q</a:t>
            </a:r>
            <a:r>
              <a:rPr lang="en-US" altLang="zh-TW" dirty="0" smtClean="0"/>
              <a:t> \ </a:t>
            </a:r>
            <a:r>
              <a:rPr lang="en-US" altLang="zh-TW" dirty="0"/>
              <a:t>frag(B) =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B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frag(B)  and  Q\frag(B) can be constructed with least fixed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Algorithm - Inductive Case - </a:t>
            </a:r>
            <a:r>
              <a:rPr lang="en-US" altLang="zh-TW" sz="4000" dirty="0" err="1" smtClean="0"/>
              <a:t>sfrch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 and </a:t>
            </a:r>
            <a:r>
              <a:rPr lang="en-US" altLang="zh-TW" sz="4000" dirty="0" err="1" smtClean="0"/>
              <a:t>res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 </a:t>
            </a:r>
            <a:r>
              <a:rPr lang="pt-BR" altLang="zh-TW" dirty="0" smtClean="0"/>
              <a:t>= </a:t>
            </a:r>
            <a:r>
              <a:rPr lang="pt-BR" altLang="zh-TW" dirty="0"/>
              <a:t>L</a:t>
            </a:r>
            <a:r>
              <a:rPr lang="pt-BR" altLang="zh-TW" baseline="-25000" dirty="0"/>
              <a:t>0</a:t>
            </a:r>
            <a:r>
              <a:rPr lang="pt-BR" altLang="zh-TW" dirty="0"/>
              <a:t> </a:t>
            </a:r>
            <a:r>
              <a:rPr lang="pt-BR" altLang="zh-TW" dirty="0" smtClean="0"/>
              <a:t>\ </a:t>
            </a:r>
            <a:r>
              <a:rPr lang="pt-BR" altLang="zh-TW" dirty="0"/>
              <a:t>frag(Q </a:t>
            </a:r>
            <a:r>
              <a:rPr lang="pt-BR" altLang="zh-TW" dirty="0" smtClean="0"/>
              <a:t>\ </a:t>
            </a:r>
            <a:r>
              <a:rPr lang="pt-BR" altLang="zh-TW" dirty="0"/>
              <a:t>cone</a:t>
            </a:r>
            <a:r>
              <a:rPr lang="pt-BR" altLang="zh-TW" baseline="-25000" dirty="0"/>
              <a:t>Lk−</a:t>
            </a:r>
            <a:r>
              <a:rPr lang="pt-BR" altLang="zh-TW" baseline="-25000" dirty="0" smtClean="0"/>
              <a:t>1</a:t>
            </a:r>
            <a:r>
              <a:rPr lang="pt-BR" altLang="zh-TW" dirty="0" smtClean="0"/>
              <a:t>(S))</a:t>
            </a:r>
          </a:p>
          <a:p>
            <a:r>
              <a:rPr lang="en-US" altLang="zh-TW" dirty="0" err="1"/>
              <a:t>sfrchk</a:t>
            </a:r>
            <a:r>
              <a:rPr lang="en-US" altLang="zh-TW" dirty="0"/>
              <a:t>(S) </a:t>
            </a:r>
            <a:r>
              <a:rPr lang="en-US" altLang="zh-TW" dirty="0" smtClean="0"/>
              <a:t>= </a:t>
            </a:r>
            <a:r>
              <a:rPr lang="en-US" altLang="zh-TW" dirty="0"/>
              <a:t>sfrch0(S ∧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(G) = </a:t>
            </a:r>
            <a:r>
              <a:rPr lang="en-US" altLang="zh-TW" dirty="0" err="1"/>
              <a:t>νS</a:t>
            </a:r>
            <a:r>
              <a:rPr lang="en-US" altLang="zh-TW" dirty="0"/>
              <a:t>.((Q </a:t>
            </a:r>
            <a:r>
              <a:rPr lang="en-US" altLang="zh-TW" dirty="0" smtClean="0"/>
              <a:t>\ </a:t>
            </a:r>
            <a:r>
              <a:rPr lang="en-US" altLang="zh-TW" dirty="0"/>
              <a:t>F) ∧ </a:t>
            </a:r>
            <a:r>
              <a:rPr lang="en-US" altLang="zh-TW" dirty="0" err="1"/>
              <a:t>sfrchk</a:t>
            </a:r>
            <a:r>
              <a:rPr lang="en-US" altLang="zh-TW" dirty="0"/>
              <a:t>(S</a:t>
            </a:r>
            <a:r>
              <a:rPr lang="en-US" altLang="zh-TW" dirty="0" smtClean="0"/>
              <a:t>)), </a:t>
            </a:r>
            <a:r>
              <a:rPr lang="en-US" altLang="zh-TW" dirty="0"/>
              <a:t>the set of k-resilient states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6017" y="1745832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sz="2000" dirty="0" smtClean="0"/>
              <a:t>L0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5" name="橢圓 4"/>
          <p:cNvSpPr/>
          <p:nvPr/>
        </p:nvSpPr>
        <p:spPr>
          <a:xfrm>
            <a:off x="5628093" y="2422089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6" name="橢圓 5"/>
          <p:cNvSpPr/>
          <p:nvPr/>
        </p:nvSpPr>
        <p:spPr>
          <a:xfrm>
            <a:off x="7119459" y="2584869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8466499" y="171630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</a:t>
            </a:r>
            <a:endParaRPr lang="en-US" altLang="zh-TW" sz="3600" baseline="-25000" dirty="0" smtClean="0"/>
          </a:p>
          <a:p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8" name="橢圓 7"/>
          <p:cNvSpPr/>
          <p:nvPr/>
        </p:nvSpPr>
        <p:spPr>
          <a:xfrm>
            <a:off x="8738528" y="2673450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9" name="弧形接點 8"/>
          <p:cNvCxnSpPr>
            <a:stCxn id="8" idx="6"/>
            <a:endCxn id="8" idx="7"/>
          </p:cNvCxnSpPr>
          <p:nvPr/>
        </p:nvCxnSpPr>
        <p:spPr>
          <a:xfrm flipH="1" flipV="1">
            <a:off x="9226418" y="2762456"/>
            <a:ext cx="83709" cy="214879"/>
          </a:xfrm>
          <a:prstGeom prst="curvedConnector4">
            <a:avLst>
              <a:gd name="adj1" fmla="val -182451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0"/>
          </p:cNvCxnSpPr>
          <p:nvPr/>
        </p:nvCxnSpPr>
        <p:spPr>
          <a:xfrm>
            <a:off x="8900572" y="242707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1"/>
          </p:cNvCxnSpPr>
          <p:nvPr/>
        </p:nvCxnSpPr>
        <p:spPr>
          <a:xfrm>
            <a:off x="8639847" y="261303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497986" y="2140587"/>
            <a:ext cx="1154606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13" name="橢圓 12"/>
          <p:cNvSpPr/>
          <p:nvPr/>
        </p:nvSpPr>
        <p:spPr>
          <a:xfrm>
            <a:off x="10294625" y="260362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8466499" y="378154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       </a:t>
            </a:r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15" name="橢圓 14"/>
          <p:cNvSpPr/>
          <p:nvPr/>
        </p:nvSpPr>
        <p:spPr>
          <a:xfrm>
            <a:off x="8738528" y="4738689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16" name="弧形接點 15"/>
          <p:cNvCxnSpPr>
            <a:stCxn id="15" idx="6"/>
            <a:endCxn id="15" idx="7"/>
          </p:cNvCxnSpPr>
          <p:nvPr/>
        </p:nvCxnSpPr>
        <p:spPr>
          <a:xfrm flipH="1" flipV="1">
            <a:off x="9226418" y="4827696"/>
            <a:ext cx="83709" cy="214879"/>
          </a:xfrm>
          <a:prstGeom prst="curvedConnector4">
            <a:avLst>
              <a:gd name="adj1" fmla="val -92629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8900572" y="449231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8639847" y="467827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497985" y="4205827"/>
            <a:ext cx="1459879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20" name="橢圓 19"/>
          <p:cNvSpPr/>
          <p:nvPr/>
        </p:nvSpPr>
        <p:spPr>
          <a:xfrm>
            <a:off x="10294625" y="466886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9765430" y="4422816"/>
            <a:ext cx="312706" cy="22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806264" y="4698723"/>
            <a:ext cx="416197" cy="120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765430" y="4877934"/>
            <a:ext cx="312706" cy="38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396226" y="4532877"/>
            <a:ext cx="561638" cy="5677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Frag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9442" y="3794700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dirty="0" smtClean="0"/>
              <a:t>L1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26" name="橢圓 25"/>
          <p:cNvSpPr/>
          <p:nvPr/>
        </p:nvSpPr>
        <p:spPr>
          <a:xfrm>
            <a:off x="5628093" y="4480466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27" name="橢圓 26"/>
          <p:cNvSpPr/>
          <p:nvPr/>
        </p:nvSpPr>
        <p:spPr>
          <a:xfrm>
            <a:off x="7119459" y="4643245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28" name="橢圓 27"/>
          <p:cNvSpPr/>
          <p:nvPr/>
        </p:nvSpPr>
        <p:spPr>
          <a:xfrm>
            <a:off x="6375527" y="4399274"/>
            <a:ext cx="621910" cy="5988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Frag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4" idx="3"/>
            <a:endCxn id="7" idx="1"/>
          </p:cNvCxnSpPr>
          <p:nvPr/>
        </p:nvCxnSpPr>
        <p:spPr>
          <a:xfrm flipV="1">
            <a:off x="8010097" y="2582565"/>
            <a:ext cx="456402" cy="29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14" idx="0"/>
          </p:cNvCxnSpPr>
          <p:nvPr/>
        </p:nvCxnSpPr>
        <p:spPr>
          <a:xfrm>
            <a:off x="9813539" y="3448825"/>
            <a:ext cx="0" cy="332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1"/>
            <a:endCxn id="25" idx="3"/>
          </p:cNvCxnSpPr>
          <p:nvPr/>
        </p:nvCxnSpPr>
        <p:spPr>
          <a:xfrm flipH="1">
            <a:off x="8033522" y="4647804"/>
            <a:ext cx="432977" cy="13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0"/>
            <a:endCxn id="4" idx="2"/>
          </p:cNvCxnSpPr>
          <p:nvPr/>
        </p:nvCxnSpPr>
        <p:spPr>
          <a:xfrm flipH="1" flipV="1">
            <a:off x="6663057" y="3478353"/>
            <a:ext cx="23425" cy="316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928519" y="3497134"/>
            <a:ext cx="575323" cy="26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 times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97622" y="2111526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5501" y="4179998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294625" y="390134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97663" y="1747991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51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kmax</a:t>
            </a:r>
            <a:r>
              <a:rPr lang="en-US" altLang="zh-TW" dirty="0"/>
              <a:t> </a:t>
            </a:r>
            <a:r>
              <a:rPr lang="en-US" altLang="zh-TW" i="1" dirty="0"/>
              <a:t>is either infinite or no greater than </a:t>
            </a:r>
            <a:r>
              <a:rPr lang="en-US" altLang="zh-TW" dirty="0"/>
              <a:t>|</a:t>
            </a:r>
            <a:r>
              <a:rPr lang="en-US" altLang="zh-TW" dirty="0" smtClean="0"/>
              <a:t>Q\F|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i="1" dirty="0" smtClean="0"/>
              <a:t>if k&gt;</a:t>
            </a:r>
            <a:r>
              <a:rPr lang="en-US" altLang="zh-TW" dirty="0" smtClean="0"/>
              <a:t> |Q\F|</a:t>
            </a:r>
            <a:r>
              <a:rPr lang="en-US" altLang="zh-TW" i="1" dirty="0"/>
              <a:t> </a:t>
            </a:r>
            <a:r>
              <a:rPr lang="en-US" altLang="zh-TW" i="1" dirty="0" smtClean="0"/>
              <a:t>-&gt; exists fail recovery path </a:t>
            </a:r>
            <a:r>
              <a:rPr lang="el-GR" altLang="zh-TW" dirty="0" smtClean="0"/>
              <a:t>ρ</a:t>
            </a:r>
            <a:r>
              <a:rPr lang="en-US" altLang="zh-TW" i="1" dirty="0" smtClean="0"/>
              <a:t> with k+1 states</a:t>
            </a:r>
          </a:p>
          <a:p>
            <a:pPr lvl="1"/>
            <a:r>
              <a:rPr lang="en-US" altLang="zh-TW" i="1" dirty="0" smtClean="0"/>
              <a:t>However, there are only </a:t>
            </a:r>
            <a:r>
              <a:rPr lang="en-US" altLang="zh-TW" dirty="0" smtClean="0"/>
              <a:t>|Q\F|</a:t>
            </a:r>
            <a:r>
              <a:rPr lang="en-US" altLang="zh-TW" i="1" dirty="0" smtClean="0"/>
              <a:t> safety states -&gt; repeat states in the path</a:t>
            </a:r>
          </a:p>
          <a:p>
            <a:pPr lvl="1"/>
            <a:r>
              <a:rPr lang="en-US" altLang="zh-TW" dirty="0" smtClean="0"/>
              <a:t>There should be a shorter fail path -&gt; contradiction</a:t>
            </a:r>
          </a:p>
          <a:p>
            <a:r>
              <a:rPr lang="en-US" altLang="zh-TW" i="1" dirty="0"/>
              <a:t>A memoryless control strategy for the states </a:t>
            </a:r>
            <a:r>
              <a:rPr lang="en-US" altLang="zh-TW" i="1" dirty="0" smtClean="0"/>
              <a:t>in </a:t>
            </a:r>
            <a:r>
              <a:rPr lang="en-US" altLang="zh-TW" dirty="0" err="1" smtClean="0"/>
              <a:t>sfrchk</a:t>
            </a:r>
            <a:r>
              <a:rPr lang="en-US" altLang="zh-TW" dirty="0" smtClean="0"/>
              <a:t>(S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time linear in both </a:t>
            </a:r>
            <a:r>
              <a:rPr lang="en-US" altLang="zh-TW" dirty="0"/>
              <a:t>k </a:t>
            </a:r>
            <a:r>
              <a:rPr lang="en-US" altLang="zh-TW" i="1" dirty="0" smtClean="0"/>
              <a:t>and the Game </a:t>
            </a:r>
            <a:r>
              <a:rPr lang="en-US" altLang="zh-TW" i="1" dirty="0"/>
              <a:t>size </a:t>
            </a:r>
            <a:r>
              <a:rPr lang="en-US" altLang="zh-TW" dirty="0"/>
              <a:t>|</a:t>
            </a:r>
            <a:r>
              <a:rPr lang="en-US" altLang="zh-TW" dirty="0" smtClean="0"/>
              <a:t>G|</a:t>
            </a:r>
            <a:endParaRPr lang="en-US" altLang="zh-TW" i="1" dirty="0"/>
          </a:p>
          <a:p>
            <a:pPr lvl="1"/>
            <a:r>
              <a:rPr lang="en-US" altLang="zh-TW" dirty="0"/>
              <a:t>All individual steps in the </a:t>
            </a:r>
            <a:r>
              <a:rPr lang="en-US" altLang="zh-TW" dirty="0" smtClean="0"/>
              <a:t>construction are linear in </a:t>
            </a:r>
            <a:r>
              <a:rPr lang="en-US" altLang="zh-TW" dirty="0"/>
              <a:t>the size of the safety resilience game, and there </a:t>
            </a:r>
            <a:r>
              <a:rPr lang="en-US" altLang="zh-TW" dirty="0" smtClean="0"/>
              <a:t>are O(k</a:t>
            </a:r>
            <a:r>
              <a:rPr lang="en-US" altLang="zh-TW" dirty="0"/>
              <a:t>) of these operations in the construction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and a memoryless </a:t>
            </a:r>
            <a:r>
              <a:rPr lang="en-US" altLang="zh-TW" dirty="0"/>
              <a:t>k</a:t>
            </a:r>
            <a:r>
              <a:rPr lang="en-US" altLang="zh-TW" i="1" dirty="0"/>
              <a:t>-resilient </a:t>
            </a:r>
            <a:r>
              <a:rPr lang="en-US" altLang="zh-TW" i="1" dirty="0" smtClean="0"/>
              <a:t>control strategy </a:t>
            </a:r>
            <a:r>
              <a:rPr lang="en-US" altLang="zh-TW" i="1" dirty="0"/>
              <a:t>for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</a:t>
            </a:r>
            <a:r>
              <a:rPr lang="en-US" altLang="zh-TW" dirty="0"/>
              <a:t>O(k·|</a:t>
            </a:r>
            <a:r>
              <a:rPr lang="en-US" altLang="zh-TW" dirty="0" smtClean="0"/>
              <a:t>Q\F</a:t>
            </a:r>
            <a:r>
              <a:rPr lang="en-US" altLang="zh-TW" dirty="0"/>
              <a:t>|·|G</a:t>
            </a:r>
            <a:r>
              <a:rPr lang="en-US" altLang="zh-TW" dirty="0" smtClean="0"/>
              <a:t>|) </a:t>
            </a:r>
            <a:r>
              <a:rPr lang="en-US" altLang="zh-TW" i="1" dirty="0" smtClean="0"/>
              <a:t>time.</a:t>
            </a:r>
          </a:p>
          <a:p>
            <a:pPr lvl="1"/>
            <a:r>
              <a:rPr lang="en-US" altLang="zh-TW" dirty="0"/>
              <a:t>There are at most |Q\F| times of </a:t>
            </a:r>
            <a:r>
              <a:rPr lang="en-US" altLang="zh-TW" dirty="0" err="1"/>
              <a:t>sfrchk</a:t>
            </a:r>
            <a:r>
              <a:rPr lang="en-US" altLang="zh-TW" dirty="0"/>
              <a:t>(S) during the </a:t>
            </a:r>
            <a:r>
              <a:rPr lang="en-US" altLang="zh-TW" dirty="0" smtClean="0"/>
              <a:t>process of finding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(G)</a:t>
            </a:r>
            <a:endParaRPr lang="en-US" altLang="zh-TW" i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Experiment-BSIL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098" y="1825625"/>
            <a:ext cx="6963804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9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Experiment-TCL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56072"/>
            <a:ext cx="7936302" cy="498806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Experiment-Resilience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53419"/>
            <a:ext cx="9067800" cy="40957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20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BSIL and TCL reach a</a:t>
            </a:r>
            <a:r>
              <a:rPr lang="en-US" altLang="zh-TW" dirty="0" smtClean="0"/>
              <a:t> balance </a:t>
            </a:r>
            <a:r>
              <a:rPr lang="en-US" altLang="zh-TW" dirty="0"/>
              <a:t>between </a:t>
            </a:r>
            <a:r>
              <a:rPr lang="en-US" altLang="zh-TW" dirty="0" smtClean="0"/>
              <a:t>expressiveness and </a:t>
            </a:r>
            <a:r>
              <a:rPr lang="en-US" altLang="zh-TW" dirty="0"/>
              <a:t>verification </a:t>
            </a:r>
            <a:r>
              <a:rPr lang="en-US" altLang="zh-TW" dirty="0" smtClean="0"/>
              <a:t>efficiency with the capability to describe strategy inherit/release properties</a:t>
            </a:r>
          </a:p>
          <a:p>
            <a:r>
              <a:rPr lang="en-US" altLang="zh-TW" dirty="0" smtClean="0"/>
              <a:t>The dense error resilience defines a new error model which  and can be verified in PTIME.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909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9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22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concurrent game graph (CGG) is a tuple </a:t>
            </a:r>
            <a:r>
              <a:rPr lang="en-US" altLang="zh-TW" i="1" dirty="0"/>
              <a:t>A</a:t>
            </a:r>
            <a:r>
              <a:rPr lang="en-US" altLang="zh-TW" dirty="0"/>
              <a:t>=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m</a:t>
            </a:r>
            <a:r>
              <a:rPr lang="en-US" altLang="zh-TW" i="1" dirty="0"/>
              <a:t>, Q, r, P, λ, </a:t>
            </a:r>
            <a:r>
              <a:rPr lang="en-US" altLang="zh-TW" i="1" dirty="0" smtClean="0"/>
              <a:t>E1, E2,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, δ&gt;</a:t>
            </a:r>
          </a:p>
          <a:p>
            <a:pPr lvl="1"/>
            <a:r>
              <a:rPr lang="en-US" altLang="zh-TW" i="1" dirty="0" smtClean="0"/>
              <a:t>M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agents in the </a:t>
            </a:r>
            <a:r>
              <a:rPr lang="en-US" altLang="zh-TW" dirty="0" smtClean="0"/>
              <a:t>game.</a:t>
            </a:r>
          </a:p>
          <a:p>
            <a:pPr lvl="1"/>
            <a:r>
              <a:rPr lang="en-US" altLang="zh-TW" i="1" dirty="0" smtClean="0"/>
              <a:t>Q </a:t>
            </a:r>
            <a:r>
              <a:rPr lang="en-US" altLang="zh-TW" dirty="0"/>
              <a:t>is a finite set of states.</a:t>
            </a:r>
          </a:p>
          <a:p>
            <a:pPr lvl="1"/>
            <a:r>
              <a:rPr lang="en-US" altLang="zh-TW" i="1" dirty="0" smtClean="0"/>
              <a:t>r </a:t>
            </a:r>
            <a:r>
              <a:rPr lang="en-US" altLang="zh-TW" dirty="0"/>
              <a:t>∈ </a:t>
            </a:r>
            <a:r>
              <a:rPr lang="en-US" altLang="zh-TW" i="1" dirty="0"/>
              <a:t>Q </a:t>
            </a:r>
            <a:r>
              <a:rPr lang="en-US" altLang="zh-TW" dirty="0"/>
              <a:t>is the </a:t>
            </a:r>
            <a:r>
              <a:rPr lang="en-US" altLang="zh-TW" i="1" dirty="0"/>
              <a:t>initial state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 smtClean="0"/>
              <a:t>P </a:t>
            </a:r>
            <a:r>
              <a:rPr lang="en-US" altLang="zh-TW" dirty="0"/>
              <a:t>is a finite set of atomic propositions.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i="1" dirty="0"/>
              <a:t>λ </a:t>
            </a:r>
            <a:r>
              <a:rPr lang="en-US" altLang="zh-TW" dirty="0"/>
              <a:t>: </a:t>
            </a:r>
            <a:r>
              <a:rPr lang="en-US" altLang="zh-TW" i="1" dirty="0"/>
              <a:t>Q </a:t>
            </a:r>
            <a:r>
              <a:rPr lang="en-US" altLang="zh-TW" dirty="0"/>
              <a:t>→ 2</a:t>
            </a:r>
            <a:r>
              <a:rPr lang="en-US" altLang="zh-TW" i="1" dirty="0"/>
              <a:t>P </a:t>
            </a:r>
            <a:r>
              <a:rPr lang="en-US" altLang="zh-TW" dirty="0"/>
              <a:t>labels each state in </a:t>
            </a:r>
            <a:r>
              <a:rPr lang="en-US" altLang="zh-TW" i="1" dirty="0"/>
              <a:t>Q </a:t>
            </a:r>
            <a:r>
              <a:rPr lang="en-US" altLang="zh-TW" dirty="0"/>
              <a:t>with a set of atomic propositions.</a:t>
            </a:r>
          </a:p>
          <a:p>
            <a:pPr lvl="1"/>
            <a:r>
              <a:rPr lang="en-US" altLang="zh-TW" dirty="0"/>
              <a:t>E1 and E2 are finite sets of move symbols that the protagonist and the antagonist can respectively choose in transitions. A pair in E1xE2 is called a move vector.</a:t>
            </a:r>
          </a:p>
          <a:p>
            <a:pPr lvl="1"/>
            <a:r>
              <a:rPr lang="en-US" altLang="zh-TW" dirty="0"/>
              <a:t>E2 is partitioned into error and </a:t>
            </a:r>
            <a:r>
              <a:rPr lang="en-US" altLang="zh-TW" dirty="0" err="1"/>
              <a:t>and</a:t>
            </a:r>
            <a:r>
              <a:rPr lang="en-US" altLang="zh-TW" dirty="0"/>
              <a:t> non-error moves (</a:t>
            </a:r>
            <a:r>
              <a:rPr lang="en-US" altLang="zh-TW" dirty="0" err="1"/>
              <a:t>Eerror</a:t>
            </a:r>
            <a:r>
              <a:rPr lang="en-US" altLang="zh-TW" dirty="0"/>
              <a:t> and </a:t>
            </a:r>
            <a:r>
              <a:rPr lang="en-US" altLang="zh-TW" dirty="0" err="1"/>
              <a:t>Enoerr</a:t>
            </a:r>
            <a:r>
              <a:rPr lang="en-US" altLang="zh-TW" dirty="0"/>
              <a:t> )</a:t>
            </a:r>
          </a:p>
          <a:p>
            <a:pPr lvl="1"/>
            <a:r>
              <a:rPr lang="el-GR" altLang="zh-TW" i="1" dirty="0" smtClean="0"/>
              <a:t>Δ </a:t>
            </a:r>
            <a:r>
              <a:rPr lang="en-US" altLang="zh-TW" dirty="0" smtClean="0"/>
              <a:t>is </a:t>
            </a:r>
            <a:r>
              <a:rPr lang="en-US" altLang="zh-TW" dirty="0"/>
              <a:t>a set of tokens that can be issued by the agents during transitions.</a:t>
            </a:r>
          </a:p>
          <a:p>
            <a:pPr lvl="1"/>
            <a:r>
              <a:rPr lang="en-US" altLang="zh-TW" i="1" dirty="0" smtClean="0"/>
              <a:t>δ </a:t>
            </a:r>
            <a:r>
              <a:rPr lang="en-US" altLang="zh-TW" dirty="0"/>
              <a:t>: (</a:t>
            </a:r>
            <a:r>
              <a:rPr lang="en-US" altLang="zh-TW" i="1" dirty="0"/>
              <a:t>R </a:t>
            </a:r>
            <a:r>
              <a:rPr lang="en-US" altLang="zh-TW" dirty="0"/>
              <a:t>× [1</a:t>
            </a:r>
            <a:r>
              <a:rPr lang="en-US" altLang="zh-TW" i="1" dirty="0"/>
              <a:t>,m</a:t>
            </a:r>
            <a:r>
              <a:rPr lang="en-US" altLang="zh-TW" dirty="0"/>
              <a:t>]) → </a:t>
            </a:r>
            <a:r>
              <a:rPr lang="en-US" altLang="zh-TW" i="1" dirty="0"/>
              <a:t> </a:t>
            </a:r>
            <a:r>
              <a:rPr lang="en-US" altLang="zh-TW" dirty="0"/>
              <a:t>is a function that specifies the token (move symbol) issued </a:t>
            </a:r>
            <a:r>
              <a:rPr lang="en-US" altLang="zh-TW" dirty="0" smtClean="0"/>
              <a:t>by each </a:t>
            </a:r>
            <a:r>
              <a:rPr lang="en-US" altLang="zh-TW" dirty="0"/>
              <a:t>agent in a transition.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06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AMC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5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</a:t>
            </a:r>
            <a:r>
              <a:rPr lang="en-US" altLang="zh-TW" dirty="0" smtClean="0"/>
              <a:t>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 2" panose="05020102010507070707" pitchFamily="18" charset="2"/>
              </a:rPr>
              <a:t>Allow </a:t>
            </a:r>
            <a:r>
              <a:rPr lang="en-US" altLang="zh-TW" dirty="0"/>
              <a:t>strategy interaction quantifiers to cross temporal modal operators</a:t>
            </a:r>
            <a:endParaRPr lang="en-US" altLang="zh-TW" dirty="0">
              <a:sym typeface="Wingdings 2" panose="05020102010507070707" pitchFamily="18" charset="2"/>
            </a:endParaRPr>
          </a:p>
          <a:p>
            <a:r>
              <a:rPr lang="en-US" altLang="zh-TW" dirty="0" smtClean="0">
                <a:sym typeface="Wingdings 2" panose="05020102010507070707" pitchFamily="18" charset="2"/>
              </a:rPr>
              <a:t>&lt;</a:t>
            </a:r>
            <a:r>
              <a:rPr lang="en-US" altLang="zh-TW" dirty="0">
                <a:sym typeface="Wingdings 2" panose="05020102010507070707" pitchFamily="18" charset="2"/>
              </a:rPr>
              <a:t>1,2,3&gt;</a:t>
            </a:r>
            <a:r>
              <a:rPr lang="en-US" altLang="zh-TW" sz="3600" b="1" dirty="0">
                <a:sym typeface="Symbol"/>
              </a:rPr>
              <a:t>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altLang="zh-TW" baseline="-25000" dirty="0">
                <a:sym typeface="Symbol"/>
              </a:rPr>
              <a:t>[1,3]</a:t>
            </a:r>
            <a:r>
              <a:rPr lang="en-US" altLang="zh-TW" dirty="0">
                <a:sym typeface="Wingdings 2"/>
              </a:rPr>
              <a:t> ((&lt;+</a:t>
            </a:r>
            <a:r>
              <a:rPr lang="el-GR" altLang="zh-TW" dirty="0">
                <a:sym typeface="Symbol" panose="05050102010706020507" pitchFamily="18" charset="2"/>
              </a:rPr>
              <a:t></a:t>
            </a:r>
            <a:r>
              <a:rPr lang="en-US" altLang="zh-TW" dirty="0">
                <a:sym typeface="Wingdings 2"/>
              </a:rPr>
              <a:t>&gt;</a:t>
            </a:r>
            <a:r>
              <a:rPr lang="en-US" altLang="zh-TW" dirty="0">
                <a:sym typeface="Symbol" panose="05050102010706020507" pitchFamily="18" charset="2"/>
              </a:rPr>
              <a:t> 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</a:t>
            </a:r>
            <a:r>
              <a:rPr lang="zh-TW" altLang="en-US" dirty="0"/>
              <a:t> ∨</a:t>
            </a:r>
            <a:r>
              <a:rPr lang="en-US" altLang="zh-TW" dirty="0"/>
              <a:t> (&lt;-a&gt;</a:t>
            </a:r>
            <a:r>
              <a:rPr lang="en-US" altLang="zh-TW" dirty="0">
                <a:sym typeface="Wingdings 2" panose="05020102010507070707" pitchFamily="18" charset="2"/>
              </a:rPr>
              <a:t> 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no agent stays in jail indefinitely, if she can avoid it. (Nash equilibrium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)</a:t>
            </a:r>
            <a:endParaRPr lang="en-US" altLang="zh-TW" dirty="0" smtClean="0">
              <a:sym typeface="Wingdings 2"/>
            </a:endParaRPr>
          </a:p>
          <a:p>
            <a:r>
              <a:rPr lang="en-US" altLang="zh-TW" dirty="0">
                <a:sym typeface="Wingdings 2"/>
              </a:rPr>
              <a:t>&lt;2&gt;((&lt;+&gt;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Strategy-Interaction Logic(BSIL</a:t>
            </a:r>
            <a:r>
              <a:rPr lang="en-US" altLang="zh-TW" dirty="0"/>
              <a:t>) &amp; Temporal Cooperation 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BSIL is an </a:t>
            </a:r>
            <a:r>
              <a:rPr lang="en-US" altLang="zh-TW" dirty="0" smtClean="0"/>
              <a:t>extension of ATL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 can specify the relationship between strategies used to satisfy different </a:t>
            </a:r>
            <a:r>
              <a:rPr lang="en-US" altLang="zh-TW" dirty="0" err="1" smtClean="0"/>
              <a:t>subformulas</a:t>
            </a:r>
            <a:r>
              <a:rPr lang="en-US" altLang="zh-TW" dirty="0"/>
              <a:t> </a:t>
            </a:r>
            <a:r>
              <a:rPr lang="en-US" altLang="zh-TW" dirty="0" smtClean="0"/>
              <a:t>with a relatively low model checking complexity(PSPACE)</a:t>
            </a:r>
          </a:p>
          <a:p>
            <a:pPr lvl="1"/>
            <a:r>
              <a:rPr lang="en-US" altLang="zh-TW" dirty="0"/>
              <a:t>&lt;B&gt;(</a:t>
            </a:r>
            <a:r>
              <a:rPr lang="en-US" altLang="zh-TW" dirty="0">
                <a:sym typeface="Wingdings 2"/>
              </a:rPr>
              <a:t></a:t>
            </a:r>
            <a:r>
              <a:rPr lang="zh-TW" altLang="en-US" dirty="0"/>
              <a:t> 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 &lt;+C&gt;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 &lt;+C,PR&gt;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transferDone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TCL is an extension of BSIL which has more expressive power and higher model checking complexity(EXPTIME)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endParaRPr lang="en-US" altLang="zh-TW" dirty="0" smtClean="0">
              <a:sym typeface="Wingdings 2" panose="05020102010507070707" pitchFamily="18" charset="2"/>
            </a:endParaRPr>
          </a:p>
          <a:p>
            <a:pPr lvl="1"/>
            <a:r>
              <a:rPr lang="en-US" altLang="zh-TW" dirty="0" smtClean="0">
                <a:sym typeface="Wingdings 2" panose="05020102010507070707" pitchFamily="18" charset="2"/>
              </a:rPr>
              <a:t>&lt;</a:t>
            </a:r>
            <a:r>
              <a:rPr lang="en-US" altLang="zh-TW" dirty="0">
                <a:sym typeface="Wingdings 2" panose="05020102010507070707" pitchFamily="18" charset="2"/>
              </a:rPr>
              <a:t>1,2,3&gt;</a:t>
            </a:r>
            <a:r>
              <a:rPr lang="en-US" altLang="zh-TW" sz="3200" b="1" dirty="0">
                <a:sym typeface="Symbol"/>
              </a:rPr>
              <a:t>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altLang="zh-TW" baseline="-25000" dirty="0">
                <a:sym typeface="Symbol"/>
              </a:rPr>
              <a:t>[1,3]</a:t>
            </a:r>
            <a:r>
              <a:rPr lang="en-US" altLang="zh-TW" dirty="0">
                <a:sym typeface="Wingdings 2"/>
              </a:rPr>
              <a:t> ((&lt;+</a:t>
            </a:r>
            <a:r>
              <a:rPr lang="el-GR" altLang="zh-TW" dirty="0">
                <a:sym typeface="Symbol" panose="05050102010706020507" pitchFamily="18" charset="2"/>
              </a:rPr>
              <a:t></a:t>
            </a:r>
            <a:r>
              <a:rPr lang="en-US" altLang="zh-TW" dirty="0">
                <a:sym typeface="Wingdings 2"/>
              </a:rPr>
              <a:t>&gt;</a:t>
            </a:r>
            <a:r>
              <a:rPr lang="en-US" altLang="zh-TW" dirty="0">
                <a:sym typeface="Symbol" panose="05050102010706020507" pitchFamily="18" charset="2"/>
              </a:rPr>
              <a:t> 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</a:t>
            </a:r>
            <a:r>
              <a:rPr lang="zh-TW" altLang="en-US" dirty="0"/>
              <a:t> ∨</a:t>
            </a:r>
            <a:r>
              <a:rPr lang="en-US" altLang="zh-TW" dirty="0"/>
              <a:t> (&lt;-a&gt;</a:t>
            </a:r>
            <a:r>
              <a:rPr lang="en-US" altLang="zh-TW" dirty="0">
                <a:sym typeface="Wingdings 2" panose="05020102010507070707" pitchFamily="18" charset="2"/>
              </a:rPr>
              <a:t> 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no agent stays in jail indefinitely, if she can avoid it. (Nash equilibrium)</a:t>
            </a:r>
            <a:endParaRPr lang="en-US" altLang="zh-TW" dirty="0">
              <a:sym typeface="Wingdings 2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logics about game and 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ATL* [AHK2002]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&lt;1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2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3&gt;</a:t>
            </a:r>
            <a:r>
              <a:rPr lang="en-US" altLang="zh-TW" b="1" dirty="0" smtClean="0">
                <a:sym typeface="Symbol"/>
              </a:rPr>
              <a:t> (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AMC (Alternating </a:t>
            </a:r>
            <a:r>
              <a:rPr lang="en-US" altLang="zh-TW" dirty="0" smtClean="0">
                <a:solidFill>
                  <a:schemeClr val="tx2"/>
                </a:solidFill>
                <a:sym typeface="Symbol"/>
              </a:rPr>
              <a:t></a:t>
            </a:r>
            <a:r>
              <a:rPr lang="en-US" altLang="zh-TW" dirty="0" smtClean="0">
                <a:solidFill>
                  <a:schemeClr val="tx2"/>
                </a:solidFill>
              </a:rPr>
              <a:t>-Calculus) [AHK2002]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l-GR" altLang="zh-TW" dirty="0"/>
              <a:t>μ </a:t>
            </a:r>
            <a:r>
              <a:rPr lang="en-US" altLang="zh-TW" dirty="0"/>
              <a:t>x.{1, 2, 3}(x </a:t>
            </a:r>
            <a:r>
              <a:rPr lang="en-US" altLang="zh-TW" dirty="0" smtClean="0"/>
              <a:t>∨ ((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j3)))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GL (Game Logic) [AHK2002]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zh-TW" altLang="en-US" dirty="0" smtClean="0"/>
              <a:t>∃</a:t>
            </a:r>
            <a:r>
              <a:rPr lang="en-US" altLang="zh-TW" dirty="0" smtClean="0"/>
              <a:t>{1,2,3}</a:t>
            </a:r>
            <a:r>
              <a:rPr lang="en-US" altLang="zh-TW" dirty="0"/>
              <a:t> 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</a:t>
            </a:r>
            <a:r>
              <a:rPr lang="en-US" altLang="zh-TW" dirty="0" smtClean="0"/>
              <a:t>))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SL (Strategy Logic) [CHP2010]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/>
              <a:t>(1,S1)(2,S2)(3,S3)((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j3))</a:t>
            </a:r>
            <a:endParaRPr lang="en-US" altLang="zh-TW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TW" dirty="0" smtClean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Expressiveness:</a:t>
            </a:r>
          </a:p>
          <a:p>
            <a:pPr lvl="1"/>
            <a:r>
              <a:rPr lang="en-US" altLang="zh-TW" dirty="0" smtClean="0"/>
              <a:t>BSIL&amp;TCL </a:t>
            </a:r>
            <a:r>
              <a:rPr lang="en-US" altLang="zh-TW" dirty="0" smtClean="0"/>
              <a:t>can specify the interaction between the “strategies” while ATL*, GL, and AMC cannot</a:t>
            </a:r>
          </a:p>
          <a:p>
            <a:pPr lvl="1"/>
            <a:r>
              <a:rPr lang="en-US" altLang="zh-TW" dirty="0" smtClean="0"/>
              <a:t>BSIL is less expressive than SL</a:t>
            </a:r>
          </a:p>
          <a:p>
            <a:r>
              <a:rPr lang="en-US" altLang="zh-TW" dirty="0" smtClean="0"/>
              <a:t>Model checking complexity:</a:t>
            </a:r>
          </a:p>
          <a:p>
            <a:pPr lvl="1"/>
            <a:r>
              <a:rPr lang="en-US" altLang="zh-TW" dirty="0" smtClean="0"/>
              <a:t>ATL: PTIME</a:t>
            </a:r>
          </a:p>
          <a:p>
            <a:pPr lvl="1"/>
            <a:r>
              <a:rPr lang="en-US" altLang="zh-TW" dirty="0" smtClean="0"/>
              <a:t>ATL*, GL, SL: Doubly EXPTIME-complete</a:t>
            </a:r>
          </a:p>
          <a:p>
            <a:pPr lvl="1"/>
            <a:r>
              <a:rPr lang="en-US" altLang="zh-TW" dirty="0" smtClean="0"/>
              <a:t>AMC: EXPTIME-hard</a:t>
            </a:r>
          </a:p>
          <a:p>
            <a:pPr lvl="1"/>
            <a:r>
              <a:rPr lang="en-US" altLang="zh-TW" dirty="0" smtClean="0"/>
              <a:t>BSIL: </a:t>
            </a:r>
            <a:r>
              <a:rPr lang="en-US" altLang="zh-TW" dirty="0" smtClean="0"/>
              <a:t>PSPACE-complete</a:t>
            </a:r>
          </a:p>
          <a:p>
            <a:pPr lvl="1"/>
            <a:r>
              <a:rPr lang="en-US" altLang="zh-TW" dirty="0" smtClean="0"/>
              <a:t>TCL: EXPTIME-complete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precisely express following spec for a bank system with 3 player(bank B, client C, and partner bank PB)</a:t>
            </a:r>
          </a:p>
          <a:p>
            <a:pPr lvl="1"/>
            <a:r>
              <a:rPr lang="en-US" altLang="zh-TW" dirty="0" smtClean="0"/>
              <a:t>B has to make sure no one can check other user’s password</a:t>
            </a:r>
          </a:p>
          <a:p>
            <a:pPr lvl="1"/>
            <a:r>
              <a:rPr lang="en-US" altLang="zh-TW" dirty="0" smtClean="0"/>
              <a:t>B and C can cooperate to let C can deposit his account</a:t>
            </a:r>
          </a:p>
          <a:p>
            <a:pPr lvl="1"/>
            <a:r>
              <a:rPr lang="en-US" altLang="zh-TW" dirty="0" smtClean="0"/>
              <a:t>B, C and PB can cooperate to let C transfer his money from PB to B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previous 3 requirements share the same strategy of B</a:t>
            </a:r>
          </a:p>
          <a:p>
            <a:r>
              <a:rPr lang="en-US" altLang="zh-TW" dirty="0"/>
              <a:t>ATL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/>
              <a:t>B&gt;(</a:t>
            </a:r>
            <a:r>
              <a:rPr lang="en-US" altLang="zh-TW" dirty="0">
                <a:sym typeface="Wingdings 2"/>
              </a:rPr>
              <a:t></a:t>
            </a:r>
            <a:r>
              <a:rPr lang="zh-TW" altLang="en-US" dirty="0"/>
              <a:t> 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 &lt;C&gt;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>
                <a:sym typeface="Symbol"/>
              </a:rPr>
              <a:t>&lt;C,PR&gt;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smtClean="0"/>
              <a:t>&lt;B&gt;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&lt;B,C&gt;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&lt;B,C,PR&gt;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>
                <a:sym typeface="Wingdings 2"/>
              </a:rPr>
              <a:t/>
            </a:r>
            <a:br>
              <a:rPr lang="en-US" altLang="zh-TW" dirty="0">
                <a:sym typeface="Wingdings 2"/>
              </a:rPr>
            </a:br>
            <a:r>
              <a:rPr lang="en-US" altLang="zh-TW" dirty="0" smtClean="0">
                <a:sym typeface="Wingdings 2"/>
              </a:rPr>
              <a:t>are both not fit the requirement perfectly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1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SL:</a:t>
            </a:r>
            <a:br>
              <a:rPr lang="en-US" altLang="zh-TW" dirty="0" smtClean="0"/>
            </a:br>
            <a:r>
              <a:rPr lang="en-US" altLang="zh-TW" dirty="0" smtClean="0"/>
              <a:t>&lt;B1&gt;&lt;C1&gt;&lt;C2&gt;&lt;PB1&gt;[C3][PB2][PB3](</a:t>
            </a:r>
            <a:br>
              <a:rPr lang="en-US" altLang="zh-TW" dirty="0" smtClean="0"/>
            </a:br>
            <a:r>
              <a:rPr lang="en-US" altLang="zh-TW" dirty="0" smtClean="0"/>
              <a:t>(B,B1)(C,C3)(PB,PB2)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(B,B1)(C,C1)(PB,PB3)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/>
            </a:r>
            <a:br>
              <a:rPr lang="en-US" altLang="zh-TW" dirty="0" smtClean="0">
                <a:sym typeface="Symbol"/>
              </a:rPr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(B,B1)(C,C2)(PB,PB1)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can perfectly describe the spec. </a:t>
            </a:r>
            <a:br>
              <a:rPr lang="en-US" altLang="zh-TW" dirty="0"/>
            </a:br>
            <a:r>
              <a:rPr lang="en-US" altLang="zh-TW" dirty="0"/>
              <a:t>But the model checking complexity is Doubly EXPTIME-complete</a:t>
            </a:r>
          </a:p>
          <a:p>
            <a:r>
              <a:rPr lang="en-US" altLang="zh-TW" dirty="0" smtClean="0"/>
              <a:t>BSIL:</a:t>
            </a:r>
            <a:br>
              <a:rPr lang="en-US" altLang="zh-TW" dirty="0" smtClean="0"/>
            </a:br>
            <a:r>
              <a:rPr lang="en-US" altLang="zh-TW" dirty="0" smtClean="0"/>
              <a:t>&lt;B&gt;(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&lt;+C&gt;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&lt;+C,PR&gt;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32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2254</Words>
  <Application>Microsoft Office PowerPoint</Application>
  <PresentationFormat>寬螢幕</PresentationFormat>
  <Paragraphs>315</Paragraphs>
  <Slides>41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佈景主題</vt:lpstr>
      <vt:lpstr>Model Checking Collaboration, Competition and Dense Fault Resilience</vt:lpstr>
      <vt:lpstr>Outline</vt:lpstr>
      <vt:lpstr>Introduction</vt:lpstr>
      <vt:lpstr>Game Graph</vt:lpstr>
      <vt:lpstr>Basic Strategy-Interaction Logic(BSIL) &amp; Temporal Cooperation Logic(TCL)</vt:lpstr>
      <vt:lpstr>Existing logics about game and strategy</vt:lpstr>
      <vt:lpstr>Comparison</vt:lpstr>
      <vt:lpstr>Running Example</vt:lpstr>
      <vt:lpstr>Running Example(cont.)</vt:lpstr>
      <vt:lpstr>Syntax</vt:lpstr>
      <vt:lpstr>BSIL Semantics</vt:lpstr>
      <vt:lpstr>BSIL Semantics(cont.)</vt:lpstr>
      <vt:lpstr>TCL Semantics</vt:lpstr>
      <vt:lpstr>Memoryful</vt:lpstr>
      <vt:lpstr>Expressive power</vt:lpstr>
      <vt:lpstr>Algorithm-BSIL to DNBB</vt:lpstr>
      <vt:lpstr>Algorithm-BSIL</vt:lpstr>
      <vt:lpstr>Complexity-BSIL model checking is PSPACE-hard</vt:lpstr>
      <vt:lpstr>Complexity-BSIL model checking is PSPACE-easy</vt:lpstr>
      <vt:lpstr>Complexity EXPTIME-hard</vt:lpstr>
      <vt:lpstr>Complexity EXPTIME-easy</vt:lpstr>
      <vt:lpstr>Fault Tolerance</vt:lpstr>
      <vt:lpstr>Error Models</vt:lpstr>
      <vt:lpstr>Dense Fault</vt:lpstr>
      <vt:lpstr>Why dense fault</vt:lpstr>
      <vt:lpstr>Recovery Segment</vt:lpstr>
      <vt:lpstr>Gain</vt:lpstr>
      <vt:lpstr>AMCE Alternating-time μ-calculus with events</vt:lpstr>
      <vt:lpstr>Algorithm-Base case</vt:lpstr>
      <vt:lpstr>Algorithm - Inductive Case - cone</vt:lpstr>
      <vt:lpstr>Algorithm - Inductive Case - frag</vt:lpstr>
      <vt:lpstr>Algorithm - Inductive Case - sfrchk(S) and resk(S)</vt:lpstr>
      <vt:lpstr>Complexity</vt:lpstr>
      <vt:lpstr>Experiment-BSIL</vt:lpstr>
      <vt:lpstr>Experiment-TCL</vt:lpstr>
      <vt:lpstr>Experiment-Resilience</vt:lpstr>
      <vt:lpstr>Conclusion</vt:lpstr>
      <vt:lpstr>Q&amp;A</vt:lpstr>
      <vt:lpstr>Backup</vt:lpstr>
      <vt:lpstr>Expressive power</vt:lpstr>
      <vt:lpstr>Temporal Cooperation Logic(TCL)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for Temporal Cooperation Logic and Resilience against Dense Errors on Game Graph</dc:title>
  <dc:creator>HuangChung-Hao重豪</dc:creator>
  <cp:lastModifiedBy>HuangChung-Hao重豪</cp:lastModifiedBy>
  <cp:revision>90</cp:revision>
  <dcterms:created xsi:type="dcterms:W3CDTF">2016-01-11T09:42:04Z</dcterms:created>
  <dcterms:modified xsi:type="dcterms:W3CDTF">2016-01-15T05:11:34Z</dcterms:modified>
</cp:coreProperties>
</file>