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320" r:id="rId4"/>
    <p:sldId id="326" r:id="rId5"/>
    <p:sldId id="327" r:id="rId6"/>
    <p:sldId id="319" r:id="rId7"/>
    <p:sldId id="299" r:id="rId8"/>
    <p:sldId id="298" r:id="rId9"/>
    <p:sldId id="328" r:id="rId10"/>
    <p:sldId id="300" r:id="rId11"/>
    <p:sldId id="301" r:id="rId12"/>
    <p:sldId id="302" r:id="rId13"/>
    <p:sldId id="304" r:id="rId14"/>
    <p:sldId id="305" r:id="rId15"/>
    <p:sldId id="306" r:id="rId16"/>
    <p:sldId id="315" r:id="rId17"/>
    <p:sldId id="307" r:id="rId18"/>
    <p:sldId id="308" r:id="rId19"/>
    <p:sldId id="309" r:id="rId20"/>
    <p:sldId id="310" r:id="rId21"/>
    <p:sldId id="329" r:id="rId22"/>
    <p:sldId id="312" r:id="rId23"/>
    <p:sldId id="311" r:id="rId24"/>
    <p:sldId id="330" r:id="rId25"/>
    <p:sldId id="317" r:id="rId26"/>
    <p:sldId id="316" r:id="rId27"/>
    <p:sldId id="258" r:id="rId28"/>
    <p:sldId id="259" r:id="rId29"/>
    <p:sldId id="261" r:id="rId30"/>
    <p:sldId id="263" r:id="rId31"/>
    <p:sldId id="264" r:id="rId32"/>
    <p:sldId id="265" r:id="rId33"/>
    <p:sldId id="262" r:id="rId34"/>
    <p:sldId id="266" r:id="rId35"/>
    <p:sldId id="267" r:id="rId36"/>
    <p:sldId id="268" r:id="rId37"/>
    <p:sldId id="325" r:id="rId38"/>
    <p:sldId id="270" r:id="rId39"/>
    <p:sldId id="322" r:id="rId40"/>
    <p:sldId id="297" r:id="rId41"/>
    <p:sldId id="271" r:id="rId42"/>
    <p:sldId id="274" r:id="rId43"/>
    <p:sldId id="324" r:id="rId44"/>
    <p:sldId id="323" r:id="rId45"/>
    <p:sldId id="286" r:id="rId46"/>
    <p:sldId id="321" r:id="rId4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Chung-Hao重豪" initials="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79" autoAdjust="0"/>
  </p:normalViewPr>
  <p:slideViewPr>
    <p:cSldViewPr snapToGrid="0">
      <p:cViewPr varScale="1">
        <p:scale>
          <a:sx n="116" d="100"/>
          <a:sy n="116" d="100"/>
        </p:scale>
        <p:origin x="3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12T15:04:31.612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C9125-1697-4CE1-AE28-B89EADE8930C}" type="datetimeFigureOut">
              <a:rPr lang="zh-TW" altLang="en-US" smtClean="0"/>
              <a:t>2016/1/18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0A45A-203A-444E-A6C4-A8E6F832E4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73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0A45A-203A-444E-A6C4-A8E6F832E4E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336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0A45A-203A-444E-A6C4-A8E6F832E4E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864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0A45A-203A-444E-A6C4-A8E6F832E4E5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709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0A45A-203A-444E-A6C4-A8E6F832E4E5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763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0A45A-203A-444E-A6C4-A8E6F832E4E5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764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0A45A-203A-444E-A6C4-A8E6F832E4E5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523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0A45A-203A-444E-A6C4-A8E6F832E4E5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756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6EC2-70D7-4851-A72A-3393EB1BDB66}" type="datetime1">
              <a:rPr lang="zh-TW" altLang="en-US" smtClean="0"/>
              <a:t>2016/1/18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87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EDBC-93AC-462A-BBC3-5CBEAF45E01B}" type="datetime1">
              <a:rPr lang="zh-TW" altLang="en-US" smtClean="0"/>
              <a:t>2016/1/18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37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3EC8-072A-4E1D-BAD9-1C827A59DA04}" type="datetime1">
              <a:rPr lang="zh-TW" altLang="en-US" smtClean="0"/>
              <a:t>2016/1/18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75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1B15-572E-48C7-B776-F3D4E444BB54}" type="datetime1">
              <a:rPr lang="zh-TW" altLang="en-US" smtClean="0"/>
              <a:t>2016/1/18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19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9777-5156-4805-B688-4904DB353163}" type="datetime1">
              <a:rPr lang="zh-TW" altLang="en-US" smtClean="0"/>
              <a:t>2016/1/18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62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5C31-2E7F-4C35-8042-0C45C08D7440}" type="datetime1">
              <a:rPr lang="zh-TW" altLang="en-US" smtClean="0"/>
              <a:t>2016/1/18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88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6C8D-ACD9-4ABA-A7C1-5F8DB9D422D7}" type="datetime1">
              <a:rPr lang="zh-TW" altLang="en-US" smtClean="0"/>
              <a:t>2016/1/18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85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B130-D397-4D92-BE90-45DDD8DD8CB0}" type="datetime1">
              <a:rPr lang="zh-TW" altLang="en-US" smtClean="0"/>
              <a:t>2016/1/18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31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331A-96C1-4CEE-A6C3-8769EAF3B446}" type="datetime1">
              <a:rPr lang="zh-TW" altLang="en-US" smtClean="0"/>
              <a:t>2016/1/18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30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ADD4-BE71-46B6-808F-70D7527BF1CF}" type="datetime1">
              <a:rPr lang="zh-TW" altLang="en-US" smtClean="0"/>
              <a:t>2016/1/18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74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1C94-BF23-4EBB-A70D-E5FE9E6E8E0F}" type="datetime1">
              <a:rPr lang="zh-TW" altLang="en-US" smtClean="0"/>
              <a:t>2016/1/18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34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DA49-4438-4DFD-8C9B-3AC5A597E61D}" type="datetime1">
              <a:rPr lang="zh-TW" altLang="en-US" smtClean="0"/>
              <a:t>2016/1/18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4B9A1-13D7-40D3-AF1F-2A05E4CD1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61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5400" dirty="0"/>
              <a:t>Model Checking Collaboration, Competition and Dense Fault</a:t>
            </a:r>
            <a:br>
              <a:rPr lang="en-US" altLang="zh-TW" sz="5400" dirty="0"/>
            </a:br>
            <a:r>
              <a:rPr lang="en-US" altLang="zh-TW" sz="5400" dirty="0"/>
              <a:t>Resilience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研究生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黃重豪</a:t>
            </a:r>
            <a:endParaRPr lang="en-US" altLang="zh-TW" dirty="0" smtClean="0"/>
          </a:p>
          <a:p>
            <a:r>
              <a:rPr lang="zh-TW" altLang="en-US" dirty="0" smtClean="0"/>
              <a:t>指導教授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王凡 博士</a:t>
            </a:r>
            <a:endParaRPr lang="en-US" altLang="zh-TW" dirty="0" smtClean="0"/>
          </a:p>
          <a:p>
            <a:r>
              <a:rPr lang="zh-TW" altLang="en-US" dirty="0" smtClean="0"/>
              <a:t>口試委員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地點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時間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000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Comparison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Expressiveness:</a:t>
            </a:r>
          </a:p>
          <a:p>
            <a:pPr lvl="1"/>
            <a:r>
              <a:rPr lang="en-US" altLang="zh-TW" dirty="0" smtClean="0"/>
              <a:t>BSIL&amp;TCL can specify the interaction between the “strategies” while ATL*, GL, and AMC cannot</a:t>
            </a:r>
          </a:p>
          <a:p>
            <a:pPr lvl="1"/>
            <a:r>
              <a:rPr lang="en-US" altLang="zh-TW" dirty="0" smtClean="0"/>
              <a:t>BSIL is less expressive than SL</a:t>
            </a:r>
          </a:p>
          <a:p>
            <a:r>
              <a:rPr lang="en-US" altLang="zh-TW" dirty="0" smtClean="0"/>
              <a:t>Model checking complexity:</a:t>
            </a:r>
          </a:p>
          <a:p>
            <a:pPr lvl="1"/>
            <a:r>
              <a:rPr lang="en-US" altLang="zh-TW" dirty="0" smtClean="0"/>
              <a:t>ATL: PTIME</a:t>
            </a:r>
          </a:p>
          <a:p>
            <a:pPr lvl="1"/>
            <a:r>
              <a:rPr lang="en-US" altLang="zh-TW" dirty="0" smtClean="0"/>
              <a:t>ATL*, GL, SL: Doubly EXPTIME-complete</a:t>
            </a:r>
          </a:p>
          <a:p>
            <a:pPr lvl="1"/>
            <a:r>
              <a:rPr lang="en-US" altLang="zh-TW" dirty="0" smtClean="0"/>
              <a:t>AMC: EXPTIME-hard</a:t>
            </a:r>
          </a:p>
          <a:p>
            <a:pPr lvl="1"/>
            <a:r>
              <a:rPr lang="en-US" altLang="zh-TW" dirty="0" smtClean="0"/>
              <a:t>BSIL: PSPACE-complete</a:t>
            </a:r>
          </a:p>
          <a:p>
            <a:pPr lvl="1"/>
            <a:r>
              <a:rPr lang="en-US" altLang="zh-TW" dirty="0" smtClean="0"/>
              <a:t>TCL: EXPTIME-complete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342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Running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To precisely express following spec for a bank system with 3 player(bank B, client C, and partner bank PB)</a:t>
            </a:r>
          </a:p>
          <a:p>
            <a:pPr lvl="1"/>
            <a:r>
              <a:rPr lang="en-US" altLang="zh-TW" dirty="0" smtClean="0"/>
              <a:t>B has to make sure no one can check other user’s password</a:t>
            </a:r>
          </a:p>
          <a:p>
            <a:pPr lvl="1"/>
            <a:r>
              <a:rPr lang="en-US" altLang="zh-TW" dirty="0" smtClean="0"/>
              <a:t>B and C can cooperate to let C can deposit his account</a:t>
            </a:r>
          </a:p>
          <a:p>
            <a:pPr lvl="1"/>
            <a:r>
              <a:rPr lang="en-US" altLang="zh-TW" dirty="0" smtClean="0"/>
              <a:t>B, C and PB can cooperate to let C transfer his money from PB to B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The previous 3 requirements share the same strategy of B</a:t>
            </a:r>
          </a:p>
          <a:p>
            <a:r>
              <a:rPr lang="en-US" altLang="zh-TW" dirty="0"/>
              <a:t>ATL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 smtClean="0"/>
              <a:t>&lt;</a:t>
            </a:r>
            <a:r>
              <a:rPr lang="en-US" altLang="zh-TW" dirty="0"/>
              <a:t>B&gt;(</a:t>
            </a:r>
            <a:r>
              <a:rPr lang="en-US" altLang="zh-TW" dirty="0">
                <a:sym typeface="Wingdings 2"/>
              </a:rPr>
              <a:t></a:t>
            </a:r>
            <a:r>
              <a:rPr lang="zh-TW" altLang="en-US" dirty="0"/>
              <a:t> ￢</a:t>
            </a:r>
            <a:r>
              <a:rPr lang="en-US" altLang="zh-TW" dirty="0" err="1"/>
              <a:t>checkPW</a:t>
            </a:r>
            <a:r>
              <a:rPr lang="en-US" altLang="zh-TW" dirty="0"/>
              <a:t> </a:t>
            </a:r>
            <a:r>
              <a:rPr lang="en-US" altLang="zh-TW" dirty="0">
                <a:sym typeface="Symbol"/>
              </a:rPr>
              <a:t> &lt;C&gt;</a:t>
            </a:r>
            <a:r>
              <a:rPr lang="en-US" altLang="zh-TW" dirty="0">
                <a:sym typeface="Wingdings 2"/>
              </a:rPr>
              <a:t> </a:t>
            </a:r>
            <a:r>
              <a:rPr lang="en-US" altLang="zh-TW" dirty="0" err="1">
                <a:sym typeface="Wingdings 2"/>
              </a:rPr>
              <a:t>depositDone</a:t>
            </a:r>
            <a:r>
              <a:rPr lang="en-US" altLang="zh-TW" dirty="0">
                <a:sym typeface="Symbol"/>
              </a:rPr>
              <a:t> </a:t>
            </a:r>
            <a:r>
              <a:rPr lang="en-US" altLang="zh-TW" dirty="0" smtClean="0">
                <a:sym typeface="Symbol"/>
              </a:rPr>
              <a:t> </a:t>
            </a:r>
            <a:r>
              <a:rPr lang="en-US" altLang="zh-TW" dirty="0">
                <a:sym typeface="Symbol"/>
              </a:rPr>
              <a:t>&lt;C,PR&gt;</a:t>
            </a:r>
            <a:r>
              <a:rPr lang="en-US" altLang="zh-TW" dirty="0">
                <a:sym typeface="Wingdings 2"/>
              </a:rPr>
              <a:t> </a:t>
            </a:r>
            <a:r>
              <a:rPr lang="en-US" altLang="zh-TW" dirty="0" err="1">
                <a:sym typeface="Wingdings 2"/>
              </a:rPr>
              <a:t>transferDone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>or</a:t>
            </a:r>
            <a:br>
              <a:rPr lang="en-US" altLang="zh-TW" dirty="0" smtClean="0"/>
            </a:br>
            <a:r>
              <a:rPr lang="en-US" altLang="zh-TW" dirty="0" smtClean="0"/>
              <a:t>&lt;B&gt;</a:t>
            </a:r>
            <a:r>
              <a:rPr lang="en-US" altLang="zh-TW" dirty="0" smtClean="0">
                <a:sym typeface="Wingdings 2"/>
              </a:rPr>
              <a:t></a:t>
            </a:r>
            <a:r>
              <a:rPr lang="zh-TW" altLang="en-US" dirty="0" smtClean="0"/>
              <a:t> ￢</a:t>
            </a:r>
            <a:r>
              <a:rPr lang="en-US" altLang="zh-TW" dirty="0" err="1" smtClean="0"/>
              <a:t>checkPW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/>
              </a:rPr>
              <a:t> &lt;B,C&gt;</a:t>
            </a:r>
            <a:r>
              <a:rPr lang="en-US" altLang="zh-TW" dirty="0" smtClean="0">
                <a:sym typeface="Wingdings 2"/>
              </a:rPr>
              <a:t> </a:t>
            </a:r>
            <a:r>
              <a:rPr lang="en-US" altLang="zh-TW" dirty="0" err="1" smtClean="0">
                <a:sym typeface="Wingdings 2"/>
              </a:rPr>
              <a:t>depositDone</a:t>
            </a:r>
            <a:r>
              <a:rPr lang="en-US" altLang="zh-TW" dirty="0" smtClean="0">
                <a:sym typeface="Symbol"/>
              </a:rPr>
              <a:t>  &lt;B,C,PR&gt;</a:t>
            </a:r>
            <a:r>
              <a:rPr lang="en-US" altLang="zh-TW" dirty="0" smtClean="0">
                <a:sym typeface="Wingdings 2"/>
              </a:rPr>
              <a:t> </a:t>
            </a:r>
            <a:r>
              <a:rPr lang="en-US" altLang="zh-TW" dirty="0" err="1" smtClean="0">
                <a:sym typeface="Wingdings 2"/>
              </a:rPr>
              <a:t>transferDone</a:t>
            </a:r>
            <a:r>
              <a:rPr lang="en-US" altLang="zh-TW" dirty="0">
                <a:sym typeface="Wingdings 2"/>
              </a:rPr>
              <a:t/>
            </a:r>
            <a:br>
              <a:rPr lang="en-US" altLang="zh-TW" dirty="0">
                <a:sym typeface="Wingdings 2"/>
              </a:rPr>
            </a:br>
            <a:r>
              <a:rPr lang="en-US" altLang="zh-TW" dirty="0" smtClean="0">
                <a:sym typeface="Wingdings 2"/>
              </a:rPr>
              <a:t>are both not fit the requirement perfectly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511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Running Example(cont.)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SL:</a:t>
            </a:r>
            <a:br>
              <a:rPr lang="en-US" altLang="zh-TW" dirty="0" smtClean="0"/>
            </a:br>
            <a:r>
              <a:rPr lang="en-US" altLang="zh-TW" dirty="0" smtClean="0"/>
              <a:t>&lt;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</a:rPr>
              <a:t>B1</a:t>
            </a:r>
            <a:r>
              <a:rPr lang="en-US" altLang="zh-TW" dirty="0" smtClean="0"/>
              <a:t>&gt;&lt;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</a:rPr>
              <a:t>C1</a:t>
            </a:r>
            <a:r>
              <a:rPr lang="en-US" altLang="zh-TW" dirty="0" smtClean="0"/>
              <a:t>&gt;&lt;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</a:rPr>
              <a:t>C2</a:t>
            </a:r>
            <a:r>
              <a:rPr lang="en-US" altLang="zh-TW" dirty="0" smtClean="0"/>
              <a:t>&gt;&lt;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</a:rPr>
              <a:t>PB1</a:t>
            </a:r>
            <a:r>
              <a:rPr lang="en-US" altLang="zh-TW" dirty="0" smtClean="0"/>
              <a:t>&gt;[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</a:rPr>
              <a:t>C3</a:t>
            </a:r>
            <a:r>
              <a:rPr lang="en-US" altLang="zh-TW" dirty="0" smtClean="0"/>
              <a:t>][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</a:rPr>
              <a:t>PB2</a:t>
            </a:r>
            <a:r>
              <a:rPr lang="en-US" altLang="zh-TW" dirty="0" smtClean="0"/>
              <a:t>][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</a:rPr>
              <a:t>PB3</a:t>
            </a:r>
            <a:r>
              <a:rPr lang="en-US" altLang="zh-TW" dirty="0" smtClean="0"/>
              <a:t>](</a:t>
            </a:r>
            <a:br>
              <a:rPr lang="en-US" altLang="zh-TW" dirty="0" smtClean="0"/>
            </a:br>
            <a:r>
              <a:rPr lang="en-US" altLang="zh-TW" dirty="0" smtClean="0"/>
              <a:t>(B,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</a:rPr>
              <a:t>B1</a:t>
            </a:r>
            <a:r>
              <a:rPr lang="en-US" altLang="zh-TW" dirty="0" smtClean="0"/>
              <a:t>)(C,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</a:rPr>
              <a:t>C3</a:t>
            </a:r>
            <a:r>
              <a:rPr lang="en-US" altLang="zh-TW" dirty="0" smtClean="0"/>
              <a:t>)(PB,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</a:rPr>
              <a:t>PB2</a:t>
            </a:r>
            <a:r>
              <a:rPr lang="en-US" altLang="zh-TW" dirty="0" smtClean="0"/>
              <a:t>)</a:t>
            </a:r>
            <a:r>
              <a:rPr lang="en-US" altLang="zh-TW" dirty="0" smtClean="0">
                <a:sym typeface="Wingdings 2"/>
              </a:rPr>
              <a:t></a:t>
            </a:r>
            <a:r>
              <a:rPr lang="zh-TW" altLang="en-US" dirty="0" smtClean="0"/>
              <a:t>￢</a:t>
            </a:r>
            <a:r>
              <a:rPr lang="en-US" altLang="zh-TW" dirty="0" err="1"/>
              <a:t>checkPW</a:t>
            </a:r>
            <a:r>
              <a:rPr lang="en-US" altLang="zh-TW" dirty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sym typeface="Symbol"/>
              </a:rPr>
              <a:t> </a:t>
            </a:r>
            <a:r>
              <a:rPr lang="en-US" altLang="zh-TW" dirty="0" smtClean="0"/>
              <a:t>(B,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</a:rPr>
              <a:t>B1</a:t>
            </a:r>
            <a:r>
              <a:rPr lang="en-US" altLang="zh-TW" dirty="0" smtClean="0"/>
              <a:t>)(C,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</a:rPr>
              <a:t>C1</a:t>
            </a:r>
            <a:r>
              <a:rPr lang="en-US" altLang="zh-TW" dirty="0" smtClean="0"/>
              <a:t>)(PB,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</a:rPr>
              <a:t>PB3</a:t>
            </a:r>
            <a:r>
              <a:rPr lang="en-US" altLang="zh-TW" dirty="0" smtClean="0"/>
              <a:t>)</a:t>
            </a:r>
            <a:r>
              <a:rPr lang="en-US" altLang="zh-TW" dirty="0" smtClean="0">
                <a:sym typeface="Wingdings 2"/>
              </a:rPr>
              <a:t></a:t>
            </a:r>
            <a:r>
              <a:rPr lang="en-US" altLang="zh-TW" dirty="0" err="1">
                <a:sym typeface="Wingdings 2"/>
              </a:rPr>
              <a:t>depositDone</a:t>
            </a:r>
            <a:r>
              <a:rPr lang="en-US" altLang="zh-TW" dirty="0">
                <a:sym typeface="Symbol"/>
              </a:rPr>
              <a:t> </a:t>
            </a:r>
            <a:r>
              <a:rPr lang="en-US" altLang="zh-TW" dirty="0" smtClean="0">
                <a:sym typeface="Symbol"/>
              </a:rPr>
              <a:t/>
            </a:r>
            <a:br>
              <a:rPr lang="en-US" altLang="zh-TW" dirty="0" smtClean="0">
                <a:sym typeface="Symbol"/>
              </a:rPr>
            </a:br>
            <a:r>
              <a:rPr lang="en-US" altLang="zh-TW" dirty="0" smtClean="0">
                <a:sym typeface="Symbol"/>
              </a:rPr>
              <a:t> </a:t>
            </a:r>
            <a:r>
              <a:rPr lang="en-US" altLang="zh-TW" dirty="0" smtClean="0"/>
              <a:t>(B,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</a:rPr>
              <a:t>B1</a:t>
            </a:r>
            <a:r>
              <a:rPr lang="en-US" altLang="zh-TW" dirty="0" smtClean="0"/>
              <a:t>)(C,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</a:rPr>
              <a:t>C2</a:t>
            </a:r>
            <a:r>
              <a:rPr lang="en-US" altLang="zh-TW" dirty="0" smtClean="0"/>
              <a:t>)(PB,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</a:rPr>
              <a:t>PB1</a:t>
            </a:r>
            <a:r>
              <a:rPr lang="en-US" altLang="zh-TW" dirty="0" smtClean="0"/>
              <a:t>)</a:t>
            </a:r>
            <a:r>
              <a:rPr lang="en-US" altLang="zh-TW" dirty="0" smtClean="0">
                <a:sym typeface="Wingdings 2"/>
              </a:rPr>
              <a:t></a:t>
            </a:r>
            <a:r>
              <a:rPr lang="en-US" altLang="zh-TW" dirty="0" err="1" smtClean="0">
                <a:sym typeface="Wingdings 2"/>
              </a:rPr>
              <a:t>transferDone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/>
              <a:t>can perfectly describe the spec. </a:t>
            </a:r>
            <a:br>
              <a:rPr lang="en-US" altLang="zh-TW" dirty="0"/>
            </a:br>
            <a:r>
              <a:rPr lang="en-US" altLang="zh-TW" dirty="0"/>
              <a:t>But the model checking complexity is Doubly EXPTIME-complete</a:t>
            </a:r>
          </a:p>
          <a:p>
            <a:r>
              <a:rPr lang="en-US" altLang="zh-TW" dirty="0" smtClean="0"/>
              <a:t>BSIL:</a:t>
            </a:r>
            <a:br>
              <a:rPr lang="en-US" altLang="zh-TW" dirty="0" smtClean="0"/>
            </a:br>
            <a:r>
              <a:rPr lang="en-US" altLang="zh-TW" dirty="0" smtClean="0"/>
              <a:t>&lt;B&gt;(</a:t>
            </a:r>
            <a:r>
              <a:rPr lang="en-US" altLang="zh-TW" dirty="0" smtClean="0">
                <a:sym typeface="Wingdings 2"/>
              </a:rPr>
              <a:t></a:t>
            </a:r>
            <a:r>
              <a:rPr lang="zh-TW" altLang="en-US" dirty="0" smtClean="0"/>
              <a:t> ￢</a:t>
            </a:r>
            <a:r>
              <a:rPr lang="en-US" altLang="zh-TW" dirty="0" err="1" smtClean="0"/>
              <a:t>checkPW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/>
              </a:rPr>
              <a:t> &lt;+C&gt;</a:t>
            </a:r>
            <a:r>
              <a:rPr lang="en-US" altLang="zh-TW" dirty="0" smtClean="0">
                <a:sym typeface="Wingdings 2"/>
              </a:rPr>
              <a:t> </a:t>
            </a:r>
            <a:r>
              <a:rPr lang="en-US" altLang="zh-TW" dirty="0" err="1" smtClean="0">
                <a:sym typeface="Wingdings 2"/>
              </a:rPr>
              <a:t>depositDone</a:t>
            </a:r>
            <a:r>
              <a:rPr lang="en-US" altLang="zh-TW" dirty="0" smtClean="0">
                <a:sym typeface="Symbol"/>
              </a:rPr>
              <a:t>  &lt;+C,PR&gt;</a:t>
            </a:r>
            <a:r>
              <a:rPr lang="en-US" altLang="zh-TW" dirty="0" smtClean="0">
                <a:sym typeface="Wingdings 2"/>
              </a:rPr>
              <a:t> </a:t>
            </a:r>
            <a:r>
              <a:rPr lang="en-US" altLang="zh-TW" dirty="0" err="1" smtClean="0">
                <a:sym typeface="Wingdings 2"/>
              </a:rPr>
              <a:t>transferDone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323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Syntax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BSIL</a:t>
            </a:r>
          </a:p>
          <a:p>
            <a:pPr lvl="1"/>
            <a:r>
              <a:rPr lang="en-US" altLang="zh-TW" dirty="0" smtClean="0"/>
              <a:t>state formulas  </a:t>
            </a:r>
            <a:r>
              <a:rPr lang="el-GR" altLang="zh-TW" i="1" dirty="0" smtClean="0"/>
              <a:t>φ </a:t>
            </a:r>
            <a:r>
              <a:rPr lang="el-GR" altLang="zh-TW" dirty="0"/>
              <a:t>::= </a:t>
            </a:r>
            <a:r>
              <a:rPr lang="en-US" altLang="zh-TW" i="1" dirty="0"/>
              <a:t>p </a:t>
            </a:r>
            <a:r>
              <a:rPr lang="en-US" altLang="zh-TW" dirty="0"/>
              <a:t>| </a:t>
            </a:r>
            <a:r>
              <a:rPr lang="zh-TW" altLang="en-US" dirty="0"/>
              <a:t>￢</a:t>
            </a:r>
            <a:r>
              <a:rPr lang="el-GR" altLang="zh-TW" i="1" dirty="0"/>
              <a:t>φ</a:t>
            </a:r>
            <a:r>
              <a:rPr lang="el-GR" altLang="zh-TW" dirty="0"/>
              <a:t>1 | </a:t>
            </a:r>
            <a:r>
              <a:rPr lang="el-GR" altLang="zh-TW" i="1" dirty="0"/>
              <a:t>φ</a:t>
            </a:r>
            <a:r>
              <a:rPr lang="el-GR" altLang="zh-TW" dirty="0"/>
              <a:t>1 ∨ </a:t>
            </a:r>
            <a:r>
              <a:rPr lang="el-GR" altLang="zh-TW" i="1" dirty="0"/>
              <a:t>φ</a:t>
            </a:r>
            <a:r>
              <a:rPr lang="el-GR" altLang="zh-TW" dirty="0"/>
              <a:t>2 | </a:t>
            </a:r>
            <a:r>
              <a:rPr lang="en-US" altLang="zh-TW" dirty="0" smtClean="0"/>
              <a:t>&lt;</a:t>
            </a:r>
            <a:r>
              <a:rPr lang="en-US" altLang="zh-TW" i="1" dirty="0" smtClean="0"/>
              <a:t>A&gt;</a:t>
            </a:r>
            <a:r>
              <a:rPr lang="el-GR" altLang="zh-TW" i="1" dirty="0" smtClean="0"/>
              <a:t>τ </a:t>
            </a:r>
            <a:r>
              <a:rPr lang="el-GR" altLang="zh-TW" dirty="0"/>
              <a:t>| </a:t>
            </a:r>
            <a:r>
              <a:rPr lang="en-US" altLang="zh-TW" dirty="0" smtClean="0"/>
              <a:t>&lt;</a:t>
            </a:r>
            <a:r>
              <a:rPr lang="en-US" altLang="zh-TW" i="1" dirty="0" smtClean="0"/>
              <a:t>A&gt;</a:t>
            </a:r>
            <a:r>
              <a:rPr lang="el-GR" altLang="zh-TW" i="1" dirty="0" smtClean="0"/>
              <a:t>θ</a:t>
            </a:r>
            <a:endParaRPr lang="el-GR" altLang="zh-TW" i="1" dirty="0"/>
          </a:p>
          <a:p>
            <a:pPr lvl="1"/>
            <a:r>
              <a:rPr lang="en-US" altLang="zh-TW" dirty="0" smtClean="0"/>
              <a:t>tree formulas    </a:t>
            </a:r>
            <a:r>
              <a:rPr lang="el-GR" altLang="zh-TW" i="1" dirty="0" smtClean="0"/>
              <a:t>τ </a:t>
            </a:r>
            <a:r>
              <a:rPr lang="el-GR" altLang="zh-TW" dirty="0"/>
              <a:t>::= </a:t>
            </a:r>
            <a:r>
              <a:rPr lang="el-GR" altLang="zh-TW" i="1" dirty="0"/>
              <a:t>τ</a:t>
            </a:r>
            <a:r>
              <a:rPr lang="el-GR" altLang="zh-TW" dirty="0"/>
              <a:t>1 ∨ </a:t>
            </a:r>
            <a:r>
              <a:rPr lang="el-GR" altLang="zh-TW" i="1" dirty="0"/>
              <a:t>τ</a:t>
            </a:r>
            <a:r>
              <a:rPr lang="el-GR" altLang="zh-TW" dirty="0"/>
              <a:t>2 | </a:t>
            </a:r>
            <a:r>
              <a:rPr lang="el-GR" altLang="zh-TW" i="1" dirty="0"/>
              <a:t>τ</a:t>
            </a:r>
            <a:r>
              <a:rPr lang="el-GR" altLang="zh-TW" dirty="0"/>
              <a:t>1 ∧ </a:t>
            </a:r>
            <a:r>
              <a:rPr lang="el-GR" altLang="zh-TW" i="1" dirty="0"/>
              <a:t>τ</a:t>
            </a:r>
            <a:r>
              <a:rPr lang="el-GR" altLang="zh-TW" dirty="0"/>
              <a:t>2 | </a:t>
            </a:r>
            <a:r>
              <a:rPr lang="en-US" altLang="zh-TW" dirty="0" smtClean="0"/>
              <a:t>&lt;</a:t>
            </a:r>
            <a:r>
              <a:rPr lang="el-GR" altLang="zh-TW" dirty="0" smtClean="0"/>
              <a:t>+</a:t>
            </a:r>
            <a:r>
              <a:rPr lang="en-US" altLang="zh-TW" i="1" dirty="0" smtClean="0"/>
              <a:t>A&gt;</a:t>
            </a:r>
            <a:r>
              <a:rPr lang="el-GR" altLang="zh-TW" i="1" dirty="0" smtClean="0"/>
              <a:t>τ</a:t>
            </a:r>
            <a:r>
              <a:rPr lang="el-GR" altLang="zh-TW" dirty="0" smtClean="0"/>
              <a:t>1 </a:t>
            </a:r>
            <a:r>
              <a:rPr lang="el-GR" altLang="zh-TW" dirty="0"/>
              <a:t>| </a:t>
            </a:r>
            <a:r>
              <a:rPr lang="en-US" altLang="zh-TW" dirty="0" smtClean="0"/>
              <a:t>&lt;</a:t>
            </a:r>
            <a:r>
              <a:rPr lang="el-GR" altLang="zh-TW" dirty="0" smtClean="0"/>
              <a:t>+</a:t>
            </a:r>
            <a:r>
              <a:rPr lang="en-US" altLang="zh-TW" i="1" dirty="0" smtClean="0"/>
              <a:t>A&gt;</a:t>
            </a:r>
            <a:r>
              <a:rPr lang="el-GR" altLang="zh-TW" i="1" dirty="0" smtClean="0"/>
              <a:t>θ</a:t>
            </a:r>
            <a:endParaRPr lang="el-GR" altLang="zh-TW" i="1" dirty="0"/>
          </a:p>
          <a:p>
            <a:pPr lvl="1"/>
            <a:r>
              <a:rPr lang="en-US" altLang="zh-TW" dirty="0" smtClean="0"/>
              <a:t>path formulas   </a:t>
            </a:r>
            <a:r>
              <a:rPr lang="el-GR" altLang="zh-TW" i="1" dirty="0" smtClean="0"/>
              <a:t>θ </a:t>
            </a:r>
            <a:r>
              <a:rPr lang="el-GR" altLang="zh-TW" dirty="0"/>
              <a:t>::= </a:t>
            </a:r>
            <a:r>
              <a:rPr lang="zh-TW" altLang="el-GR" dirty="0"/>
              <a:t>￢</a:t>
            </a:r>
            <a:r>
              <a:rPr lang="el-GR" altLang="zh-TW" i="1" dirty="0"/>
              <a:t>θ</a:t>
            </a:r>
            <a:r>
              <a:rPr lang="el-GR" altLang="zh-TW" dirty="0"/>
              <a:t>1 | </a:t>
            </a:r>
            <a:r>
              <a:rPr lang="el-GR" altLang="zh-TW" i="1" dirty="0"/>
              <a:t>θ</a:t>
            </a:r>
            <a:r>
              <a:rPr lang="el-GR" altLang="zh-TW" dirty="0"/>
              <a:t>1 ∨ </a:t>
            </a:r>
            <a:r>
              <a:rPr lang="el-GR" altLang="zh-TW" i="1" dirty="0"/>
              <a:t>θ</a:t>
            </a:r>
            <a:r>
              <a:rPr lang="el-GR" altLang="zh-TW" dirty="0"/>
              <a:t>2 | </a:t>
            </a:r>
            <a:r>
              <a:rPr lang="en-US" altLang="zh-TW" dirty="0" smtClean="0">
                <a:sym typeface="Wingdings 2"/>
              </a:rPr>
              <a:t> </a:t>
            </a:r>
            <a:r>
              <a:rPr lang="el-GR" altLang="zh-TW" i="1" dirty="0" smtClean="0"/>
              <a:t>φ</a:t>
            </a:r>
            <a:r>
              <a:rPr lang="el-GR" altLang="zh-TW" dirty="0" smtClean="0"/>
              <a:t>1 </a:t>
            </a:r>
            <a:r>
              <a:rPr lang="el-GR" altLang="zh-TW" dirty="0"/>
              <a:t>| </a:t>
            </a:r>
            <a:r>
              <a:rPr lang="el-GR" altLang="zh-TW" i="1" dirty="0"/>
              <a:t>φ</a:t>
            </a:r>
            <a:r>
              <a:rPr lang="el-GR" altLang="zh-TW" dirty="0"/>
              <a:t>1</a:t>
            </a:r>
            <a:r>
              <a:rPr lang="en-US" altLang="zh-TW" dirty="0"/>
              <a:t>U</a:t>
            </a:r>
            <a:r>
              <a:rPr lang="el-GR" altLang="zh-TW" i="1" dirty="0" smtClean="0"/>
              <a:t>φ</a:t>
            </a:r>
            <a:r>
              <a:rPr lang="el-GR" altLang="zh-TW" dirty="0" smtClean="0"/>
              <a:t>2</a:t>
            </a:r>
            <a:endParaRPr lang="en-US" altLang="zh-TW" dirty="0" smtClean="0"/>
          </a:p>
          <a:p>
            <a:r>
              <a:rPr lang="en-US" altLang="zh-TW" dirty="0"/>
              <a:t>TCL</a:t>
            </a:r>
          </a:p>
          <a:p>
            <a:pPr lvl="1"/>
            <a:r>
              <a:rPr lang="en-US" altLang="zh-TW" dirty="0"/>
              <a:t>state formulas </a:t>
            </a:r>
            <a:r>
              <a:rPr lang="el-GR" altLang="zh-TW" i="1" dirty="0"/>
              <a:t>φ </a:t>
            </a:r>
            <a:r>
              <a:rPr lang="en-US" altLang="zh-TW" dirty="0" smtClean="0">
                <a:sym typeface="Symbol" panose="05050102010706020507" pitchFamily="18" charset="2"/>
              </a:rPr>
              <a:t>::=</a:t>
            </a:r>
            <a:r>
              <a:rPr lang="en-US" altLang="zh-TW" i="1" dirty="0" smtClean="0"/>
              <a:t> </a:t>
            </a:r>
            <a:r>
              <a:rPr lang="en-US" altLang="zh-TW" i="1" dirty="0"/>
              <a:t>p </a:t>
            </a:r>
            <a:r>
              <a:rPr lang="en-US" altLang="zh-TW" dirty="0" smtClean="0">
                <a:sym typeface="Symbol" panose="05050102010706020507" pitchFamily="18" charset="2"/>
              </a:rPr>
              <a:t>|</a:t>
            </a:r>
            <a:r>
              <a:rPr lang="en-US" altLang="zh-TW" dirty="0" smtClean="0">
                <a:sym typeface="Symbol"/>
              </a:rPr>
              <a:t></a:t>
            </a:r>
            <a:r>
              <a:rPr lang="el-GR" altLang="zh-TW" i="1" dirty="0"/>
              <a:t> φ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|</a:t>
            </a:r>
            <a:r>
              <a:rPr lang="zh-TW" altLang="en-US" dirty="0">
                <a:sym typeface="Symbol" panose="05050102010706020507" pitchFamily="18" charset="2"/>
              </a:rPr>
              <a:t> </a:t>
            </a:r>
            <a:r>
              <a:rPr lang="el-GR" altLang="zh-TW" i="1" dirty="0"/>
              <a:t>φ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zh-TW" altLang="en-US" dirty="0" smtClean="0"/>
              <a:t> </a:t>
            </a:r>
            <a:r>
              <a:rPr lang="zh-TW" altLang="en-US" dirty="0"/>
              <a:t>∨ </a:t>
            </a:r>
            <a:r>
              <a:rPr lang="el-GR" altLang="zh-TW" i="1" dirty="0"/>
              <a:t>φ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2</a:t>
            </a:r>
            <a:r>
              <a:rPr lang="en-US" altLang="zh-TW" dirty="0"/>
              <a:t>| &lt;A</a:t>
            </a:r>
            <a:r>
              <a:rPr lang="en-US" altLang="zh-TW" dirty="0" smtClean="0"/>
              <a:t>&gt;</a:t>
            </a:r>
            <a:r>
              <a:rPr lang="el-GR" altLang="zh-TW" i="1" dirty="0"/>
              <a:t> τ</a:t>
            </a:r>
            <a:endParaRPr lang="en-US" altLang="zh-TW" dirty="0">
              <a:sym typeface="Symbol" panose="05050102010706020507" pitchFamily="18" charset="2"/>
            </a:endParaRPr>
          </a:p>
          <a:p>
            <a:pPr lvl="1"/>
            <a:r>
              <a:rPr lang="en-US" altLang="zh-TW" dirty="0"/>
              <a:t>tree formulas </a:t>
            </a:r>
            <a:r>
              <a:rPr lang="en-US" altLang="zh-TW" dirty="0" smtClean="0"/>
              <a:t>  </a:t>
            </a:r>
            <a:r>
              <a:rPr lang="el-GR" altLang="zh-TW" i="1" dirty="0" smtClean="0"/>
              <a:t>τ</a:t>
            </a:r>
            <a:r>
              <a:rPr lang="en-US" altLang="zh-TW" dirty="0" smtClean="0">
                <a:sym typeface="Symbol" panose="05050102010706020507" pitchFamily="18" charset="2"/>
              </a:rPr>
              <a:t> ::=</a:t>
            </a:r>
            <a:r>
              <a:rPr lang="zh-TW" altLang="en-US" dirty="0" smtClean="0">
                <a:sym typeface="Symbol" panose="05050102010706020507" pitchFamily="18" charset="2"/>
              </a:rPr>
              <a:t> </a:t>
            </a:r>
            <a:r>
              <a:rPr lang="el-GR" altLang="zh-TW" i="1" dirty="0"/>
              <a:t>φ</a:t>
            </a:r>
            <a:r>
              <a:rPr lang="en-US" altLang="zh-TW" dirty="0" smtClean="0">
                <a:sym typeface="Symbol" panose="05050102010706020507" pitchFamily="18" charset="2"/>
              </a:rPr>
              <a:t> </a:t>
            </a:r>
            <a:r>
              <a:rPr lang="en-US" altLang="zh-TW" dirty="0">
                <a:sym typeface="Symbol" panose="05050102010706020507" pitchFamily="18" charset="2"/>
              </a:rPr>
              <a:t>|</a:t>
            </a:r>
            <a:r>
              <a:rPr lang="zh-TW" altLang="en-US" dirty="0">
                <a:sym typeface="Symbol" panose="05050102010706020507" pitchFamily="18" charset="2"/>
              </a:rPr>
              <a:t> </a:t>
            </a:r>
            <a:r>
              <a:rPr lang="el-GR" altLang="zh-TW" i="1" dirty="0"/>
              <a:t>τ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zh-TW" altLang="en-US" dirty="0" smtClean="0"/>
              <a:t> </a:t>
            </a:r>
            <a:r>
              <a:rPr lang="zh-TW" altLang="en-US" dirty="0"/>
              <a:t>∨ </a:t>
            </a:r>
            <a:r>
              <a:rPr lang="el-GR" altLang="zh-TW" i="1" dirty="0"/>
              <a:t>τ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2</a:t>
            </a:r>
            <a:r>
              <a:rPr lang="en-US" altLang="zh-TW" dirty="0" smtClean="0">
                <a:sym typeface="Symbol" panose="05050102010706020507" pitchFamily="18" charset="2"/>
              </a:rPr>
              <a:t>|</a:t>
            </a:r>
            <a:r>
              <a:rPr lang="el-GR" altLang="zh-TW" i="1" dirty="0"/>
              <a:t> τ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b="1" dirty="0">
                <a:sym typeface="Symbol"/>
              </a:rPr>
              <a:t></a:t>
            </a:r>
            <a:r>
              <a:rPr lang="zh-TW" altLang="en-US" dirty="0"/>
              <a:t> </a:t>
            </a:r>
            <a:r>
              <a:rPr lang="el-GR" altLang="zh-TW" i="1" dirty="0"/>
              <a:t>τ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2</a:t>
            </a:r>
            <a:r>
              <a:rPr lang="en-US" altLang="zh-TW" dirty="0">
                <a:sym typeface="Symbol" panose="05050102010706020507" pitchFamily="18" charset="2"/>
              </a:rPr>
              <a:t>|&lt;+A&gt;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el-GR" altLang="zh-TW" i="1" dirty="0" smtClean="0">
                <a:solidFill>
                  <a:srgbClr val="FF0000"/>
                </a:solidFill>
              </a:rPr>
              <a:t>τ</a:t>
            </a:r>
            <a:r>
              <a:rPr lang="en-US" altLang="zh-TW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                                   </a:t>
            </a:r>
            <a:r>
              <a:rPr lang="en-US" altLang="zh-TW" dirty="0" smtClean="0">
                <a:sym typeface="Symbol" panose="05050102010706020507" pitchFamily="18" charset="2"/>
              </a:rPr>
              <a:t>|&lt;+</a:t>
            </a:r>
            <a:r>
              <a:rPr lang="en-US" altLang="zh-TW" dirty="0">
                <a:sym typeface="Symbol" panose="05050102010706020507" pitchFamily="18" charset="2"/>
              </a:rPr>
              <a:t>A</a:t>
            </a:r>
            <a:r>
              <a:rPr lang="en-US" altLang="zh-TW" dirty="0" smtClean="0">
                <a:sym typeface="Symbol" panose="05050102010706020507" pitchFamily="18" charset="2"/>
              </a:rPr>
              <a:t>&gt;</a:t>
            </a:r>
            <a:r>
              <a:rPr lang="el-GR" altLang="zh-TW" i="1" dirty="0"/>
              <a:t> </a:t>
            </a:r>
            <a:r>
              <a:rPr lang="el-GR" altLang="zh-TW" i="1" dirty="0" smtClean="0"/>
              <a:t>θ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sym typeface="Symbol" panose="05050102010706020507" pitchFamily="18" charset="2"/>
              </a:rPr>
              <a:t>U</a:t>
            </a:r>
            <a:r>
              <a:rPr lang="el-GR" altLang="zh-TW" i="1" dirty="0" smtClean="0"/>
              <a:t> </a:t>
            </a:r>
            <a:r>
              <a:rPr lang="el-GR" altLang="zh-TW" i="1" dirty="0" smtClean="0">
                <a:solidFill>
                  <a:srgbClr val="FF0000"/>
                </a:solidFill>
              </a:rPr>
              <a:t>τ</a:t>
            </a:r>
            <a:r>
              <a:rPr lang="en-US" altLang="zh-TW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sym typeface="Symbol" panose="05050102010706020507" pitchFamily="18" charset="2"/>
              </a:rPr>
              <a:t> </a:t>
            </a:r>
            <a:r>
              <a:rPr lang="en-US" altLang="zh-TW" dirty="0">
                <a:sym typeface="Symbol" panose="05050102010706020507" pitchFamily="18" charset="2"/>
              </a:rPr>
              <a:t>|&lt;+A</a:t>
            </a:r>
            <a:r>
              <a:rPr lang="en-US" altLang="zh-TW" dirty="0" smtClean="0">
                <a:sym typeface="Symbol" panose="05050102010706020507" pitchFamily="18" charset="2"/>
              </a:rPr>
              <a:t>&gt;</a:t>
            </a:r>
            <a:r>
              <a:rPr lang="el-GR" altLang="zh-TW" i="1" dirty="0"/>
              <a:t> θ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sym typeface="Symbol" panose="05050102010706020507" pitchFamily="18" charset="2"/>
              </a:rPr>
              <a:t>R</a:t>
            </a:r>
            <a:r>
              <a:rPr lang="el-GR" altLang="zh-TW" i="1" dirty="0" smtClean="0"/>
              <a:t> </a:t>
            </a:r>
            <a:r>
              <a:rPr lang="el-GR" altLang="zh-TW" i="1" dirty="0" smtClean="0">
                <a:solidFill>
                  <a:srgbClr val="FF0000"/>
                </a:solidFill>
              </a:rPr>
              <a:t>τ</a:t>
            </a:r>
            <a:r>
              <a:rPr lang="en-US" altLang="zh-TW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|&lt;-A&gt;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el-GR" altLang="zh-TW" i="1" dirty="0"/>
              <a:t> </a:t>
            </a:r>
            <a:r>
              <a:rPr lang="el-GR" altLang="zh-TW" i="1" dirty="0" smtClean="0">
                <a:solidFill>
                  <a:srgbClr val="FF0000"/>
                </a:solidFill>
              </a:rPr>
              <a:t>τ</a:t>
            </a:r>
            <a:r>
              <a:rPr lang="en-US" altLang="zh-TW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                                   </a:t>
            </a:r>
            <a:r>
              <a:rPr lang="en-US" altLang="zh-TW" dirty="0" smtClean="0">
                <a:sym typeface="Symbol" panose="05050102010706020507" pitchFamily="18" charset="2"/>
              </a:rPr>
              <a:t>|&lt;-</a:t>
            </a:r>
            <a:r>
              <a:rPr lang="en-US" altLang="zh-TW" dirty="0">
                <a:sym typeface="Symbol" panose="05050102010706020507" pitchFamily="18" charset="2"/>
              </a:rPr>
              <a:t>A</a:t>
            </a:r>
            <a:r>
              <a:rPr lang="en-US" altLang="zh-TW" dirty="0" smtClean="0">
                <a:sym typeface="Symbol" panose="05050102010706020507" pitchFamily="18" charset="2"/>
              </a:rPr>
              <a:t>&gt;</a:t>
            </a:r>
            <a:r>
              <a:rPr lang="el-GR" altLang="zh-TW" i="1" dirty="0"/>
              <a:t> </a:t>
            </a:r>
            <a:r>
              <a:rPr lang="el-GR" altLang="zh-TW" i="1" dirty="0" smtClean="0"/>
              <a:t>θ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sym typeface="Symbol" panose="05050102010706020507" pitchFamily="18" charset="2"/>
              </a:rPr>
              <a:t>U</a:t>
            </a:r>
            <a:r>
              <a:rPr lang="el-GR" altLang="zh-TW" i="1" dirty="0" smtClean="0"/>
              <a:t> </a:t>
            </a:r>
            <a:r>
              <a:rPr lang="el-GR" altLang="zh-TW" i="1" dirty="0" smtClean="0">
                <a:solidFill>
                  <a:srgbClr val="FF0000"/>
                </a:solidFill>
              </a:rPr>
              <a:t>τ</a:t>
            </a:r>
            <a:r>
              <a:rPr lang="en-US" altLang="zh-TW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   </a:t>
            </a:r>
            <a:r>
              <a:rPr lang="en-US" altLang="zh-TW" dirty="0" smtClean="0">
                <a:sym typeface="Symbol" panose="05050102010706020507" pitchFamily="18" charset="2"/>
              </a:rPr>
              <a:t>|&lt;-</a:t>
            </a:r>
            <a:r>
              <a:rPr lang="en-US" altLang="zh-TW" dirty="0">
                <a:sym typeface="Symbol" panose="05050102010706020507" pitchFamily="18" charset="2"/>
              </a:rPr>
              <a:t>A</a:t>
            </a:r>
            <a:r>
              <a:rPr lang="en-US" altLang="zh-TW" dirty="0" smtClean="0">
                <a:sym typeface="Symbol" panose="05050102010706020507" pitchFamily="18" charset="2"/>
              </a:rPr>
              <a:t>&gt;</a:t>
            </a:r>
            <a:r>
              <a:rPr lang="el-GR" altLang="zh-TW" i="1" dirty="0"/>
              <a:t> θ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sym typeface="Symbol" panose="05050102010706020507" pitchFamily="18" charset="2"/>
              </a:rPr>
              <a:t>R</a:t>
            </a:r>
            <a:r>
              <a:rPr lang="el-GR" altLang="zh-TW" i="1" dirty="0" smtClean="0"/>
              <a:t> </a:t>
            </a:r>
            <a:r>
              <a:rPr lang="el-GR" altLang="zh-TW" i="1" dirty="0" smtClean="0">
                <a:solidFill>
                  <a:srgbClr val="FF0000"/>
                </a:solidFill>
              </a:rPr>
              <a:t>τ</a:t>
            </a:r>
            <a:r>
              <a:rPr lang="en-US" altLang="zh-TW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endParaRPr lang="en-US" altLang="zh-TW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/>
            <a:r>
              <a:rPr lang="en-US" altLang="zh-TW" dirty="0"/>
              <a:t>path formulas </a:t>
            </a:r>
            <a:r>
              <a:rPr lang="el-GR" altLang="zh-TW" i="1" dirty="0"/>
              <a:t>θ</a:t>
            </a:r>
            <a:r>
              <a:rPr lang="en-US" altLang="zh-TW" dirty="0" smtClean="0">
                <a:sym typeface="Symbol" panose="05050102010706020507" pitchFamily="18" charset="2"/>
              </a:rPr>
              <a:t> ::=</a:t>
            </a:r>
            <a:r>
              <a:rPr lang="zh-TW" altLang="en-US" dirty="0" smtClean="0">
                <a:sym typeface="Symbol" panose="05050102010706020507" pitchFamily="18" charset="2"/>
              </a:rPr>
              <a:t> </a:t>
            </a:r>
            <a:r>
              <a:rPr lang="el-GR" altLang="zh-TW" i="1" dirty="0"/>
              <a:t>φ</a:t>
            </a:r>
            <a:r>
              <a:rPr lang="en-US" altLang="zh-TW" dirty="0" smtClean="0">
                <a:sym typeface="Symbol" panose="05050102010706020507" pitchFamily="18" charset="2"/>
              </a:rPr>
              <a:t> </a:t>
            </a:r>
            <a:r>
              <a:rPr lang="en-US" altLang="zh-TW" dirty="0">
                <a:sym typeface="Symbol" panose="05050102010706020507" pitchFamily="18" charset="2"/>
              </a:rPr>
              <a:t>|</a:t>
            </a:r>
            <a:r>
              <a:rPr lang="zh-TW" altLang="en-US" dirty="0">
                <a:sym typeface="Symbol" panose="05050102010706020507" pitchFamily="18" charset="2"/>
              </a:rPr>
              <a:t> </a:t>
            </a:r>
            <a:r>
              <a:rPr lang="el-GR" altLang="zh-TW" i="1" dirty="0"/>
              <a:t>θ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zh-TW" altLang="en-US" dirty="0" smtClean="0"/>
              <a:t> </a:t>
            </a:r>
            <a:r>
              <a:rPr lang="zh-TW" altLang="en-US" dirty="0"/>
              <a:t>∨ </a:t>
            </a:r>
            <a:r>
              <a:rPr lang="el-GR" altLang="zh-TW" i="1" dirty="0"/>
              <a:t>θ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2</a:t>
            </a:r>
            <a:r>
              <a:rPr lang="en-US" altLang="zh-TW" dirty="0" smtClean="0">
                <a:sym typeface="Symbol" panose="05050102010706020507" pitchFamily="18" charset="2"/>
              </a:rPr>
              <a:t>|</a:t>
            </a:r>
            <a:r>
              <a:rPr lang="el-GR" altLang="zh-TW" i="1" dirty="0"/>
              <a:t> θ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b="1" dirty="0">
                <a:sym typeface="Symbol"/>
              </a:rPr>
              <a:t></a:t>
            </a:r>
            <a:r>
              <a:rPr lang="zh-TW" altLang="en-US" dirty="0"/>
              <a:t> </a:t>
            </a:r>
            <a:r>
              <a:rPr lang="el-GR" altLang="zh-TW" i="1" dirty="0"/>
              <a:t>θ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2</a:t>
            </a:r>
            <a:r>
              <a:rPr lang="en-US" altLang="zh-TW" dirty="0">
                <a:sym typeface="Symbol" panose="05050102010706020507" pitchFamily="18" charset="2"/>
              </a:rPr>
              <a:t>|&lt;+A&gt;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el-GR" altLang="zh-TW" i="1" dirty="0"/>
              <a:t> θ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                                   </a:t>
            </a:r>
            <a:r>
              <a:rPr lang="en-US" altLang="zh-TW" dirty="0" smtClean="0">
                <a:sym typeface="Symbol" panose="05050102010706020507" pitchFamily="18" charset="2"/>
              </a:rPr>
              <a:t>|&lt;+&gt;</a:t>
            </a:r>
            <a:r>
              <a:rPr lang="el-GR" altLang="zh-TW" i="1" dirty="0"/>
              <a:t> θ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sym typeface="Symbol" panose="05050102010706020507" pitchFamily="18" charset="2"/>
              </a:rPr>
              <a:t>U</a:t>
            </a:r>
            <a:r>
              <a:rPr lang="el-GR" altLang="zh-TW" i="1" dirty="0"/>
              <a:t> θ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sym typeface="Symbol" panose="05050102010706020507" pitchFamily="18" charset="2"/>
              </a:rPr>
              <a:t> |&lt;+&gt;</a:t>
            </a:r>
            <a:r>
              <a:rPr lang="el-GR" altLang="zh-TW" i="1" dirty="0"/>
              <a:t> θ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sym typeface="Symbol" panose="05050102010706020507" pitchFamily="18" charset="2"/>
              </a:rPr>
              <a:t>R</a:t>
            </a:r>
            <a:r>
              <a:rPr lang="el-GR" altLang="zh-TW" i="1" dirty="0" smtClean="0"/>
              <a:t> </a:t>
            </a:r>
            <a:r>
              <a:rPr lang="el-GR" altLang="zh-TW" i="1" dirty="0"/>
              <a:t>θ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|&lt;-A&gt;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el-GR" altLang="zh-TW" i="1" dirty="0"/>
              <a:t> θ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                                   </a:t>
            </a:r>
            <a:r>
              <a:rPr lang="en-US" altLang="zh-TW" dirty="0" smtClean="0">
                <a:sym typeface="Symbol" panose="05050102010706020507" pitchFamily="18" charset="2"/>
              </a:rPr>
              <a:t>|&lt;-</a:t>
            </a:r>
            <a:r>
              <a:rPr lang="en-US" altLang="zh-TW" dirty="0">
                <a:sym typeface="Symbol" panose="05050102010706020507" pitchFamily="18" charset="2"/>
              </a:rPr>
              <a:t>A</a:t>
            </a:r>
            <a:r>
              <a:rPr lang="en-US" altLang="zh-TW" dirty="0" smtClean="0">
                <a:sym typeface="Symbol" panose="05050102010706020507" pitchFamily="18" charset="2"/>
              </a:rPr>
              <a:t>&gt;</a:t>
            </a:r>
            <a:r>
              <a:rPr lang="el-GR" altLang="zh-TW" i="1" dirty="0"/>
              <a:t> θ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sym typeface="Symbol" panose="05050102010706020507" pitchFamily="18" charset="2"/>
              </a:rPr>
              <a:t>U</a:t>
            </a:r>
            <a:r>
              <a:rPr lang="el-GR" altLang="zh-TW" i="1" dirty="0"/>
              <a:t> θ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|&lt;-A</a:t>
            </a:r>
            <a:r>
              <a:rPr lang="en-US" altLang="zh-TW" dirty="0" smtClean="0">
                <a:sym typeface="Symbol" panose="05050102010706020507" pitchFamily="18" charset="2"/>
              </a:rPr>
              <a:t>&gt;</a:t>
            </a:r>
            <a:r>
              <a:rPr lang="el-GR" altLang="zh-TW" i="1" dirty="0"/>
              <a:t> θ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sym typeface="Symbol" panose="05050102010706020507" pitchFamily="18" charset="2"/>
              </a:rPr>
              <a:t>R</a:t>
            </a:r>
            <a:r>
              <a:rPr lang="el-GR" altLang="zh-TW" i="1" dirty="0"/>
              <a:t> θ 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endParaRPr lang="en-US" altLang="zh-TW" dirty="0">
              <a:sym typeface="Symbol" panose="05050102010706020507" pitchFamily="18" charset="2"/>
            </a:endParaRPr>
          </a:p>
          <a:p>
            <a:r>
              <a:rPr lang="en-US" altLang="zh-TW" dirty="0"/>
              <a:t>No universal strategy quantifier [+A]</a:t>
            </a:r>
            <a:endParaRPr lang="zh-TW" altLang="en-US" dirty="0"/>
          </a:p>
          <a:p>
            <a:endParaRPr lang="en-US" altLang="zh-TW" i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897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BSIL Semantics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400" i="1" dirty="0"/>
              <a:t>G, q </a:t>
            </a:r>
            <a:r>
              <a:rPr lang="en-US" altLang="zh-TW" sz="2400" dirty="0" smtClean="0"/>
              <a:t>|=</a:t>
            </a:r>
            <a:r>
              <a:rPr lang="el-GR" altLang="zh-TW" sz="2400" baseline="-25000" dirty="0" smtClean="0"/>
              <a:t> Σ</a:t>
            </a:r>
            <a:r>
              <a:rPr lang="en-US" altLang="zh-TW" sz="2400" i="1" dirty="0" smtClean="0"/>
              <a:t> </a:t>
            </a:r>
            <a:r>
              <a:rPr lang="en-US" altLang="zh-TW" sz="2400" i="1" dirty="0"/>
              <a:t>p </a:t>
            </a:r>
            <a:r>
              <a:rPr lang="en-US" altLang="zh-TW" sz="2400" dirty="0"/>
              <a:t>if and only if </a:t>
            </a:r>
            <a:r>
              <a:rPr lang="en-US" altLang="zh-TW" sz="2400" i="1" dirty="0"/>
              <a:t>p </a:t>
            </a:r>
            <a:r>
              <a:rPr lang="en-US" altLang="zh-TW" sz="2400" dirty="0"/>
              <a:t>∈ </a:t>
            </a:r>
            <a:r>
              <a:rPr lang="en-US" altLang="zh-TW" sz="2400" i="1" dirty="0"/>
              <a:t>λ</a:t>
            </a:r>
            <a:r>
              <a:rPr lang="en-US" altLang="zh-TW" sz="2400" dirty="0"/>
              <a:t>(</a:t>
            </a:r>
            <a:r>
              <a:rPr lang="en-US" altLang="zh-TW" sz="2400" i="1" dirty="0"/>
              <a:t>q</a:t>
            </a:r>
            <a:r>
              <a:rPr lang="en-US" altLang="zh-TW" sz="2400" dirty="0"/>
              <a:t>).</a:t>
            </a:r>
          </a:p>
          <a:p>
            <a:r>
              <a:rPr lang="en-US" altLang="zh-TW" sz="2400" dirty="0" smtClean="0"/>
              <a:t>For </a:t>
            </a:r>
            <a:r>
              <a:rPr lang="en-US" altLang="zh-TW" sz="2400" dirty="0"/>
              <a:t>state formula </a:t>
            </a:r>
            <a:r>
              <a:rPr lang="en-US" altLang="zh-TW" sz="2400" i="1" dirty="0"/>
              <a:t>φ</a:t>
            </a:r>
            <a:r>
              <a:rPr lang="en-US" altLang="zh-TW" sz="2400" dirty="0"/>
              <a:t>1, </a:t>
            </a:r>
            <a:r>
              <a:rPr lang="en-US" altLang="zh-TW" sz="2400" i="1" dirty="0"/>
              <a:t>G, q </a:t>
            </a:r>
            <a:r>
              <a:rPr lang="en-US" altLang="zh-TW" sz="2400" dirty="0" smtClean="0"/>
              <a:t>|=</a:t>
            </a:r>
            <a:r>
              <a:rPr lang="el-GR" altLang="zh-TW" sz="2400" baseline="-25000" dirty="0" smtClean="0"/>
              <a:t> Σ</a:t>
            </a:r>
            <a:r>
              <a:rPr lang="en-US" altLang="zh-TW" sz="2400" i="1" dirty="0" smtClean="0"/>
              <a:t> </a:t>
            </a:r>
            <a:r>
              <a:rPr lang="zh-TW" altLang="en-US" sz="2400" dirty="0"/>
              <a:t>￢</a:t>
            </a:r>
            <a:r>
              <a:rPr lang="en-US" altLang="zh-TW" sz="2400" i="1" dirty="0"/>
              <a:t>φ</a:t>
            </a:r>
            <a:r>
              <a:rPr lang="en-US" altLang="zh-TW" sz="2400" dirty="0"/>
              <a:t>1 if and only if </a:t>
            </a:r>
            <a:r>
              <a:rPr lang="en-US" altLang="zh-TW" sz="2400" i="1" dirty="0"/>
              <a:t>G, q </a:t>
            </a:r>
            <a:r>
              <a:rPr lang="en-US" altLang="zh-TW" sz="2400" dirty="0" smtClean="0"/>
              <a:t>|=</a:t>
            </a:r>
            <a:r>
              <a:rPr lang="el-GR" altLang="zh-TW" sz="2400" baseline="-25000" dirty="0" smtClean="0"/>
              <a:t> Σ</a:t>
            </a:r>
            <a:r>
              <a:rPr lang="en-US" altLang="zh-TW" sz="2400" i="1" dirty="0" smtClean="0"/>
              <a:t> </a:t>
            </a:r>
            <a:r>
              <a:rPr lang="en-US" altLang="zh-TW" sz="2400" i="1" dirty="0"/>
              <a:t>φ</a:t>
            </a:r>
            <a:r>
              <a:rPr lang="en-US" altLang="zh-TW" sz="2400" dirty="0"/>
              <a:t>1 is false.</a:t>
            </a:r>
          </a:p>
          <a:p>
            <a:r>
              <a:rPr lang="en-US" altLang="zh-TW" sz="2400" dirty="0" smtClean="0"/>
              <a:t>For </a:t>
            </a:r>
            <a:r>
              <a:rPr lang="en-US" altLang="zh-TW" sz="2400" dirty="0"/>
              <a:t>state or tree formulas </a:t>
            </a:r>
            <a:r>
              <a:rPr lang="en-US" altLang="zh-TW" sz="2400" i="1" dirty="0"/>
              <a:t>ψ</a:t>
            </a:r>
            <a:r>
              <a:rPr lang="en-US" altLang="zh-TW" sz="2400" dirty="0"/>
              <a:t>1 and </a:t>
            </a:r>
            <a:r>
              <a:rPr lang="en-US" altLang="zh-TW" sz="2400" i="1" dirty="0"/>
              <a:t>ψ</a:t>
            </a:r>
            <a:r>
              <a:rPr lang="en-US" altLang="zh-TW" sz="2400" dirty="0"/>
              <a:t>2, </a:t>
            </a:r>
            <a:r>
              <a:rPr lang="en-US" altLang="zh-TW" sz="2400" i="1" dirty="0"/>
              <a:t>G, q </a:t>
            </a:r>
            <a:r>
              <a:rPr lang="en-US" altLang="zh-TW" sz="2400" dirty="0" smtClean="0"/>
              <a:t>|=</a:t>
            </a:r>
            <a:r>
              <a:rPr lang="el-GR" altLang="zh-TW" sz="2400" baseline="-25000" dirty="0" smtClean="0"/>
              <a:t> Σ</a:t>
            </a:r>
            <a:r>
              <a:rPr lang="en-US" altLang="zh-TW" sz="2400" i="1" dirty="0" smtClean="0"/>
              <a:t> </a:t>
            </a:r>
            <a:r>
              <a:rPr lang="en-US" altLang="zh-TW" sz="2400" i="1" dirty="0"/>
              <a:t>ψ</a:t>
            </a:r>
            <a:r>
              <a:rPr lang="en-US" altLang="zh-TW" sz="2400" dirty="0"/>
              <a:t>1 ∧ </a:t>
            </a:r>
            <a:r>
              <a:rPr lang="en-US" altLang="zh-TW" sz="2400" i="1" dirty="0"/>
              <a:t>ψ</a:t>
            </a:r>
            <a:r>
              <a:rPr lang="en-US" altLang="zh-TW" sz="2400" dirty="0"/>
              <a:t>2 if and only if </a:t>
            </a:r>
            <a:r>
              <a:rPr lang="en-US" altLang="zh-TW" sz="2400" i="1" dirty="0"/>
              <a:t>G, q </a:t>
            </a:r>
            <a:r>
              <a:rPr lang="en-US" altLang="zh-TW" sz="2400" dirty="0"/>
              <a:t>|=</a:t>
            </a:r>
            <a:r>
              <a:rPr lang="en-US" altLang="zh-TW" sz="2400" i="1" dirty="0"/>
              <a:t> ψ</a:t>
            </a:r>
            <a:r>
              <a:rPr lang="en-US" altLang="zh-TW" sz="2400" dirty="0"/>
              <a:t>1 </a:t>
            </a:r>
            <a:r>
              <a:rPr lang="en-US" altLang="zh-TW" sz="2400" dirty="0" smtClean="0"/>
              <a:t>and </a:t>
            </a:r>
            <a:r>
              <a:rPr lang="en-US" altLang="zh-TW" sz="2400" i="1" dirty="0" smtClean="0"/>
              <a:t>G</a:t>
            </a:r>
            <a:r>
              <a:rPr lang="en-US" altLang="zh-TW" sz="2400" i="1" dirty="0"/>
              <a:t>, q </a:t>
            </a:r>
            <a:r>
              <a:rPr lang="en-US" altLang="zh-TW" sz="2400" dirty="0"/>
              <a:t>|=</a:t>
            </a:r>
            <a:r>
              <a:rPr lang="en-US" altLang="zh-TW" sz="2400" i="1" dirty="0"/>
              <a:t> </a:t>
            </a:r>
            <a:r>
              <a:rPr lang="el-GR" altLang="zh-TW" sz="2400" i="1" dirty="0"/>
              <a:t>ψ</a:t>
            </a:r>
            <a:r>
              <a:rPr lang="el-GR" altLang="zh-TW" sz="2400" dirty="0"/>
              <a:t>2.</a:t>
            </a:r>
          </a:p>
          <a:p>
            <a:r>
              <a:rPr lang="en-US" altLang="zh-TW" sz="2400" dirty="0" smtClean="0"/>
              <a:t>For </a:t>
            </a:r>
            <a:r>
              <a:rPr lang="en-US" altLang="zh-TW" sz="2400" dirty="0"/>
              <a:t>state or tree formulas </a:t>
            </a:r>
            <a:r>
              <a:rPr lang="en-US" altLang="zh-TW" sz="2400" i="1" dirty="0"/>
              <a:t>ψ</a:t>
            </a:r>
            <a:r>
              <a:rPr lang="en-US" altLang="zh-TW" sz="2400" dirty="0"/>
              <a:t>1 and </a:t>
            </a:r>
            <a:r>
              <a:rPr lang="en-US" altLang="zh-TW" sz="2400" i="1" dirty="0"/>
              <a:t>ψ</a:t>
            </a:r>
            <a:r>
              <a:rPr lang="en-US" altLang="zh-TW" sz="2400" dirty="0"/>
              <a:t>2, </a:t>
            </a:r>
            <a:r>
              <a:rPr lang="en-US" altLang="zh-TW" sz="2400" i="1" dirty="0"/>
              <a:t>G, q </a:t>
            </a:r>
            <a:r>
              <a:rPr lang="en-US" altLang="zh-TW" sz="2400" dirty="0" smtClean="0"/>
              <a:t>|=</a:t>
            </a:r>
            <a:r>
              <a:rPr lang="el-GR" altLang="zh-TW" sz="2400" baseline="-25000" dirty="0" smtClean="0"/>
              <a:t> Σ</a:t>
            </a:r>
            <a:r>
              <a:rPr lang="en-US" altLang="zh-TW" sz="2400" i="1" dirty="0" smtClean="0"/>
              <a:t> </a:t>
            </a:r>
            <a:r>
              <a:rPr lang="en-US" altLang="zh-TW" sz="2400" i="1" dirty="0"/>
              <a:t>ψ</a:t>
            </a:r>
            <a:r>
              <a:rPr lang="en-US" altLang="zh-TW" sz="2400" dirty="0"/>
              <a:t>1 ∨ </a:t>
            </a:r>
            <a:r>
              <a:rPr lang="en-US" altLang="zh-TW" sz="2400" i="1" dirty="0"/>
              <a:t>ψ</a:t>
            </a:r>
            <a:r>
              <a:rPr lang="en-US" altLang="zh-TW" sz="2400" dirty="0"/>
              <a:t>2 if and only if either </a:t>
            </a:r>
            <a:r>
              <a:rPr lang="en-US" altLang="zh-TW" sz="2400" i="1" dirty="0"/>
              <a:t>G, q </a:t>
            </a:r>
            <a:r>
              <a:rPr lang="en-US" altLang="zh-TW" sz="2400" dirty="0" smtClean="0"/>
              <a:t>|=</a:t>
            </a:r>
            <a:r>
              <a:rPr lang="el-GR" altLang="zh-TW" sz="2400" baseline="-25000" dirty="0" smtClean="0"/>
              <a:t> Σ</a:t>
            </a:r>
            <a:r>
              <a:rPr lang="en-US" altLang="zh-TW" sz="2400" i="1" dirty="0" smtClean="0"/>
              <a:t> ψ</a:t>
            </a:r>
            <a:r>
              <a:rPr lang="en-US" altLang="zh-TW" sz="2400" dirty="0" smtClean="0"/>
              <a:t>1 or </a:t>
            </a:r>
            <a:r>
              <a:rPr lang="en-US" altLang="zh-TW" sz="2400" i="1" dirty="0"/>
              <a:t>G, q </a:t>
            </a:r>
            <a:r>
              <a:rPr lang="en-US" altLang="zh-TW" sz="2400" dirty="0" smtClean="0"/>
              <a:t>|=</a:t>
            </a:r>
            <a:r>
              <a:rPr lang="el-GR" altLang="zh-TW" sz="2400" baseline="-25000" dirty="0" smtClean="0"/>
              <a:t> Σ</a:t>
            </a:r>
            <a:r>
              <a:rPr lang="en-US" altLang="zh-TW" sz="2400" i="1" dirty="0" smtClean="0"/>
              <a:t> </a:t>
            </a:r>
            <a:r>
              <a:rPr lang="el-GR" altLang="zh-TW" sz="2400" i="1" dirty="0"/>
              <a:t>ψ</a:t>
            </a:r>
            <a:r>
              <a:rPr lang="el-GR" altLang="zh-TW" sz="2400" dirty="0"/>
              <a:t>2.</a:t>
            </a:r>
          </a:p>
          <a:p>
            <a:r>
              <a:rPr lang="en-US" altLang="zh-TW" sz="2400" i="1" dirty="0" smtClean="0"/>
              <a:t>G</a:t>
            </a:r>
            <a:r>
              <a:rPr lang="en-US" altLang="zh-TW" sz="2400" i="1" dirty="0"/>
              <a:t>, q </a:t>
            </a:r>
            <a:r>
              <a:rPr lang="en-US" altLang="zh-TW" sz="2400" dirty="0" smtClean="0"/>
              <a:t>|=</a:t>
            </a:r>
            <a:r>
              <a:rPr lang="el-GR" altLang="zh-TW" sz="2400" baseline="-25000" dirty="0" smtClean="0"/>
              <a:t> Σ</a:t>
            </a:r>
            <a:r>
              <a:rPr lang="en-US" altLang="zh-TW" sz="2400" i="1" dirty="0" smtClean="0"/>
              <a:t> &lt;A&gt;τ </a:t>
            </a:r>
            <a:r>
              <a:rPr lang="en-US" altLang="zh-TW" sz="2400" dirty="0"/>
              <a:t>if and only if there exists an </a:t>
            </a:r>
            <a:r>
              <a:rPr lang="en-US" altLang="zh-TW" sz="2400" dirty="0" smtClean="0"/>
              <a:t>S-profile </a:t>
            </a:r>
            <a:r>
              <a:rPr lang="el-GR" altLang="zh-TW" sz="2400" dirty="0" smtClean="0"/>
              <a:t>∏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of </a:t>
            </a:r>
            <a:r>
              <a:rPr lang="en-US" altLang="zh-TW" sz="2400" i="1" dirty="0"/>
              <a:t>A </a:t>
            </a:r>
            <a:r>
              <a:rPr lang="en-US" altLang="zh-TW" sz="2400" dirty="0"/>
              <a:t>with </a:t>
            </a:r>
            <a:r>
              <a:rPr lang="en-US" altLang="zh-TW" sz="2400" i="1" dirty="0"/>
              <a:t>G, q </a:t>
            </a:r>
            <a:r>
              <a:rPr lang="en-US" altLang="zh-TW" sz="2400" dirty="0" smtClean="0"/>
              <a:t>|=</a:t>
            </a:r>
            <a:r>
              <a:rPr lang="el-GR" altLang="zh-TW" sz="2400" baseline="-25000" dirty="0" smtClean="0"/>
              <a:t> ∏</a:t>
            </a:r>
            <a:r>
              <a:rPr lang="en-US" altLang="zh-TW" sz="2400" i="1" dirty="0" smtClean="0"/>
              <a:t> </a:t>
            </a:r>
            <a:r>
              <a:rPr lang="en-US" altLang="zh-TW" sz="2400" i="1" dirty="0"/>
              <a:t>τ 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G, q |=</a:t>
            </a:r>
            <a:r>
              <a:rPr lang="el-GR" altLang="zh-TW" sz="2400" dirty="0"/>
              <a:t> </a:t>
            </a:r>
            <a:r>
              <a:rPr lang="el-GR" altLang="zh-TW" sz="2400" baseline="-25000" dirty="0" smtClean="0"/>
              <a:t>Σ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&lt;+A&gt;τ if and only if there exists an S-profile </a:t>
            </a:r>
            <a:r>
              <a:rPr lang="el-GR" altLang="zh-TW" sz="2400" dirty="0"/>
              <a:t>∏</a:t>
            </a:r>
            <a:r>
              <a:rPr lang="en-US" altLang="zh-TW" sz="2400" dirty="0"/>
              <a:t> of A with G, q |=</a:t>
            </a:r>
            <a:r>
              <a:rPr lang="el-GR" altLang="zh-TW" sz="2400" dirty="0"/>
              <a:t> </a:t>
            </a:r>
            <a:r>
              <a:rPr lang="el-GR" altLang="zh-TW" sz="2400" baseline="-25000" dirty="0"/>
              <a:t>Σ </a:t>
            </a:r>
            <a:r>
              <a:rPr lang="en-US" altLang="zh-TW" sz="2400" baseline="-25000" dirty="0"/>
              <a:t>◦</a:t>
            </a:r>
            <a:r>
              <a:rPr lang="el-GR" altLang="zh-TW" sz="2400" baseline="-25000" dirty="0"/>
              <a:t> ∏</a:t>
            </a:r>
            <a:r>
              <a:rPr lang="en-US" altLang="zh-TW" sz="2400" dirty="0"/>
              <a:t> τ</a:t>
            </a:r>
          </a:p>
          <a:p>
            <a:r>
              <a:rPr lang="en-US" altLang="zh-TW" sz="2400" dirty="0"/>
              <a:t>G, q |=</a:t>
            </a:r>
            <a:r>
              <a:rPr lang="el-GR" altLang="zh-TW" sz="2400" dirty="0"/>
              <a:t> </a:t>
            </a:r>
            <a:r>
              <a:rPr lang="el-GR" altLang="zh-TW" sz="2400" baseline="-25000" dirty="0" smtClean="0"/>
              <a:t>Σ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&lt;A&gt;θ if and only if there exists an S-profile </a:t>
            </a:r>
            <a:r>
              <a:rPr lang="el-GR" altLang="zh-TW" sz="2400" dirty="0"/>
              <a:t>∏</a:t>
            </a:r>
            <a:r>
              <a:rPr lang="en-US" altLang="zh-TW" sz="2400" dirty="0"/>
              <a:t> of A such that, for all plays ρ from q compatible with </a:t>
            </a:r>
            <a:r>
              <a:rPr lang="el-GR" altLang="zh-TW" sz="2400" dirty="0"/>
              <a:t>∏</a:t>
            </a:r>
            <a:r>
              <a:rPr lang="en-US" altLang="zh-TW" sz="2400" dirty="0"/>
              <a:t>, ρ |= </a:t>
            </a:r>
            <a:r>
              <a:rPr lang="el-GR" altLang="zh-TW" sz="2400" baseline="-25000" dirty="0"/>
              <a:t>∏</a:t>
            </a:r>
            <a:r>
              <a:rPr lang="el-GR" altLang="zh-TW" sz="2400" dirty="0"/>
              <a:t> </a:t>
            </a:r>
            <a:r>
              <a:rPr lang="en-US" altLang="zh-TW" sz="2400" dirty="0"/>
              <a:t>θ holds. </a:t>
            </a:r>
          </a:p>
          <a:p>
            <a:r>
              <a:rPr lang="en-US" altLang="zh-TW" sz="2400" dirty="0"/>
              <a:t>G, q |=</a:t>
            </a:r>
            <a:r>
              <a:rPr lang="el-GR" altLang="zh-TW" sz="2400" dirty="0"/>
              <a:t> </a:t>
            </a:r>
            <a:r>
              <a:rPr lang="el-GR" altLang="zh-TW" sz="2400" baseline="-25000" dirty="0" smtClean="0"/>
              <a:t>Σ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&lt;+A&gt;θ if and only if there exists an S-profile </a:t>
            </a:r>
            <a:r>
              <a:rPr lang="el-GR" altLang="zh-TW" sz="2400" dirty="0"/>
              <a:t>∏</a:t>
            </a:r>
            <a:r>
              <a:rPr lang="en-US" altLang="zh-TW" sz="2400" dirty="0"/>
              <a:t> of A such that, for all plays ρ from q compatible with</a:t>
            </a:r>
            <a:r>
              <a:rPr lang="el-GR" altLang="zh-TW" sz="2400" dirty="0"/>
              <a:t> Σ</a:t>
            </a:r>
            <a:r>
              <a:rPr lang="en-US" altLang="zh-TW" sz="2400" dirty="0"/>
              <a:t> ◦ </a:t>
            </a:r>
            <a:r>
              <a:rPr lang="el-GR" altLang="zh-TW" sz="2400" dirty="0"/>
              <a:t>∏</a:t>
            </a:r>
            <a:r>
              <a:rPr lang="en-US" altLang="zh-TW" sz="2400" dirty="0"/>
              <a:t>, ρ |=</a:t>
            </a:r>
            <a:r>
              <a:rPr lang="el-GR" altLang="zh-TW" sz="2400" dirty="0"/>
              <a:t> </a:t>
            </a:r>
            <a:r>
              <a:rPr lang="el-GR" altLang="zh-TW" sz="2400" baseline="-25000" dirty="0"/>
              <a:t>Σ </a:t>
            </a:r>
            <a:r>
              <a:rPr lang="en-US" altLang="zh-TW" sz="2400" baseline="-25000" dirty="0"/>
              <a:t>◦</a:t>
            </a:r>
            <a:r>
              <a:rPr lang="el-GR" altLang="zh-TW" sz="2400" baseline="-25000" dirty="0"/>
              <a:t> ∏</a:t>
            </a:r>
            <a:r>
              <a:rPr lang="en-US" altLang="zh-TW" sz="2400" baseline="-25000" dirty="0"/>
              <a:t> </a:t>
            </a:r>
            <a:r>
              <a:rPr lang="en-US" altLang="zh-TW" sz="2400" dirty="0"/>
              <a:t>θ holds.</a:t>
            </a:r>
            <a:br>
              <a:rPr lang="en-US" altLang="zh-TW" sz="2400" dirty="0"/>
            </a:b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827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BSIL Semantics(cont.)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a path formula </a:t>
            </a:r>
            <a:r>
              <a:rPr lang="en-US" altLang="zh-TW" i="1" dirty="0"/>
              <a:t>θ</a:t>
            </a:r>
            <a:r>
              <a:rPr lang="en-US" altLang="zh-TW" dirty="0"/>
              <a:t>1, </a:t>
            </a:r>
            <a:r>
              <a:rPr lang="en-US" altLang="zh-TW" i="1" dirty="0"/>
              <a:t>ρ </a:t>
            </a:r>
            <a:r>
              <a:rPr lang="en-US" altLang="zh-TW" dirty="0" smtClean="0"/>
              <a:t>|=</a:t>
            </a:r>
            <a:r>
              <a:rPr lang="el-GR" altLang="zh-TW" baseline="-25000" dirty="0"/>
              <a:t> Σ</a:t>
            </a:r>
            <a:r>
              <a:rPr lang="en-US" altLang="zh-TW" i="1" dirty="0" smtClean="0"/>
              <a:t> </a:t>
            </a:r>
            <a:r>
              <a:rPr lang="zh-TW" altLang="en-US" dirty="0"/>
              <a:t>￢</a:t>
            </a:r>
            <a:r>
              <a:rPr lang="en-US" altLang="zh-TW" i="1" dirty="0"/>
              <a:t>θ</a:t>
            </a:r>
            <a:r>
              <a:rPr lang="en-US" altLang="zh-TW" dirty="0"/>
              <a:t>1 if and only if it is not the case that </a:t>
            </a:r>
            <a:r>
              <a:rPr lang="en-US" altLang="zh-TW" i="1" dirty="0"/>
              <a:t>ρ </a:t>
            </a:r>
            <a:r>
              <a:rPr lang="en-US" altLang="zh-TW" dirty="0" smtClean="0"/>
              <a:t>|=</a:t>
            </a:r>
            <a:r>
              <a:rPr lang="el-GR" altLang="zh-TW" baseline="-25000" dirty="0"/>
              <a:t> Σ</a:t>
            </a:r>
            <a:r>
              <a:rPr lang="en-US" altLang="zh-TW" i="1" dirty="0" smtClean="0"/>
              <a:t> </a:t>
            </a:r>
            <a:r>
              <a:rPr lang="en-US" altLang="zh-TW" i="1" dirty="0"/>
              <a:t>θ</a:t>
            </a:r>
            <a:r>
              <a:rPr lang="en-US" altLang="zh-TW" dirty="0"/>
              <a:t>1.</a:t>
            </a:r>
          </a:p>
          <a:p>
            <a:r>
              <a:rPr lang="en-US" altLang="zh-TW" dirty="0" smtClean="0"/>
              <a:t>For </a:t>
            </a:r>
            <a:r>
              <a:rPr lang="en-US" altLang="zh-TW" dirty="0"/>
              <a:t>path formulas </a:t>
            </a:r>
            <a:r>
              <a:rPr lang="en-US" altLang="zh-TW" i="1" dirty="0"/>
              <a:t>θ</a:t>
            </a:r>
            <a:r>
              <a:rPr lang="en-US" altLang="zh-TW" dirty="0"/>
              <a:t>1 and </a:t>
            </a:r>
            <a:r>
              <a:rPr lang="en-US" altLang="zh-TW" i="1" dirty="0"/>
              <a:t>θ</a:t>
            </a:r>
            <a:r>
              <a:rPr lang="en-US" altLang="zh-TW" dirty="0"/>
              <a:t>2, </a:t>
            </a:r>
            <a:r>
              <a:rPr lang="en-US" altLang="zh-TW" i="1" dirty="0" smtClean="0"/>
              <a:t>ρ</a:t>
            </a:r>
            <a:r>
              <a:rPr lang="en-US" altLang="zh-TW" dirty="0" smtClean="0"/>
              <a:t>|=</a:t>
            </a:r>
            <a:r>
              <a:rPr lang="el-GR" altLang="zh-TW" baseline="-25000" dirty="0" smtClean="0"/>
              <a:t> </a:t>
            </a:r>
            <a:r>
              <a:rPr lang="el-GR" altLang="zh-TW" baseline="-25000" dirty="0"/>
              <a:t>Σ</a:t>
            </a:r>
            <a:r>
              <a:rPr lang="en-US" altLang="zh-TW" i="1" dirty="0" smtClean="0"/>
              <a:t> θ</a:t>
            </a:r>
            <a:r>
              <a:rPr lang="en-US" altLang="zh-TW" dirty="0" smtClean="0"/>
              <a:t>1∨</a:t>
            </a:r>
            <a:r>
              <a:rPr lang="en-US" altLang="zh-TW" i="1" dirty="0" smtClean="0"/>
              <a:t>θ</a:t>
            </a:r>
            <a:r>
              <a:rPr lang="en-US" altLang="zh-TW" dirty="0" smtClean="0"/>
              <a:t>2 </a:t>
            </a:r>
            <a:r>
              <a:rPr lang="en-US" altLang="zh-TW" dirty="0"/>
              <a:t>if and only if either </a:t>
            </a:r>
            <a:r>
              <a:rPr lang="en-US" altLang="zh-TW" i="1" dirty="0" smtClean="0"/>
              <a:t>ρ</a:t>
            </a:r>
            <a:r>
              <a:rPr lang="en-US" altLang="zh-TW" dirty="0" smtClean="0"/>
              <a:t>|=</a:t>
            </a:r>
            <a:r>
              <a:rPr lang="el-GR" altLang="zh-TW" baseline="-25000" dirty="0" smtClean="0"/>
              <a:t> </a:t>
            </a:r>
            <a:r>
              <a:rPr lang="el-GR" altLang="zh-TW" baseline="-25000" dirty="0"/>
              <a:t>Σ</a:t>
            </a:r>
            <a:r>
              <a:rPr lang="en-US" altLang="zh-TW" i="1" dirty="0" smtClean="0"/>
              <a:t> </a:t>
            </a:r>
            <a:r>
              <a:rPr lang="en-US" altLang="zh-TW" i="1" dirty="0"/>
              <a:t>θ</a:t>
            </a:r>
            <a:r>
              <a:rPr lang="en-US" altLang="zh-TW" dirty="0"/>
              <a:t>1 or </a:t>
            </a:r>
            <a:r>
              <a:rPr lang="en-US" altLang="zh-TW" i="1" dirty="0" smtClean="0"/>
              <a:t>ρ</a:t>
            </a:r>
            <a:r>
              <a:rPr lang="en-US" altLang="zh-TW" dirty="0" smtClean="0"/>
              <a:t>|=</a:t>
            </a:r>
            <a:r>
              <a:rPr lang="el-GR" altLang="zh-TW" baseline="-25000" dirty="0" smtClean="0"/>
              <a:t> </a:t>
            </a:r>
            <a:r>
              <a:rPr lang="el-GR" altLang="zh-TW" baseline="-25000" dirty="0"/>
              <a:t>Σ</a:t>
            </a:r>
            <a:r>
              <a:rPr lang="en-US" altLang="zh-TW" i="1" dirty="0" smtClean="0"/>
              <a:t> </a:t>
            </a:r>
            <a:r>
              <a:rPr lang="en-US" altLang="zh-TW" i="1" dirty="0"/>
              <a:t>θ</a:t>
            </a:r>
            <a:r>
              <a:rPr lang="en-US" altLang="zh-TW" dirty="0"/>
              <a:t>2.</a:t>
            </a:r>
          </a:p>
          <a:p>
            <a:r>
              <a:rPr lang="en-US" altLang="zh-TW" i="1" dirty="0" smtClean="0"/>
              <a:t>ρ </a:t>
            </a:r>
            <a:r>
              <a:rPr lang="en-US" altLang="zh-TW" dirty="0" smtClean="0"/>
              <a:t>|=</a:t>
            </a:r>
            <a:r>
              <a:rPr lang="el-GR" altLang="zh-TW" baseline="-25000" dirty="0" smtClean="0"/>
              <a:t> Σ</a:t>
            </a:r>
            <a:r>
              <a:rPr lang="en-US" altLang="zh-TW" i="1" dirty="0" smtClean="0"/>
              <a:t> 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en-US" altLang="zh-TW" i="1" dirty="0" smtClean="0"/>
              <a:t>ψ</a:t>
            </a:r>
            <a:r>
              <a:rPr lang="en-US" altLang="zh-TW" dirty="0" smtClean="0"/>
              <a:t>1 </a:t>
            </a:r>
            <a:r>
              <a:rPr lang="en-US" altLang="zh-TW" dirty="0"/>
              <a:t>if and only if </a:t>
            </a:r>
            <a:r>
              <a:rPr lang="en-US" altLang="zh-TW" i="1" dirty="0"/>
              <a:t>G, ρ</a:t>
            </a:r>
            <a:r>
              <a:rPr lang="en-US" altLang="zh-TW" dirty="0"/>
              <a:t>[1</a:t>
            </a:r>
            <a:r>
              <a:rPr lang="en-US" altLang="zh-TW" i="1" dirty="0"/>
              <a:t>,</a:t>
            </a:r>
            <a:r>
              <a:rPr lang="en-US" altLang="zh-TW" dirty="0"/>
              <a:t>∞) </a:t>
            </a:r>
            <a:r>
              <a:rPr lang="en-US" altLang="zh-TW" dirty="0" smtClean="0"/>
              <a:t>|=</a:t>
            </a:r>
            <a:r>
              <a:rPr lang="el-GR" altLang="zh-TW" baseline="-25000" dirty="0"/>
              <a:t> Σ</a:t>
            </a:r>
            <a:r>
              <a:rPr lang="en-US" altLang="zh-TW" i="1" dirty="0" smtClean="0"/>
              <a:t> </a:t>
            </a:r>
            <a:r>
              <a:rPr lang="en-US" altLang="zh-TW" i="1" dirty="0"/>
              <a:t>ψ</a:t>
            </a:r>
            <a:r>
              <a:rPr lang="en-US" altLang="zh-TW" dirty="0"/>
              <a:t>1.</a:t>
            </a:r>
          </a:p>
          <a:p>
            <a:r>
              <a:rPr lang="en-US" altLang="zh-TW" i="1" dirty="0" smtClean="0"/>
              <a:t>ρ </a:t>
            </a:r>
            <a:r>
              <a:rPr lang="en-US" altLang="zh-TW" dirty="0" smtClean="0"/>
              <a:t>|=</a:t>
            </a:r>
            <a:r>
              <a:rPr lang="el-GR" altLang="zh-TW" baseline="-25000" dirty="0"/>
              <a:t> Σ</a:t>
            </a:r>
            <a:r>
              <a:rPr lang="en-US" altLang="zh-TW" i="1" dirty="0" smtClean="0"/>
              <a:t> </a:t>
            </a:r>
            <a:r>
              <a:rPr lang="en-US" altLang="zh-TW" i="1" dirty="0"/>
              <a:t>ψ</a:t>
            </a:r>
            <a:r>
              <a:rPr lang="en-US" altLang="zh-TW" dirty="0"/>
              <a:t>1U</a:t>
            </a:r>
            <a:r>
              <a:rPr lang="en-US" altLang="zh-TW" i="1" dirty="0"/>
              <a:t>ψ</a:t>
            </a:r>
            <a:r>
              <a:rPr lang="en-US" altLang="zh-TW" dirty="0"/>
              <a:t>2 if and only if there exists an </a:t>
            </a:r>
            <a:r>
              <a:rPr lang="en-US" altLang="zh-TW" i="1" dirty="0"/>
              <a:t>h </a:t>
            </a:r>
            <a:r>
              <a:rPr lang="en-US" altLang="zh-TW" dirty="0"/>
              <a:t>≥ 0 with </a:t>
            </a:r>
            <a:r>
              <a:rPr lang="en-US" altLang="zh-TW" i="1" dirty="0"/>
              <a:t>G, ρ</a:t>
            </a:r>
            <a:r>
              <a:rPr lang="en-US" altLang="zh-TW" dirty="0"/>
              <a:t>[</a:t>
            </a:r>
            <a:r>
              <a:rPr lang="en-US" altLang="zh-TW" i="1" dirty="0"/>
              <a:t>h,</a:t>
            </a:r>
            <a:r>
              <a:rPr lang="en-US" altLang="zh-TW" dirty="0"/>
              <a:t>∞) |=</a:t>
            </a:r>
            <a:r>
              <a:rPr lang="en-US" altLang="zh-TW" i="1" dirty="0"/>
              <a:t> ψ</a:t>
            </a:r>
            <a:r>
              <a:rPr lang="en-US" altLang="zh-TW" dirty="0"/>
              <a:t>2 and for </a:t>
            </a:r>
            <a:r>
              <a:rPr lang="en-US" altLang="zh-TW" dirty="0" smtClean="0"/>
              <a:t>all </a:t>
            </a:r>
            <a:r>
              <a:rPr lang="en-US" altLang="zh-TW" i="1" dirty="0" smtClean="0"/>
              <a:t>j </a:t>
            </a:r>
            <a:r>
              <a:rPr lang="en-US" altLang="zh-TW" dirty="0"/>
              <a:t>∈ [0</a:t>
            </a:r>
            <a:r>
              <a:rPr lang="en-US" altLang="zh-TW" i="1" dirty="0"/>
              <a:t>, h</a:t>
            </a:r>
            <a:r>
              <a:rPr lang="en-US" altLang="zh-TW" dirty="0"/>
              <a:t>), </a:t>
            </a:r>
            <a:r>
              <a:rPr lang="en-US" altLang="zh-TW" i="1" dirty="0"/>
              <a:t>G, </a:t>
            </a:r>
            <a:r>
              <a:rPr lang="el-GR" altLang="zh-TW" i="1" dirty="0"/>
              <a:t>ρ</a:t>
            </a:r>
            <a:r>
              <a:rPr lang="el-GR" altLang="zh-TW" dirty="0"/>
              <a:t>[ </a:t>
            </a:r>
            <a:r>
              <a:rPr lang="en-US" altLang="zh-TW" i="1" dirty="0"/>
              <a:t>j,</a:t>
            </a:r>
            <a:r>
              <a:rPr lang="en-US" altLang="zh-TW" dirty="0"/>
              <a:t>∞) </a:t>
            </a:r>
            <a:r>
              <a:rPr lang="en-US" altLang="zh-TW" dirty="0" smtClean="0"/>
              <a:t>|=</a:t>
            </a:r>
            <a:r>
              <a:rPr lang="el-GR" altLang="zh-TW" baseline="-25000" dirty="0"/>
              <a:t> Σ</a:t>
            </a:r>
            <a:r>
              <a:rPr lang="en-US" altLang="zh-TW" i="1" dirty="0" smtClean="0"/>
              <a:t> </a:t>
            </a:r>
            <a:r>
              <a:rPr lang="el-GR" altLang="zh-TW" i="1" dirty="0"/>
              <a:t>ψ</a:t>
            </a:r>
            <a:r>
              <a:rPr lang="el-GR" altLang="zh-TW" dirty="0"/>
              <a:t>1.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873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TCL Semantics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State Formula</a:t>
            </a:r>
          </a:p>
          <a:p>
            <a:pPr lvl="1"/>
            <a:r>
              <a:rPr lang="en-US" altLang="zh-TW" dirty="0" err="1"/>
              <a:t>T</a:t>
            </a:r>
            <a:r>
              <a:rPr lang="en-US" altLang="zh-TW" baseline="-25000" dirty="0" err="1"/>
              <a:t>q</a:t>
            </a:r>
            <a:r>
              <a:rPr lang="en-US" altLang="zh-TW" dirty="0"/>
              <a:t>,</a:t>
            </a:r>
            <a:r>
              <a:rPr lang="en-US" altLang="zh-TW" dirty="0">
                <a:sym typeface="Symbol" panose="05050102010706020507" pitchFamily="18" charset="2"/>
              </a:rPr>
              <a:t>,</a:t>
            </a:r>
            <a:r>
              <a:rPr lang="zh-TW" altLang="en-US" dirty="0"/>
              <a:t>⊨</a:t>
            </a:r>
            <a:r>
              <a:rPr lang="zh-TW" altLang="en-US" dirty="0">
                <a:sym typeface="Symbol" panose="05050102010706020507" pitchFamily="18" charset="2"/>
              </a:rPr>
              <a:t> </a:t>
            </a:r>
            <a:r>
              <a:rPr lang="en-US" altLang="zh-TW" dirty="0" err="1">
                <a:sym typeface="Symbol" panose="05050102010706020507" pitchFamily="18" charset="2"/>
              </a:rPr>
              <a:t>iff</a:t>
            </a:r>
            <a:r>
              <a:rPr lang="en-US" altLang="zh-TW" dirty="0">
                <a:sym typeface="Symbol" panose="05050102010706020507" pitchFamily="18" charset="2"/>
              </a:rPr>
              <a:t> last()</a:t>
            </a:r>
            <a:r>
              <a:rPr lang="zh-TW" altLang="en-US" dirty="0"/>
              <a:t>⊨</a:t>
            </a:r>
            <a:r>
              <a:rPr lang="zh-TW" altLang="en-US" dirty="0">
                <a:sym typeface="Symbol" panose="05050102010706020507" pitchFamily="18" charset="2"/>
              </a:rPr>
              <a:t></a:t>
            </a:r>
            <a:endParaRPr lang="en-US" altLang="zh-TW" dirty="0">
              <a:sym typeface="Symbol" panose="05050102010706020507" pitchFamily="18" charset="2"/>
            </a:endParaRPr>
          </a:p>
          <a:p>
            <a:r>
              <a:rPr lang="en-US" altLang="zh-TW" dirty="0">
                <a:sym typeface="Symbol" panose="05050102010706020507" pitchFamily="18" charset="2"/>
              </a:rPr>
              <a:t>Tree Formula</a:t>
            </a:r>
          </a:p>
          <a:p>
            <a:pPr lvl="1"/>
            <a:r>
              <a:rPr lang="en-US" altLang="zh-TW" dirty="0" err="1"/>
              <a:t>T</a:t>
            </a:r>
            <a:r>
              <a:rPr lang="en-US" altLang="zh-TW" baseline="-25000" dirty="0" err="1"/>
              <a:t>q</a:t>
            </a:r>
            <a:r>
              <a:rPr lang="en-US" altLang="zh-TW" dirty="0"/>
              <a:t>,</a:t>
            </a:r>
            <a:r>
              <a:rPr lang="en-US" altLang="zh-TW" dirty="0">
                <a:sym typeface="Symbol" panose="05050102010706020507" pitchFamily="18" charset="2"/>
              </a:rPr>
              <a:t>,</a:t>
            </a:r>
            <a:r>
              <a:rPr lang="zh-TW" altLang="en-US" dirty="0"/>
              <a:t>⊨</a:t>
            </a:r>
            <a:r>
              <a:rPr lang="en-US" altLang="zh-TW" dirty="0">
                <a:sym typeface="Symbol" panose="05050102010706020507" pitchFamily="18" charset="2"/>
              </a:rPr>
              <a:t>&lt;+A&gt;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el-GR" altLang="zh-TW" i="1" dirty="0" smtClean="0"/>
              <a:t>τ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  </a:t>
            </a:r>
            <a:r>
              <a:rPr lang="en-US" altLang="zh-TW" dirty="0" smtClean="0">
                <a:sym typeface="Symbol" panose="05050102010706020507" pitchFamily="18" charset="2"/>
              </a:rPr>
              <a:t> </a:t>
            </a:r>
            <a:r>
              <a:rPr lang="en-US" altLang="zh-TW" dirty="0" err="1">
                <a:sym typeface="Symbol" panose="05050102010706020507" pitchFamily="18" charset="2"/>
              </a:rPr>
              <a:t>iff</a:t>
            </a:r>
            <a:r>
              <a:rPr lang="en-US" altLang="zh-TW" dirty="0">
                <a:sym typeface="Symbol" panose="05050102010706020507" pitchFamily="18" charset="2"/>
              </a:rPr>
              <a:t> each successor ’ of  in </a:t>
            </a:r>
            <a:r>
              <a:rPr lang="en-US" altLang="zh-TW" dirty="0" err="1"/>
              <a:t>T</a:t>
            </a:r>
            <a:r>
              <a:rPr lang="en-US" altLang="zh-TW" baseline="-25000" dirty="0" err="1"/>
              <a:t>q</a:t>
            </a:r>
            <a:r>
              <a:rPr lang="en-US" altLang="zh-TW" dirty="0"/>
              <a:t>&lt;</a:t>
            </a:r>
            <a:r>
              <a:rPr lang="en-US" altLang="zh-TW" dirty="0">
                <a:sym typeface="Symbol" panose="05050102010706020507" pitchFamily="18" charset="2"/>
              </a:rPr>
              <a:t> , , </a:t>
            </a:r>
            <a:r>
              <a:rPr lang="zh-TW" altLang="en-US" dirty="0">
                <a:sym typeface="Symbol" panose="05050102010706020507" pitchFamily="18" charset="2"/>
              </a:rPr>
              <a:t></a:t>
            </a:r>
            <a:r>
              <a:rPr lang="en-US" altLang="zh-TW" dirty="0"/>
              <a:t>&gt;, </a:t>
            </a:r>
            <a:r>
              <a:rPr lang="en-US" altLang="zh-TW" dirty="0" err="1"/>
              <a:t>T</a:t>
            </a:r>
            <a:r>
              <a:rPr lang="en-US" altLang="zh-TW" baseline="-25000" dirty="0" err="1"/>
              <a:t>q</a:t>
            </a:r>
            <a:r>
              <a:rPr lang="en-US" altLang="zh-TW" dirty="0"/>
              <a:t>,</a:t>
            </a:r>
            <a:r>
              <a:rPr lang="en-US" altLang="zh-TW" dirty="0">
                <a:sym typeface="Symbol" panose="05050102010706020507" pitchFamily="18" charset="2"/>
              </a:rPr>
              <a:t>’, </a:t>
            </a:r>
            <a:r>
              <a:rPr lang="zh-TW" altLang="en-US" dirty="0" smtClean="0"/>
              <a:t>⊨</a:t>
            </a:r>
            <a:r>
              <a:rPr lang="el-GR" altLang="zh-TW" i="1" dirty="0"/>
              <a:t> </a:t>
            </a:r>
            <a:r>
              <a:rPr lang="el-GR" altLang="zh-TW" i="1" dirty="0" smtClean="0"/>
              <a:t>τ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endParaRPr lang="en-US" altLang="zh-TW" baseline="-25000" dirty="0">
              <a:sym typeface="Symbol" panose="05050102010706020507" pitchFamily="18" charset="2"/>
            </a:endParaRPr>
          </a:p>
          <a:p>
            <a:pPr lvl="1"/>
            <a:r>
              <a:rPr lang="en-US" altLang="zh-TW" dirty="0" err="1"/>
              <a:t>T</a:t>
            </a:r>
            <a:r>
              <a:rPr lang="en-US" altLang="zh-TW" baseline="-25000" dirty="0" err="1"/>
              <a:t>q</a:t>
            </a:r>
            <a:r>
              <a:rPr lang="en-US" altLang="zh-TW" dirty="0"/>
              <a:t>,</a:t>
            </a:r>
            <a:r>
              <a:rPr lang="en-US" altLang="zh-TW" dirty="0">
                <a:sym typeface="Symbol" panose="05050102010706020507" pitchFamily="18" charset="2"/>
              </a:rPr>
              <a:t>,</a:t>
            </a:r>
            <a:r>
              <a:rPr lang="zh-TW" altLang="en-US" dirty="0"/>
              <a:t>⊨</a:t>
            </a:r>
            <a:r>
              <a:rPr lang="en-US" altLang="zh-TW" dirty="0">
                <a:sym typeface="Symbol" panose="05050102010706020507" pitchFamily="18" charset="2"/>
              </a:rPr>
              <a:t>&lt;+A</a:t>
            </a:r>
            <a:r>
              <a:rPr lang="en-US" altLang="zh-TW" dirty="0" smtClean="0">
                <a:sym typeface="Symbol" panose="05050102010706020507" pitchFamily="18" charset="2"/>
              </a:rPr>
              <a:t>&gt;</a:t>
            </a:r>
            <a:r>
              <a:rPr lang="el-GR" altLang="zh-TW" i="1" dirty="0"/>
              <a:t> </a:t>
            </a:r>
            <a:r>
              <a:rPr lang="el-GR" altLang="zh-TW" i="1" dirty="0" smtClean="0"/>
              <a:t>θ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sym typeface="Symbol" panose="05050102010706020507" pitchFamily="18" charset="2"/>
              </a:rPr>
              <a:t>U</a:t>
            </a:r>
            <a:r>
              <a:rPr lang="el-GR" altLang="zh-TW" i="1" dirty="0" smtClean="0"/>
              <a:t>τ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2</a:t>
            </a:r>
            <a:r>
              <a:rPr lang="en-US" altLang="zh-TW" dirty="0" smtClean="0">
                <a:sym typeface="Symbol" panose="05050102010706020507" pitchFamily="18" charset="2"/>
              </a:rPr>
              <a:t>  </a:t>
            </a:r>
            <a:r>
              <a:rPr lang="en-US" altLang="zh-TW" dirty="0" err="1">
                <a:sym typeface="Symbol" panose="05050102010706020507" pitchFamily="18" charset="2"/>
              </a:rPr>
              <a:t>iff</a:t>
            </a:r>
            <a:r>
              <a:rPr lang="en-US" altLang="zh-TW" dirty="0">
                <a:sym typeface="Symbol" panose="05050102010706020507" pitchFamily="18" charset="2"/>
              </a:rPr>
              <a:t> </a:t>
            </a:r>
            <a:r>
              <a:rPr lang="en-US" altLang="zh-TW" dirty="0">
                <a:sym typeface="Symbol"/>
              </a:rPr>
              <a:t>k|</a:t>
            </a:r>
            <a:r>
              <a:rPr lang="en-US" altLang="zh-TW" dirty="0">
                <a:sym typeface="Symbol" panose="05050102010706020507" pitchFamily="18" charset="2"/>
              </a:rPr>
              <a:t>|-1 s.t</a:t>
            </a:r>
            <a:br>
              <a:rPr lang="en-US" altLang="zh-TW" dirty="0">
                <a:sym typeface="Symbol" panose="05050102010706020507" pitchFamily="18" charset="2"/>
              </a:rPr>
            </a:br>
            <a:r>
              <a:rPr lang="en-US" altLang="zh-TW" dirty="0" err="1"/>
              <a:t>T</a:t>
            </a:r>
            <a:r>
              <a:rPr lang="en-US" altLang="zh-TW" baseline="-25000" dirty="0" err="1"/>
              <a:t>q</a:t>
            </a:r>
            <a:r>
              <a:rPr lang="en-US" altLang="zh-TW" dirty="0"/>
              <a:t>,</a:t>
            </a:r>
            <a:r>
              <a:rPr lang="en-US" altLang="zh-TW" dirty="0">
                <a:sym typeface="Symbol" panose="05050102010706020507" pitchFamily="18" charset="2"/>
              </a:rPr>
              <a:t>’[0,k],</a:t>
            </a:r>
            <a:r>
              <a:rPr lang="zh-TW" altLang="en-US" dirty="0" smtClean="0"/>
              <a:t>⊨</a:t>
            </a:r>
            <a:r>
              <a:rPr lang="el-GR" altLang="zh-TW" i="1" dirty="0"/>
              <a:t> </a:t>
            </a:r>
            <a:r>
              <a:rPr lang="el-GR" altLang="zh-TW" i="1" dirty="0" smtClean="0"/>
              <a:t>τ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2  </a:t>
            </a:r>
            <a:r>
              <a:rPr lang="en-US" altLang="zh-TW" dirty="0">
                <a:sym typeface="Symbol" panose="05050102010706020507" pitchFamily="18" charset="2"/>
              </a:rPr>
              <a:t>and </a:t>
            </a:r>
            <a:br>
              <a:rPr lang="en-US" altLang="zh-TW" dirty="0">
                <a:sym typeface="Symbol" panose="05050102010706020507" pitchFamily="18" charset="2"/>
              </a:rPr>
            </a:br>
            <a:r>
              <a:rPr lang="en-US" altLang="zh-TW" dirty="0">
                <a:sym typeface="Symbol"/>
              </a:rPr>
              <a:t>h</a:t>
            </a:r>
            <a:r>
              <a:rPr lang="en-US" altLang="zh-TW" dirty="0">
                <a:sym typeface="Symbol" panose="05050102010706020507" pitchFamily="18" charset="2"/>
              </a:rPr>
              <a:t></a:t>
            </a:r>
            <a:r>
              <a:rPr lang="en-US" altLang="zh-TW" dirty="0"/>
              <a:t>[</a:t>
            </a:r>
            <a:r>
              <a:rPr lang="en-US" altLang="zh-TW" dirty="0">
                <a:sym typeface="Symbol"/>
              </a:rPr>
              <a:t>|</a:t>
            </a:r>
            <a:r>
              <a:rPr lang="en-US" altLang="zh-TW" dirty="0">
                <a:sym typeface="Symbol" panose="05050102010706020507" pitchFamily="18" charset="2"/>
              </a:rPr>
              <a:t>|-1 ,k-1</a:t>
            </a:r>
            <a:r>
              <a:rPr lang="en-US" altLang="zh-TW" dirty="0"/>
              <a:t>], </a:t>
            </a:r>
            <a:r>
              <a:rPr lang="en-US" altLang="zh-TW" dirty="0" err="1"/>
              <a:t>T</a:t>
            </a:r>
            <a:r>
              <a:rPr lang="en-US" altLang="zh-TW" baseline="-25000" dirty="0" err="1"/>
              <a:t>q</a:t>
            </a:r>
            <a:r>
              <a:rPr lang="en-US" altLang="zh-TW" dirty="0"/>
              <a:t>,</a:t>
            </a:r>
            <a:r>
              <a:rPr lang="en-US" altLang="zh-TW" dirty="0">
                <a:sym typeface="Symbol" panose="05050102010706020507" pitchFamily="18" charset="2"/>
              </a:rPr>
              <a:t>’[0,h],</a:t>
            </a:r>
            <a:r>
              <a:rPr lang="zh-TW" altLang="en-US" dirty="0" smtClean="0"/>
              <a:t>⊨</a:t>
            </a:r>
            <a:r>
              <a:rPr lang="el-GR" altLang="zh-TW" i="1" dirty="0"/>
              <a:t> </a:t>
            </a:r>
            <a:r>
              <a:rPr lang="el-GR" altLang="zh-TW" i="1" dirty="0" smtClean="0"/>
              <a:t>θ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 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9829800" y="6096763"/>
            <a:ext cx="2057400" cy="365125"/>
          </a:xfrm>
        </p:spPr>
        <p:txBody>
          <a:bodyPr/>
          <a:lstStyle/>
          <a:p>
            <a:fld id="{DB6414AB-510D-467E-9D9B-DB14F244D422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等腰三角形 4"/>
          <p:cNvSpPr/>
          <p:nvPr/>
        </p:nvSpPr>
        <p:spPr>
          <a:xfrm>
            <a:off x="9589770" y="4428236"/>
            <a:ext cx="1645920" cy="1883664"/>
          </a:xfrm>
          <a:prstGeom prst="triangl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0174986" y="3989324"/>
            <a:ext cx="475488" cy="438912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ym typeface="Symbol" panose="05050102010706020507" pitchFamily="18" charset="2"/>
              </a:rPr>
              <a:t></a:t>
            </a:r>
            <a:endParaRPr lang="zh-TW" altLang="en-US" dirty="0"/>
          </a:p>
        </p:txBody>
      </p:sp>
      <p:cxnSp>
        <p:nvCxnSpPr>
          <p:cNvPr id="7" name="弧形接點 6"/>
          <p:cNvCxnSpPr/>
          <p:nvPr/>
        </p:nvCxnSpPr>
        <p:spPr>
          <a:xfrm flipV="1">
            <a:off x="8955786" y="4955540"/>
            <a:ext cx="2913888" cy="1036320"/>
          </a:xfrm>
          <a:prstGeom prst="curved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9626346" y="5577332"/>
            <a:ext cx="445008" cy="4541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ym typeface="Symbol" panose="05050102010706020507" pitchFamily="18" charset="2"/>
              </a:rPr>
              <a:t>’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10123170" y="5350256"/>
            <a:ext cx="445008" cy="4541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sp>
        <p:nvSpPr>
          <p:cNvPr id="10" name="橢圓 9"/>
          <p:cNvSpPr/>
          <p:nvPr/>
        </p:nvSpPr>
        <p:spPr>
          <a:xfrm>
            <a:off x="10498074" y="4955540"/>
            <a:ext cx="445008" cy="4541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sp>
        <p:nvSpPr>
          <p:cNvPr id="11" name="文字方塊 10"/>
          <p:cNvSpPr txBox="1"/>
          <p:nvPr/>
        </p:nvSpPr>
        <p:spPr>
          <a:xfrm rot="17564297">
            <a:off x="10329363" y="3416038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……</a:t>
            </a:r>
            <a:endParaRPr lang="zh-TW" altLang="en-US" dirty="0"/>
          </a:p>
        </p:txBody>
      </p:sp>
      <p:sp>
        <p:nvSpPr>
          <p:cNvPr id="12" name="等腰三角形 11"/>
          <p:cNvSpPr/>
          <p:nvPr/>
        </p:nvSpPr>
        <p:spPr>
          <a:xfrm>
            <a:off x="9641586" y="6066536"/>
            <a:ext cx="414528" cy="428244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等腰三角形 12"/>
          <p:cNvSpPr/>
          <p:nvPr/>
        </p:nvSpPr>
        <p:spPr>
          <a:xfrm>
            <a:off x="10174986" y="5786120"/>
            <a:ext cx="414528" cy="531876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等腰三角形 13"/>
          <p:cNvSpPr/>
          <p:nvPr/>
        </p:nvSpPr>
        <p:spPr>
          <a:xfrm>
            <a:off x="10528554" y="5409692"/>
            <a:ext cx="414528" cy="531876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0741914" y="366118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i="1" dirty="0" smtClean="0"/>
              <a:t>θ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9652492" y="613333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i="1" dirty="0" smtClean="0"/>
              <a:t>τ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2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9809387" y="494344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i="1" dirty="0" smtClean="0"/>
              <a:t>θ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0412730" y="451874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i="1" dirty="0" smtClean="0"/>
              <a:t>θ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0184237" y="472855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i="1" dirty="0" smtClean="0"/>
              <a:t>θ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7764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Memoryful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following is a formula in BSIL</a:t>
            </a:r>
            <a:r>
              <a:rPr lang="zh-TW" altLang="en-US" dirty="0" smtClean="0"/>
              <a:t>∩</a:t>
            </a:r>
            <a:r>
              <a:rPr lang="en-US" altLang="zh-TW" dirty="0" smtClean="0"/>
              <a:t>ATL*</a:t>
            </a:r>
            <a:r>
              <a:rPr lang="en-US" altLang="zh-TW" dirty="0" smtClean="0"/>
              <a:t> which cannot be fulfilled through a memoryless strategy 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&lt;</a:t>
            </a:r>
            <a:r>
              <a:rPr lang="en-US" altLang="zh-TW" dirty="0" smtClean="0"/>
              <a:t>1&gt;((</a:t>
            </a:r>
            <a:r>
              <a:rPr lang="zh-TW" altLang="en-US" dirty="0" smtClean="0"/>
              <a:t>￢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en-US" altLang="zh-TW" i="1" dirty="0" smtClean="0"/>
              <a:t>p</a:t>
            </a:r>
            <a:r>
              <a:rPr lang="en-US" altLang="zh-TW" dirty="0"/>
              <a:t>)</a:t>
            </a:r>
            <a:r>
              <a:rPr lang="en-US" altLang="zh-TW" dirty="0" smtClean="0"/>
              <a:t>∧</a:t>
            </a:r>
            <a:r>
              <a:rPr lang="en-US" altLang="zh-TW" dirty="0" smtClean="0">
                <a:sym typeface="Wingdings 2"/>
              </a:rPr>
              <a:t>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078" y="3669893"/>
            <a:ext cx="8077200" cy="208597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204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Expressive power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729843" cy="4351338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BSIL: &lt;1&gt;((&lt;+2&gt;</a:t>
            </a:r>
            <a:r>
              <a:rPr lang="en-US" altLang="zh-TW" sz="2000" dirty="0" smtClean="0">
                <a:sym typeface="Wingdings 2"/>
              </a:rPr>
              <a:t></a:t>
            </a:r>
            <a:r>
              <a:rPr lang="en-US" altLang="zh-TW" sz="2000" i="1" dirty="0" smtClean="0"/>
              <a:t>p</a:t>
            </a:r>
            <a:r>
              <a:rPr lang="en-US" altLang="zh-TW" sz="2000" dirty="0"/>
              <a:t>)∧</a:t>
            </a:r>
            <a:r>
              <a:rPr lang="en-US" altLang="zh-TW" sz="2000" dirty="0" smtClean="0"/>
              <a:t>(&lt;+2&gt;</a:t>
            </a:r>
            <a:r>
              <a:rPr lang="en-US" altLang="zh-TW" sz="2000" dirty="0" smtClean="0">
                <a:sym typeface="Wingdings 2"/>
              </a:rPr>
              <a:t></a:t>
            </a:r>
            <a:r>
              <a:rPr lang="en-US" altLang="zh-TW" sz="2000" i="1" dirty="0" smtClean="0"/>
              <a:t>q</a:t>
            </a:r>
            <a:r>
              <a:rPr lang="en-US" altLang="zh-TW" sz="2000" dirty="0" smtClean="0"/>
              <a:t>))</a:t>
            </a:r>
          </a:p>
          <a:p>
            <a:r>
              <a:rPr lang="en-US" altLang="zh-TW" sz="2000" dirty="0" smtClean="0"/>
              <a:t>GL: with 1 modal operator</a:t>
            </a:r>
            <a:br>
              <a:rPr lang="en-US" altLang="zh-TW" sz="2000" dirty="0" smtClean="0"/>
            </a:br>
            <a:r>
              <a:rPr lang="en-US" altLang="zh-TW" sz="2000" dirty="0" smtClean="0"/>
              <a:t>let </a:t>
            </a:r>
            <a:r>
              <a:rPr lang="el-GR" altLang="zh-TW" sz="2000" i="1" dirty="0" smtClean="0"/>
              <a:t>φ</a:t>
            </a:r>
            <a:r>
              <a:rPr lang="el-GR" altLang="zh-TW" sz="2000" dirty="0" smtClean="0"/>
              <a:t>1</a:t>
            </a:r>
            <a:r>
              <a:rPr lang="en-US" altLang="zh-TW" sz="2000" dirty="0" smtClean="0"/>
              <a:t> be ∃</a:t>
            </a:r>
            <a:r>
              <a:rPr lang="el-GR" altLang="zh-TW" sz="2000" dirty="0" smtClean="0"/>
              <a:t>ψ</a:t>
            </a:r>
            <a:r>
              <a:rPr lang="en-US" altLang="zh-TW" sz="2000" dirty="0"/>
              <a:t>,</a:t>
            </a:r>
            <a:r>
              <a:rPr lang="el-GR" altLang="zh-TW" sz="2000" dirty="0"/>
              <a:t> ∀ψ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400" dirty="0" smtClean="0"/>
              <a:t>∃</a:t>
            </a:r>
            <a:r>
              <a:rPr lang="zh-TW" altLang="en-US" sz="2400" dirty="0" smtClean="0"/>
              <a:t>∅</a:t>
            </a:r>
            <a:r>
              <a:rPr lang="en-US" altLang="zh-TW" sz="2400" i="1" dirty="0" smtClean="0"/>
              <a:t>.</a:t>
            </a:r>
            <a:r>
              <a:rPr lang="el-GR" altLang="zh-TW" sz="2400" i="1" dirty="0" smtClean="0"/>
              <a:t>φ</a:t>
            </a:r>
            <a:r>
              <a:rPr lang="el-GR" altLang="zh-TW" sz="2400" dirty="0" smtClean="0"/>
              <a:t>1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∃{1}</a:t>
            </a:r>
            <a:r>
              <a:rPr lang="en-US" altLang="zh-TW" sz="2400" i="1" dirty="0" smtClean="0"/>
              <a:t>.</a:t>
            </a:r>
            <a:r>
              <a:rPr lang="el-GR" altLang="zh-TW" sz="2400" i="1" dirty="0" smtClean="0"/>
              <a:t>φ</a:t>
            </a:r>
            <a:r>
              <a:rPr lang="el-GR" altLang="zh-TW" sz="2400" dirty="0" smtClean="0"/>
              <a:t>1</a:t>
            </a:r>
            <a:r>
              <a:rPr lang="en-US" altLang="zh-TW" sz="2400" dirty="0" smtClean="0"/>
              <a:t>,</a:t>
            </a:r>
            <a:r>
              <a:rPr lang="en-US" altLang="zh-TW" sz="2400" dirty="0"/>
              <a:t> ∃</a:t>
            </a:r>
            <a:r>
              <a:rPr lang="en-US" altLang="zh-TW" sz="2400" dirty="0" smtClean="0"/>
              <a:t>{2}</a:t>
            </a:r>
            <a:r>
              <a:rPr lang="en-US" altLang="zh-TW" sz="2400" i="1" dirty="0" smtClean="0"/>
              <a:t>.</a:t>
            </a:r>
            <a:r>
              <a:rPr lang="el-GR" altLang="zh-TW" sz="2400" i="1" dirty="0" smtClean="0"/>
              <a:t>φ</a:t>
            </a:r>
            <a:r>
              <a:rPr lang="el-GR" altLang="zh-TW" sz="2400" dirty="0" smtClean="0"/>
              <a:t>1</a:t>
            </a:r>
            <a:r>
              <a:rPr lang="en-US" altLang="zh-TW" sz="2400" dirty="0" smtClean="0"/>
              <a:t>,</a:t>
            </a:r>
            <a:r>
              <a:rPr lang="en-US" altLang="zh-TW" sz="2400" dirty="0"/>
              <a:t> ∃</a:t>
            </a:r>
            <a:r>
              <a:rPr lang="en-US" altLang="zh-TW" sz="2400" dirty="0" smtClean="0"/>
              <a:t>{3}</a:t>
            </a:r>
            <a:r>
              <a:rPr lang="en-US" altLang="zh-TW" sz="2400" i="1" dirty="0" smtClean="0"/>
              <a:t>.</a:t>
            </a:r>
            <a:r>
              <a:rPr lang="el-GR" altLang="zh-TW" sz="2400" i="1" dirty="0"/>
              <a:t>φ</a:t>
            </a:r>
            <a:r>
              <a:rPr lang="el-GR" altLang="zh-TW" sz="2400" dirty="0"/>
              <a:t>1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∃{1,2}</a:t>
            </a:r>
            <a:r>
              <a:rPr lang="en-US" altLang="zh-TW" sz="2400" i="1" dirty="0" smtClean="0"/>
              <a:t>.</a:t>
            </a:r>
            <a:r>
              <a:rPr lang="el-GR" altLang="zh-TW" sz="2400" i="1" dirty="0" smtClean="0"/>
              <a:t>φ</a:t>
            </a:r>
            <a:r>
              <a:rPr lang="el-GR" altLang="zh-TW" sz="2400" dirty="0" smtClean="0"/>
              <a:t>1</a:t>
            </a:r>
            <a:r>
              <a:rPr lang="en-US" altLang="zh-TW" sz="2400" dirty="0" smtClean="0"/>
              <a:t>,</a:t>
            </a:r>
            <a:r>
              <a:rPr lang="en-US" altLang="zh-TW" sz="2400" dirty="0"/>
              <a:t> ∃</a:t>
            </a:r>
            <a:r>
              <a:rPr lang="en-US" altLang="zh-TW" sz="2400" dirty="0" smtClean="0"/>
              <a:t>{2,3}</a:t>
            </a:r>
            <a:r>
              <a:rPr lang="en-US" altLang="zh-TW" sz="2400" i="1" dirty="0" smtClean="0"/>
              <a:t>.</a:t>
            </a:r>
            <a:r>
              <a:rPr lang="el-GR" altLang="zh-TW" sz="2400" i="1" dirty="0" smtClean="0"/>
              <a:t>φ</a:t>
            </a:r>
            <a:r>
              <a:rPr lang="el-GR" altLang="zh-TW" sz="2400" dirty="0" smtClean="0"/>
              <a:t>1</a:t>
            </a:r>
            <a:r>
              <a:rPr lang="en-US" altLang="zh-TW" sz="2400" dirty="0" smtClean="0"/>
              <a:t>,</a:t>
            </a:r>
            <a:r>
              <a:rPr lang="en-US" altLang="zh-TW" sz="2400" dirty="0"/>
              <a:t> ∃{</a:t>
            </a:r>
            <a:r>
              <a:rPr lang="en-US" altLang="zh-TW" sz="2400" dirty="0" smtClean="0"/>
              <a:t>1,3}</a:t>
            </a:r>
            <a:r>
              <a:rPr lang="en-US" altLang="zh-TW" sz="2400" i="1" dirty="0" smtClean="0"/>
              <a:t>.</a:t>
            </a:r>
            <a:r>
              <a:rPr lang="el-GR" altLang="zh-TW" sz="2400" i="1" dirty="0"/>
              <a:t>φ</a:t>
            </a:r>
            <a:r>
              <a:rPr lang="el-GR" altLang="zh-TW" sz="2400" dirty="0"/>
              <a:t>1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∃{1,2,3}</a:t>
            </a:r>
            <a:r>
              <a:rPr lang="en-US" altLang="zh-TW" sz="2400" i="1" dirty="0" smtClean="0"/>
              <a:t>.</a:t>
            </a:r>
            <a:r>
              <a:rPr lang="el-GR" altLang="zh-TW" sz="2400" i="1" dirty="0"/>
              <a:t>φ</a:t>
            </a:r>
            <a:r>
              <a:rPr lang="el-GR" altLang="zh-TW" sz="2400" dirty="0"/>
              <a:t>1</a:t>
            </a:r>
            <a:endParaRPr lang="zh-TW" altLang="en-US" sz="2400" dirty="0"/>
          </a:p>
          <a:p>
            <a:r>
              <a:rPr lang="en-US" altLang="zh-TW" sz="2000" dirty="0" smtClean="0"/>
              <a:t>GL with 1 modal operator cannot tell the difference between G1, H1</a:t>
            </a:r>
            <a:endParaRPr lang="en-US" altLang="zh-TW" sz="2000" dirty="0"/>
          </a:p>
          <a:p>
            <a:r>
              <a:rPr lang="en-US" altLang="zh-TW" sz="2000" dirty="0" smtClean="0"/>
              <a:t>GL with k modal operator cannot tell the difference between </a:t>
            </a:r>
            <a:r>
              <a:rPr lang="en-US" altLang="zh-TW" sz="2000" dirty="0" err="1" smtClean="0"/>
              <a:t>Gk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Hk</a:t>
            </a:r>
            <a:endParaRPr lang="en-US" altLang="zh-TW" sz="20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789" y="1690688"/>
            <a:ext cx="3281088" cy="199956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789" y="3829051"/>
            <a:ext cx="3529719" cy="185125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2145" y="1690688"/>
            <a:ext cx="1164068" cy="199956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3254" y="3801838"/>
            <a:ext cx="1358863" cy="200773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0789" y="5802598"/>
            <a:ext cx="5210175" cy="367561"/>
          </a:xfrm>
          <a:prstGeom prst="rect">
            <a:avLst/>
          </a:prstGeom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132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Algorithm-BSIL to DNBB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/>
              <a:t>disjunctive normal </a:t>
            </a:r>
            <a:r>
              <a:rPr lang="en-US" altLang="zh-TW" i="1" dirty="0" smtClean="0"/>
              <a:t>Boolean bound formula</a:t>
            </a:r>
          </a:p>
          <a:p>
            <a:r>
              <a:rPr lang="pt-BR" altLang="zh-TW" dirty="0" smtClean="0"/>
              <a:t>BSIL:&lt;1</a:t>
            </a:r>
            <a:r>
              <a:rPr lang="pt-BR" altLang="zh-TW" i="1" dirty="0"/>
              <a:t>, </a:t>
            </a:r>
            <a:r>
              <a:rPr lang="pt-BR" altLang="zh-TW" dirty="0" smtClean="0"/>
              <a:t>2&gt;(&lt;+3&gt;(</a:t>
            </a:r>
            <a:r>
              <a:rPr lang="en-US" altLang="zh-TW" dirty="0" smtClean="0">
                <a:sym typeface="Wingdings 2"/>
              </a:rPr>
              <a:t></a:t>
            </a:r>
            <a:r>
              <a:rPr lang="pt-BR" altLang="zh-TW" i="1" dirty="0" smtClean="0"/>
              <a:t>p </a:t>
            </a:r>
            <a:r>
              <a:rPr lang="pt-BR" altLang="zh-TW" dirty="0" smtClean="0"/>
              <a:t>∨ </a:t>
            </a:r>
            <a:r>
              <a:rPr lang="en-US" altLang="zh-TW" dirty="0" smtClean="0">
                <a:sym typeface="Wingdings 2"/>
              </a:rPr>
              <a:t></a:t>
            </a:r>
            <a:r>
              <a:rPr lang="pt-BR" altLang="zh-TW" i="1" dirty="0" smtClean="0"/>
              <a:t>q</a:t>
            </a:r>
            <a:r>
              <a:rPr lang="pt-BR" altLang="zh-TW" dirty="0" smtClean="0"/>
              <a:t>) ∧ &lt;+3&gt;(&lt;+2&gt;</a:t>
            </a:r>
            <a:r>
              <a:rPr lang="en-US" altLang="zh-TW" dirty="0" smtClean="0">
                <a:sym typeface="Wingdings 2"/>
              </a:rPr>
              <a:t></a:t>
            </a:r>
            <a:r>
              <a:rPr lang="pt-BR" altLang="zh-TW" i="1" dirty="0" smtClean="0"/>
              <a:t>r </a:t>
            </a:r>
            <a:r>
              <a:rPr lang="pt-BR" altLang="zh-TW" dirty="0" smtClean="0"/>
              <a:t>∨ &lt;+4&gt;</a:t>
            </a:r>
            <a:r>
              <a:rPr lang="en-US" altLang="zh-TW" dirty="0" smtClean="0">
                <a:sym typeface="Wingdings 2"/>
              </a:rPr>
              <a:t></a:t>
            </a:r>
            <a:r>
              <a:rPr lang="pt-BR" altLang="zh-TW" i="1" dirty="0" smtClean="0"/>
              <a:t>q</a:t>
            </a:r>
            <a:r>
              <a:rPr lang="pt-BR" altLang="zh-TW" dirty="0" smtClean="0"/>
              <a:t>))</a:t>
            </a:r>
          </a:p>
          <a:p>
            <a:r>
              <a:rPr lang="pt-BR" altLang="zh-TW" dirty="0" smtClean="0"/>
              <a:t>DNBB</a:t>
            </a:r>
            <a:r>
              <a:rPr lang="pt-BR" altLang="zh-TW" dirty="0" smtClean="0"/>
              <a:t>:</a:t>
            </a:r>
            <a:br>
              <a:rPr lang="pt-BR" altLang="zh-TW" dirty="0" smtClean="0"/>
            </a:br>
            <a:r>
              <a:rPr lang="pt-BR" altLang="zh-TW" dirty="0" smtClean="0"/>
              <a:t>((</a:t>
            </a:r>
            <a:r>
              <a:rPr lang="pt-BR" altLang="zh-TW" dirty="0"/>
              <a:t>1</a:t>
            </a:r>
            <a:r>
              <a:rPr lang="pt-BR" altLang="zh-TW" i="1" dirty="0"/>
              <a:t>, s</a:t>
            </a:r>
            <a:r>
              <a:rPr lang="pt-BR" altLang="zh-TW" dirty="0"/>
              <a:t>1)(2</a:t>
            </a:r>
            <a:r>
              <a:rPr lang="pt-BR" altLang="zh-TW" i="1" dirty="0"/>
              <a:t>, s</a:t>
            </a:r>
            <a:r>
              <a:rPr lang="pt-BR" altLang="zh-TW" dirty="0"/>
              <a:t>2)(3</a:t>
            </a:r>
            <a:r>
              <a:rPr lang="pt-BR" altLang="zh-TW" i="1" dirty="0"/>
              <a:t>, s</a:t>
            </a:r>
            <a:r>
              <a:rPr lang="pt-BR" altLang="zh-TW" dirty="0"/>
              <a:t>3</a:t>
            </a:r>
            <a:r>
              <a:rPr lang="pt-BR" altLang="zh-TW" dirty="0" smtClean="0"/>
              <a:t>)(</a:t>
            </a:r>
            <a:r>
              <a:rPr lang="en-US" altLang="zh-TW" dirty="0" smtClean="0">
                <a:sym typeface="Wingdings 2"/>
              </a:rPr>
              <a:t></a:t>
            </a:r>
            <a:r>
              <a:rPr lang="pt-BR" altLang="zh-TW" i="1" dirty="0" smtClean="0"/>
              <a:t>p</a:t>
            </a:r>
            <a:r>
              <a:rPr lang="pt-BR" altLang="zh-TW" dirty="0" smtClean="0"/>
              <a:t>∨</a:t>
            </a:r>
            <a:r>
              <a:rPr lang="en-US" altLang="zh-TW" dirty="0" smtClean="0">
                <a:sym typeface="Wingdings 2"/>
              </a:rPr>
              <a:t></a:t>
            </a:r>
            <a:r>
              <a:rPr lang="pt-BR" altLang="zh-TW" i="1" dirty="0" smtClean="0"/>
              <a:t>q</a:t>
            </a:r>
            <a:r>
              <a:rPr lang="pt-BR" altLang="zh-TW" dirty="0" smtClean="0"/>
              <a:t>)∧(</a:t>
            </a:r>
            <a:r>
              <a:rPr lang="pt-BR" altLang="zh-TW" dirty="0"/>
              <a:t>1</a:t>
            </a:r>
            <a:r>
              <a:rPr lang="pt-BR" altLang="zh-TW" i="1" dirty="0"/>
              <a:t>, s</a:t>
            </a:r>
            <a:r>
              <a:rPr lang="pt-BR" altLang="zh-TW" dirty="0"/>
              <a:t>1)(2</a:t>
            </a:r>
            <a:r>
              <a:rPr lang="pt-BR" altLang="zh-TW" i="1" dirty="0"/>
              <a:t>, s</a:t>
            </a:r>
            <a:r>
              <a:rPr lang="pt-BR" altLang="zh-TW" dirty="0"/>
              <a:t>5)(3</a:t>
            </a:r>
            <a:r>
              <a:rPr lang="pt-BR" altLang="zh-TW" i="1" dirty="0"/>
              <a:t>, s</a:t>
            </a:r>
            <a:r>
              <a:rPr lang="pt-BR" altLang="zh-TW" dirty="0"/>
              <a:t>4</a:t>
            </a:r>
            <a:r>
              <a:rPr lang="pt-BR" altLang="zh-TW" dirty="0" smtClean="0"/>
              <a:t>)</a:t>
            </a:r>
            <a:r>
              <a:rPr lang="en-US" altLang="zh-TW" dirty="0" smtClean="0">
                <a:sym typeface="Wingdings 2"/>
              </a:rPr>
              <a:t></a:t>
            </a:r>
            <a:r>
              <a:rPr lang="pt-BR" altLang="zh-TW" i="1" dirty="0" smtClean="0"/>
              <a:t>r</a:t>
            </a:r>
            <a:r>
              <a:rPr lang="pt-BR" altLang="zh-TW" dirty="0" smtClean="0"/>
              <a:t>)</a:t>
            </a:r>
            <a:br>
              <a:rPr lang="pt-BR" altLang="zh-TW" dirty="0" smtClean="0"/>
            </a:br>
            <a:r>
              <a:rPr lang="en-US" altLang="zh-TW" dirty="0" smtClean="0"/>
              <a:t>∨</a:t>
            </a:r>
            <a:r>
              <a:rPr lang="en-US" altLang="zh-TW" dirty="0"/>
              <a:t>((1</a:t>
            </a:r>
            <a:r>
              <a:rPr lang="en-US" altLang="zh-TW" i="1" dirty="0"/>
              <a:t>, s</a:t>
            </a:r>
            <a:r>
              <a:rPr lang="en-US" altLang="zh-TW" dirty="0"/>
              <a:t>1)(2</a:t>
            </a:r>
            <a:r>
              <a:rPr lang="en-US" altLang="zh-TW" i="1" dirty="0"/>
              <a:t>, s</a:t>
            </a:r>
            <a:r>
              <a:rPr lang="en-US" altLang="zh-TW" dirty="0"/>
              <a:t>2)(3</a:t>
            </a:r>
            <a:r>
              <a:rPr lang="en-US" altLang="zh-TW" i="1" dirty="0"/>
              <a:t>, s</a:t>
            </a:r>
            <a:r>
              <a:rPr lang="en-US" altLang="zh-TW" dirty="0"/>
              <a:t>3</a:t>
            </a:r>
            <a:r>
              <a:rPr lang="en-US" altLang="zh-TW" dirty="0" smtClean="0"/>
              <a:t>)(</a:t>
            </a:r>
            <a:r>
              <a:rPr lang="en-US" altLang="zh-TW" dirty="0" smtClean="0">
                <a:sym typeface="Wingdings 2"/>
              </a:rPr>
              <a:t>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∨</a:t>
            </a:r>
            <a:r>
              <a:rPr lang="en-US" altLang="zh-TW" dirty="0" smtClean="0">
                <a:sym typeface="Wingdings 2"/>
              </a:rPr>
              <a:t>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)∧(</a:t>
            </a:r>
            <a:r>
              <a:rPr lang="en-US" altLang="zh-TW" dirty="0"/>
              <a:t>1</a:t>
            </a:r>
            <a:r>
              <a:rPr lang="en-US" altLang="zh-TW" i="1" dirty="0"/>
              <a:t>, s</a:t>
            </a:r>
            <a:r>
              <a:rPr lang="en-US" altLang="zh-TW" dirty="0"/>
              <a:t>1)(2</a:t>
            </a:r>
            <a:r>
              <a:rPr lang="en-US" altLang="zh-TW" i="1" dirty="0"/>
              <a:t>, s</a:t>
            </a:r>
            <a:r>
              <a:rPr lang="en-US" altLang="zh-TW" dirty="0"/>
              <a:t>2)(3</a:t>
            </a:r>
            <a:r>
              <a:rPr lang="en-US" altLang="zh-TW" i="1" dirty="0"/>
              <a:t>, s</a:t>
            </a:r>
            <a:r>
              <a:rPr lang="en-US" altLang="zh-TW" dirty="0"/>
              <a:t>4)(4</a:t>
            </a:r>
            <a:r>
              <a:rPr lang="en-US" altLang="zh-TW" i="1" dirty="0"/>
              <a:t>, s</a:t>
            </a:r>
            <a:r>
              <a:rPr lang="en-US" altLang="zh-TW" dirty="0"/>
              <a:t>6</a:t>
            </a:r>
            <a:r>
              <a:rPr lang="en-US" altLang="zh-TW" dirty="0" smtClean="0"/>
              <a:t>)</a:t>
            </a:r>
            <a:r>
              <a:rPr lang="en-US" altLang="zh-TW" dirty="0" smtClean="0">
                <a:sym typeface="Wingdings 2"/>
              </a:rPr>
              <a:t>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67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Motivation</a:t>
            </a:r>
          </a:p>
          <a:p>
            <a:r>
              <a:rPr lang="en-US" altLang="zh-TW" dirty="0" smtClean="0"/>
              <a:t>Contribution</a:t>
            </a:r>
            <a:endParaRPr lang="en-US" altLang="zh-TW" dirty="0" smtClean="0"/>
          </a:p>
          <a:p>
            <a:pPr marL="228600" lvl="1">
              <a:spcBef>
                <a:spcPts val="1000"/>
              </a:spcBef>
            </a:pPr>
            <a:r>
              <a:rPr lang="en-US" altLang="zh-TW" sz="2900" dirty="0" smtClean="0"/>
              <a:t>Game </a:t>
            </a:r>
            <a:r>
              <a:rPr lang="en-US" altLang="zh-TW" sz="2900" dirty="0" smtClean="0"/>
              <a:t>graph</a:t>
            </a:r>
            <a:endParaRPr lang="en-US" altLang="zh-TW" dirty="0" smtClean="0"/>
          </a:p>
          <a:p>
            <a:r>
              <a:rPr lang="en-US" altLang="zh-TW" dirty="0" smtClean="0"/>
              <a:t>BSIL &amp; TCL</a:t>
            </a:r>
          </a:p>
          <a:p>
            <a:pPr lvl="1"/>
            <a:r>
              <a:rPr lang="en-US" altLang="zh-TW" dirty="0" smtClean="0"/>
              <a:t>Existing logics about game and strategy</a:t>
            </a:r>
          </a:p>
          <a:p>
            <a:pPr lvl="1"/>
            <a:r>
              <a:rPr lang="en-US" altLang="zh-TW" dirty="0" smtClean="0"/>
              <a:t>Running example</a:t>
            </a:r>
          </a:p>
          <a:p>
            <a:pPr lvl="1"/>
            <a:r>
              <a:rPr lang="en-US" altLang="zh-TW" dirty="0" smtClean="0"/>
              <a:t>Syntax and semantics</a:t>
            </a:r>
          </a:p>
          <a:p>
            <a:pPr lvl="1"/>
            <a:r>
              <a:rPr lang="en-US" altLang="zh-TW" dirty="0" smtClean="0"/>
              <a:t>Expressive power</a:t>
            </a:r>
          </a:p>
          <a:p>
            <a:pPr lvl="1"/>
            <a:r>
              <a:rPr lang="en-US" altLang="zh-TW" dirty="0" smtClean="0"/>
              <a:t>Algorithm and complexity</a:t>
            </a:r>
            <a:endParaRPr lang="en-US" altLang="zh-TW" dirty="0"/>
          </a:p>
          <a:p>
            <a:r>
              <a:rPr lang="en-US" altLang="zh-TW" dirty="0" smtClean="0"/>
              <a:t>SW </a:t>
            </a:r>
            <a:r>
              <a:rPr lang="en-US" altLang="zh-TW" dirty="0"/>
              <a:t>Resilience against Dense Errors</a:t>
            </a:r>
          </a:p>
          <a:p>
            <a:pPr lvl="1"/>
            <a:r>
              <a:rPr lang="en-US" altLang="zh-TW" dirty="0"/>
              <a:t>Fault tolerance </a:t>
            </a:r>
          </a:p>
          <a:p>
            <a:pPr lvl="1"/>
            <a:r>
              <a:rPr lang="en-US" altLang="zh-TW" dirty="0"/>
              <a:t>Safety resilience games</a:t>
            </a:r>
          </a:p>
          <a:p>
            <a:pPr lvl="1"/>
            <a:r>
              <a:rPr lang="en-US" altLang="zh-TW" dirty="0"/>
              <a:t>AMC with events</a:t>
            </a:r>
          </a:p>
          <a:p>
            <a:pPr lvl="1"/>
            <a:r>
              <a:rPr lang="en-US" altLang="zh-TW" dirty="0"/>
              <a:t>Algorithm and </a:t>
            </a:r>
            <a:r>
              <a:rPr lang="en-US" altLang="zh-TW" dirty="0" smtClean="0"/>
              <a:t>complexity</a:t>
            </a:r>
          </a:p>
          <a:p>
            <a:r>
              <a:rPr lang="en-US" altLang="zh-TW" dirty="0" smtClean="0"/>
              <a:t>Experiment</a:t>
            </a:r>
          </a:p>
          <a:p>
            <a:r>
              <a:rPr lang="en-US" altLang="zh-TW" dirty="0" smtClean="0"/>
              <a:t>Conclusion</a:t>
            </a:r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836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Algorithm-BSIL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Rewrite BSIL to DNBB</a:t>
            </a:r>
          </a:p>
          <a:p>
            <a:r>
              <a:rPr lang="en-US" altLang="zh-TW" dirty="0" smtClean="0"/>
              <a:t>Guess the obligations</a:t>
            </a:r>
          </a:p>
          <a:p>
            <a:r>
              <a:rPr lang="en-US" altLang="zh-TW" dirty="0" smtClean="0"/>
              <a:t>Pass down the unfulfilled obligations according to the strategy variable binding and the transition function of current state</a:t>
            </a:r>
          </a:p>
          <a:p>
            <a:r>
              <a:rPr lang="en-US" altLang="zh-TW" dirty="0" smtClean="0"/>
              <a:t>Recursively check the successors in the computation tree</a:t>
            </a:r>
          </a:p>
          <a:p>
            <a:r>
              <a:rPr lang="en-US" altLang="zh-TW" dirty="0" smtClean="0"/>
              <a:t>While encountering repeated game state, if the obligation set remain the same, return false.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929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 Checking Example-BSIL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Checking </a:t>
            </a:r>
            <a:r>
              <a:rPr lang="en-US" altLang="zh-TW" dirty="0">
                <a:sym typeface="Symbol"/>
              </a:rPr>
              <a:t>(1.a)(2.b)</a:t>
            </a:r>
            <a:r>
              <a:rPr lang="en-US" altLang="zh-TW" dirty="0">
                <a:sym typeface="Wingdings 2" pitchFamily="18" charset="2"/>
              </a:rPr>
              <a:t>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en-US" altLang="zh-TW" dirty="0">
                <a:cs typeface="Times New Roman" pitchFamily="18" charset="0"/>
                <a:sym typeface="Symbol"/>
              </a:rPr>
              <a:t>(1.a)(2.c)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  <a:sym typeface="Wingdings 2"/>
              </a:rPr>
              <a:t>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  <a:sym typeface="Symbol"/>
              </a:rPr>
              <a:t>q</a:t>
            </a:r>
          </a:p>
          <a:p>
            <a:r>
              <a:rPr lang="en-US" altLang="zh-TW" dirty="0" smtClean="0"/>
              <a:t>Game graph:           Computation tree: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1233248" y="3274688"/>
            <a:ext cx="791936" cy="734786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1233248" y="4276173"/>
            <a:ext cx="791936" cy="7347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pq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2114991" y="5101445"/>
            <a:ext cx="791936" cy="73478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TW" dirty="0" smtClean="0">
                <a:sym typeface="Symbol" panose="05050102010706020507" pitchFamily="18" charset="2"/>
              </a:rPr>
              <a:t>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40096" y="5101445"/>
            <a:ext cx="791936" cy="73478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q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endCxn id="5" idx="1"/>
          </p:cNvCxnSpPr>
          <p:nvPr/>
        </p:nvCxnSpPr>
        <p:spPr>
          <a:xfrm>
            <a:off x="914841" y="3013431"/>
            <a:ext cx="434383" cy="36886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線單箭頭接點 12"/>
          <p:cNvCxnSpPr>
            <a:stCxn id="5" idx="4"/>
            <a:endCxn id="6" idx="0"/>
          </p:cNvCxnSpPr>
          <p:nvPr/>
        </p:nvCxnSpPr>
        <p:spPr>
          <a:xfrm>
            <a:off x="1629216" y="4009474"/>
            <a:ext cx="0" cy="26669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線單箭頭接點 14"/>
          <p:cNvCxnSpPr>
            <a:stCxn id="6" idx="3"/>
            <a:endCxn id="9" idx="7"/>
          </p:cNvCxnSpPr>
          <p:nvPr/>
        </p:nvCxnSpPr>
        <p:spPr>
          <a:xfrm flipH="1">
            <a:off x="1016056" y="4903352"/>
            <a:ext cx="333168" cy="30570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線單箭頭接點 17"/>
          <p:cNvCxnSpPr>
            <a:stCxn id="6" idx="5"/>
            <a:endCxn id="7" idx="1"/>
          </p:cNvCxnSpPr>
          <p:nvPr/>
        </p:nvCxnSpPr>
        <p:spPr>
          <a:xfrm>
            <a:off x="1909208" y="4903352"/>
            <a:ext cx="321759" cy="30570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弧形接點 20"/>
          <p:cNvCxnSpPr>
            <a:stCxn id="7" idx="0"/>
            <a:endCxn id="6" idx="6"/>
          </p:cNvCxnSpPr>
          <p:nvPr/>
        </p:nvCxnSpPr>
        <p:spPr>
          <a:xfrm rot="16200000" flipV="1">
            <a:off x="2039133" y="4629618"/>
            <a:ext cx="457879" cy="485775"/>
          </a:xfrm>
          <a:prstGeom prst="curved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弧形接點 22"/>
          <p:cNvCxnSpPr>
            <a:stCxn id="7" idx="6"/>
            <a:endCxn id="5" idx="0"/>
          </p:cNvCxnSpPr>
          <p:nvPr/>
        </p:nvCxnSpPr>
        <p:spPr>
          <a:xfrm flipH="1" flipV="1">
            <a:off x="1629216" y="3274688"/>
            <a:ext cx="1277711" cy="2194150"/>
          </a:xfrm>
          <a:prstGeom prst="curvedConnector4">
            <a:avLst>
              <a:gd name="adj1" fmla="val -17891"/>
              <a:gd name="adj2" fmla="val 110419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弧形接點 24"/>
          <p:cNvCxnSpPr>
            <a:stCxn id="9" idx="1"/>
            <a:endCxn id="6" idx="2"/>
          </p:cNvCxnSpPr>
          <p:nvPr/>
        </p:nvCxnSpPr>
        <p:spPr>
          <a:xfrm rot="5400000" flipH="1" flipV="1">
            <a:off x="561917" y="4537721"/>
            <a:ext cx="565486" cy="777176"/>
          </a:xfrm>
          <a:prstGeom prst="curved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弧形接點 26"/>
          <p:cNvCxnSpPr>
            <a:stCxn id="9" idx="6"/>
            <a:endCxn id="9" idx="4"/>
          </p:cNvCxnSpPr>
          <p:nvPr/>
        </p:nvCxnSpPr>
        <p:spPr>
          <a:xfrm flipH="1">
            <a:off x="736064" y="5468838"/>
            <a:ext cx="395968" cy="367393"/>
          </a:xfrm>
          <a:prstGeom prst="curvedConnector4">
            <a:avLst>
              <a:gd name="adj1" fmla="val -57732"/>
              <a:gd name="adj2" fmla="val 162222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" name="文字方塊 27"/>
          <p:cNvSpPr txBox="1"/>
          <p:nvPr/>
        </p:nvSpPr>
        <p:spPr>
          <a:xfrm>
            <a:off x="1629215" y="393544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[0,-,-]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116144" y="394295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[1,-,-]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309833" y="450286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[0,-,-]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097165" y="500453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[-,0,-]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497848" y="527718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[-,1,-]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089474" y="599132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[-,-,0]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32871" y="4505299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[-,-,1]</a:t>
            </a:r>
            <a:endParaRPr lang="zh-TW" altLang="en-US" dirty="0"/>
          </a:p>
        </p:txBody>
      </p:sp>
      <p:sp>
        <p:nvSpPr>
          <p:cNvPr id="35" name="橢圓 34"/>
          <p:cNvSpPr/>
          <p:nvPr/>
        </p:nvSpPr>
        <p:spPr>
          <a:xfrm>
            <a:off x="7053280" y="2647693"/>
            <a:ext cx="791936" cy="734786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36" name="內容版面配置區 2"/>
          <p:cNvSpPr txBox="1">
            <a:spLocks/>
          </p:cNvSpPr>
          <p:nvPr/>
        </p:nvSpPr>
        <p:spPr bwMode="auto">
          <a:xfrm>
            <a:off x="7845216" y="2405700"/>
            <a:ext cx="212407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zh-TW" sz="2800" dirty="0">
                <a:latin typeface="+mn-lt"/>
                <a:ea typeface="+mn-ea"/>
                <a:sym typeface="Symbol"/>
              </a:rPr>
              <a:t>(1.a)(2.b)</a:t>
            </a:r>
            <a:r>
              <a:rPr kumimoji="0" lang="en-US" altLang="zh-TW" sz="2800" dirty="0">
                <a:latin typeface="+mn-lt"/>
                <a:ea typeface="+mn-ea"/>
                <a:sym typeface="Wingdings 2" pitchFamily="18" charset="2"/>
              </a:rPr>
              <a:t></a:t>
            </a:r>
            <a:r>
              <a:rPr kumimoji="0" lang="en-US" altLang="zh-TW" sz="2800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q</a:t>
            </a:r>
            <a:endParaRPr kumimoji="0" lang="en-US" altLang="zh-TW" sz="2800" dirty="0">
              <a:latin typeface="Times New Roman" pitchFamily="18" charset="0"/>
              <a:ea typeface="+mn-ea"/>
              <a:cs typeface="Times New Roman" pitchFamily="18" charset="0"/>
              <a:sym typeface="Symbol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zh-TW" sz="2800" dirty="0">
                <a:latin typeface="+mn-lt"/>
                <a:ea typeface="+mn-ea"/>
                <a:cs typeface="Times New Roman" pitchFamily="18" charset="0"/>
                <a:sym typeface="Symbol"/>
              </a:rPr>
              <a:t>(1.a)(2.c)</a:t>
            </a:r>
            <a:r>
              <a:rPr kumimoji="0" lang="en-US" altLang="zh-TW" sz="2800" dirty="0">
                <a:latin typeface="Times New Roman" pitchFamily="18" charset="0"/>
                <a:ea typeface="+mn-ea"/>
                <a:cs typeface="Times New Roman" pitchFamily="18" charset="0"/>
                <a:sym typeface="Wingdings 2"/>
              </a:rPr>
              <a:t></a:t>
            </a:r>
            <a:r>
              <a:rPr kumimoji="0" lang="en-US" altLang="zh-TW" sz="280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</a:t>
            </a:r>
            <a:r>
              <a:rPr kumimoji="0" lang="en-US" altLang="zh-TW" sz="2800" i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q</a:t>
            </a:r>
            <a:endParaRPr kumimoji="0" lang="en-US" altLang="zh-TW" sz="2800" b="1" i="1" dirty="0">
              <a:latin typeface="+mn-lt"/>
              <a:ea typeface="+mn-ea"/>
              <a:sym typeface="Symbol"/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7053280" y="3652538"/>
            <a:ext cx="791936" cy="7347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pq</a:t>
            </a:r>
            <a:endParaRPr lang="zh-TW" altLang="en-US" dirty="0"/>
          </a:p>
        </p:txBody>
      </p:sp>
      <p:cxnSp>
        <p:nvCxnSpPr>
          <p:cNvPr id="38" name="直線單箭頭接點 37"/>
          <p:cNvCxnSpPr>
            <a:stCxn id="35" idx="4"/>
            <a:endCxn id="37" idx="0"/>
          </p:cNvCxnSpPr>
          <p:nvPr/>
        </p:nvCxnSpPr>
        <p:spPr>
          <a:xfrm>
            <a:off x="7449248" y="3382479"/>
            <a:ext cx="0" cy="27005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橢圓 41"/>
          <p:cNvSpPr/>
          <p:nvPr/>
        </p:nvSpPr>
        <p:spPr>
          <a:xfrm>
            <a:off x="6111736" y="4560580"/>
            <a:ext cx="791936" cy="73478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q</a:t>
            </a:r>
            <a:endParaRPr lang="zh-TW" altLang="en-US" dirty="0"/>
          </a:p>
        </p:txBody>
      </p:sp>
      <p:sp>
        <p:nvSpPr>
          <p:cNvPr id="43" name="橢圓 42"/>
          <p:cNvSpPr/>
          <p:nvPr/>
        </p:nvSpPr>
        <p:spPr>
          <a:xfrm>
            <a:off x="7818664" y="4322572"/>
            <a:ext cx="791936" cy="73478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TW" dirty="0" smtClean="0">
                <a:sym typeface="Symbol" panose="05050102010706020507" pitchFamily="18" charset="2"/>
              </a:rPr>
              <a:t></a:t>
            </a:r>
            <a:endParaRPr lang="zh-TW" altLang="en-US" dirty="0"/>
          </a:p>
        </p:txBody>
      </p:sp>
      <p:cxnSp>
        <p:nvCxnSpPr>
          <p:cNvPr id="44" name="直線單箭頭接點 43"/>
          <p:cNvCxnSpPr>
            <a:stCxn id="37" idx="3"/>
            <a:endCxn id="42" idx="7"/>
          </p:cNvCxnSpPr>
          <p:nvPr/>
        </p:nvCxnSpPr>
        <p:spPr>
          <a:xfrm flipH="1">
            <a:off x="6787696" y="4279717"/>
            <a:ext cx="381560" cy="38847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直線單箭頭接點 46"/>
          <p:cNvCxnSpPr>
            <a:stCxn id="37" idx="5"/>
            <a:endCxn id="43" idx="1"/>
          </p:cNvCxnSpPr>
          <p:nvPr/>
        </p:nvCxnSpPr>
        <p:spPr>
          <a:xfrm>
            <a:off x="7729240" y="4279717"/>
            <a:ext cx="205400" cy="1504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0" name="橢圓 49"/>
          <p:cNvSpPr/>
          <p:nvPr/>
        </p:nvSpPr>
        <p:spPr>
          <a:xfrm>
            <a:off x="5335017" y="5302651"/>
            <a:ext cx="791936" cy="7347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pq</a:t>
            </a:r>
            <a:endParaRPr lang="zh-TW" altLang="en-US" dirty="0"/>
          </a:p>
        </p:txBody>
      </p:sp>
      <p:cxnSp>
        <p:nvCxnSpPr>
          <p:cNvPr id="51" name="直線單箭頭接點 50"/>
          <p:cNvCxnSpPr>
            <a:stCxn id="42" idx="3"/>
            <a:endCxn id="50" idx="7"/>
          </p:cNvCxnSpPr>
          <p:nvPr/>
        </p:nvCxnSpPr>
        <p:spPr>
          <a:xfrm flipH="1">
            <a:off x="6010977" y="5187759"/>
            <a:ext cx="216735" cy="22249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弧形接點 54"/>
          <p:cNvCxnSpPr>
            <a:stCxn id="50" idx="2"/>
            <a:endCxn id="42" idx="1"/>
          </p:cNvCxnSpPr>
          <p:nvPr/>
        </p:nvCxnSpPr>
        <p:spPr>
          <a:xfrm rot="10800000" flipH="1">
            <a:off x="5335016" y="4668188"/>
            <a:ext cx="892695" cy="1001857"/>
          </a:xfrm>
          <a:prstGeom prst="curvedConnector4">
            <a:avLst>
              <a:gd name="adj1" fmla="val -111429"/>
              <a:gd name="adj2" fmla="val 133558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弧形接點 57"/>
          <p:cNvCxnSpPr>
            <a:stCxn id="42" idx="4"/>
            <a:endCxn id="42" idx="5"/>
          </p:cNvCxnSpPr>
          <p:nvPr/>
        </p:nvCxnSpPr>
        <p:spPr>
          <a:xfrm rot="5400000" flipH="1" flipV="1">
            <a:off x="6593896" y="5101567"/>
            <a:ext cx="107607" cy="279992"/>
          </a:xfrm>
          <a:prstGeom prst="curvedConnector3">
            <a:avLst>
              <a:gd name="adj1" fmla="val -212440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1" name="橢圓 60"/>
          <p:cNvSpPr/>
          <p:nvPr/>
        </p:nvSpPr>
        <p:spPr>
          <a:xfrm>
            <a:off x="8555491" y="5030287"/>
            <a:ext cx="791936" cy="7347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pq</a:t>
            </a:r>
            <a:endParaRPr lang="zh-TW" altLang="en-US" dirty="0"/>
          </a:p>
        </p:txBody>
      </p:sp>
      <p:sp>
        <p:nvSpPr>
          <p:cNvPr id="62" name="橢圓 61"/>
          <p:cNvSpPr/>
          <p:nvPr/>
        </p:nvSpPr>
        <p:spPr>
          <a:xfrm>
            <a:off x="9332855" y="5765073"/>
            <a:ext cx="791936" cy="73478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TW" dirty="0" smtClean="0">
                <a:sym typeface="Symbol" panose="05050102010706020507" pitchFamily="18" charset="2"/>
              </a:rPr>
              <a:t></a:t>
            </a:r>
            <a:endParaRPr lang="zh-TW" altLang="en-US" dirty="0"/>
          </a:p>
        </p:txBody>
      </p:sp>
      <p:cxnSp>
        <p:nvCxnSpPr>
          <p:cNvPr id="63" name="直線單箭頭接點 62"/>
          <p:cNvCxnSpPr>
            <a:stCxn id="43" idx="5"/>
            <a:endCxn id="61" idx="1"/>
          </p:cNvCxnSpPr>
          <p:nvPr/>
        </p:nvCxnSpPr>
        <p:spPr>
          <a:xfrm>
            <a:off x="8494624" y="4949751"/>
            <a:ext cx="176843" cy="18814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直線單箭頭接點 66"/>
          <p:cNvCxnSpPr>
            <a:stCxn id="61" idx="5"/>
            <a:endCxn id="62" idx="1"/>
          </p:cNvCxnSpPr>
          <p:nvPr/>
        </p:nvCxnSpPr>
        <p:spPr>
          <a:xfrm>
            <a:off x="9231451" y="5657466"/>
            <a:ext cx="217380" cy="21521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1" name="弧形接點 70"/>
          <p:cNvCxnSpPr>
            <a:stCxn id="62" idx="3"/>
            <a:endCxn id="61" idx="3"/>
          </p:cNvCxnSpPr>
          <p:nvPr/>
        </p:nvCxnSpPr>
        <p:spPr>
          <a:xfrm rot="5400000" flipH="1">
            <a:off x="8692756" y="5636177"/>
            <a:ext cx="734786" cy="777364"/>
          </a:xfrm>
          <a:prstGeom prst="curvedConnector3">
            <a:avLst>
              <a:gd name="adj1" fmla="val -45756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內容版面配置區 2"/>
          <p:cNvSpPr txBox="1">
            <a:spLocks/>
          </p:cNvSpPr>
          <p:nvPr/>
        </p:nvSpPr>
        <p:spPr bwMode="auto">
          <a:xfrm>
            <a:off x="7818664" y="3431543"/>
            <a:ext cx="212407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zh-TW" sz="2800" dirty="0">
                <a:latin typeface="+mn-lt"/>
                <a:ea typeface="+mn-ea"/>
                <a:sym typeface="Symbol"/>
              </a:rPr>
              <a:t>(1.a)(2.b)</a:t>
            </a:r>
            <a:r>
              <a:rPr kumimoji="0" lang="en-US" altLang="zh-TW" sz="2800" dirty="0">
                <a:latin typeface="+mn-lt"/>
                <a:ea typeface="+mn-ea"/>
                <a:sym typeface="Wingdings 2" pitchFamily="18" charset="2"/>
              </a:rPr>
              <a:t></a:t>
            </a:r>
            <a:r>
              <a:rPr kumimoji="0" lang="en-US" altLang="zh-TW" sz="2800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q</a:t>
            </a:r>
            <a:endParaRPr kumimoji="0" lang="en-US" altLang="zh-TW" sz="2800" dirty="0">
              <a:latin typeface="Times New Roman" pitchFamily="18" charset="0"/>
              <a:ea typeface="+mn-ea"/>
              <a:cs typeface="Times New Roman" pitchFamily="18" charset="0"/>
              <a:sym typeface="Symbol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zh-TW" sz="2800" dirty="0">
                <a:latin typeface="+mn-lt"/>
                <a:ea typeface="+mn-ea"/>
                <a:cs typeface="Times New Roman" pitchFamily="18" charset="0"/>
                <a:sym typeface="Symbol"/>
              </a:rPr>
              <a:t>(1.a)(2.c)</a:t>
            </a:r>
            <a:r>
              <a:rPr kumimoji="0" lang="en-US" altLang="zh-TW" sz="2800" dirty="0">
                <a:latin typeface="Times New Roman" pitchFamily="18" charset="0"/>
                <a:ea typeface="+mn-ea"/>
                <a:cs typeface="Times New Roman" pitchFamily="18" charset="0"/>
                <a:sym typeface="Wingdings 2"/>
              </a:rPr>
              <a:t></a:t>
            </a:r>
            <a:r>
              <a:rPr kumimoji="0" lang="en-US" altLang="zh-TW" sz="280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</a:t>
            </a:r>
            <a:r>
              <a:rPr kumimoji="0" lang="en-US" altLang="zh-TW" sz="2800" i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q</a:t>
            </a:r>
            <a:endParaRPr kumimoji="0" lang="en-US" altLang="zh-TW" sz="2800" b="1" i="1" dirty="0">
              <a:latin typeface="+mn-lt"/>
              <a:ea typeface="+mn-ea"/>
              <a:sym typeface="Symbol"/>
            </a:endParaRPr>
          </a:p>
        </p:txBody>
      </p:sp>
      <p:sp>
        <p:nvSpPr>
          <p:cNvPr id="75" name="內容版面配置區 2"/>
          <p:cNvSpPr txBox="1">
            <a:spLocks/>
          </p:cNvSpPr>
          <p:nvPr/>
        </p:nvSpPr>
        <p:spPr bwMode="auto">
          <a:xfrm>
            <a:off x="4440640" y="4582703"/>
            <a:ext cx="21240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zh-TW" sz="2400" dirty="0">
                <a:latin typeface="+mn-lt"/>
                <a:ea typeface="+mn-ea"/>
                <a:sym typeface="Symbol"/>
              </a:rPr>
              <a:t>(1.a)(2.b)</a:t>
            </a:r>
            <a:r>
              <a:rPr kumimoji="0" lang="en-US" altLang="zh-TW" sz="2400" dirty="0">
                <a:latin typeface="+mn-lt"/>
                <a:ea typeface="+mn-ea"/>
                <a:sym typeface="Wingdings 2" pitchFamily="18" charset="2"/>
              </a:rPr>
              <a:t></a:t>
            </a:r>
            <a:r>
              <a:rPr kumimoji="0" lang="en-US" altLang="zh-TW" sz="2400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q</a:t>
            </a:r>
            <a:endParaRPr kumimoji="0" lang="en-US" altLang="zh-TW" sz="2400" dirty="0">
              <a:latin typeface="Times New Roman" pitchFamily="18" charset="0"/>
              <a:ea typeface="+mn-ea"/>
              <a:cs typeface="Times New Roman" pitchFamily="18" charset="0"/>
              <a:sym typeface="Symbol"/>
            </a:endParaRPr>
          </a:p>
        </p:txBody>
      </p:sp>
      <p:sp>
        <p:nvSpPr>
          <p:cNvPr id="78" name="內容版面配置區 2"/>
          <p:cNvSpPr txBox="1">
            <a:spLocks/>
          </p:cNvSpPr>
          <p:nvPr/>
        </p:nvSpPr>
        <p:spPr bwMode="auto">
          <a:xfrm>
            <a:off x="4719325" y="6000147"/>
            <a:ext cx="21240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zh-TW" sz="2400" dirty="0">
                <a:latin typeface="+mn-lt"/>
                <a:ea typeface="+mn-ea"/>
                <a:sym typeface="Symbol"/>
              </a:rPr>
              <a:t>(1.a)(2.b)</a:t>
            </a:r>
            <a:r>
              <a:rPr kumimoji="0" lang="en-US" altLang="zh-TW" sz="2400" dirty="0">
                <a:latin typeface="+mn-lt"/>
                <a:ea typeface="+mn-ea"/>
                <a:sym typeface="Wingdings 2" pitchFamily="18" charset="2"/>
              </a:rPr>
              <a:t></a:t>
            </a:r>
            <a:r>
              <a:rPr kumimoji="0" lang="en-US" altLang="zh-TW" sz="2400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q</a:t>
            </a:r>
            <a:endParaRPr kumimoji="0" lang="en-US" altLang="zh-TW" sz="2400" dirty="0">
              <a:latin typeface="Times New Roman" pitchFamily="18" charset="0"/>
              <a:ea typeface="+mn-ea"/>
              <a:cs typeface="Times New Roman" pitchFamily="18" charset="0"/>
              <a:sym typeface="Symbol"/>
            </a:endParaRPr>
          </a:p>
        </p:txBody>
      </p:sp>
      <p:sp>
        <p:nvSpPr>
          <p:cNvPr id="79" name="內容版面配置區 2"/>
          <p:cNvSpPr txBox="1">
            <a:spLocks/>
          </p:cNvSpPr>
          <p:nvPr/>
        </p:nvSpPr>
        <p:spPr bwMode="auto">
          <a:xfrm>
            <a:off x="8585971" y="4354948"/>
            <a:ext cx="2125663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925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zh-TW" sz="2800" dirty="0">
                <a:latin typeface="+mn-lt"/>
                <a:ea typeface="+mn-ea"/>
                <a:cs typeface="Times New Roman" pitchFamily="18" charset="0"/>
                <a:sym typeface="Symbol"/>
              </a:rPr>
              <a:t>(1.a)(2.c)</a:t>
            </a:r>
            <a:r>
              <a:rPr kumimoji="0" lang="en-US" altLang="zh-TW" sz="2600" dirty="0">
                <a:latin typeface="Times New Roman" pitchFamily="18" charset="0"/>
                <a:ea typeface="+mn-ea"/>
                <a:cs typeface="Times New Roman" pitchFamily="18" charset="0"/>
                <a:sym typeface="Wingdings 2"/>
              </a:rPr>
              <a:t></a:t>
            </a:r>
            <a:r>
              <a:rPr kumimoji="0" lang="en-US" altLang="zh-TW" sz="260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</a:t>
            </a:r>
            <a:r>
              <a:rPr kumimoji="0" lang="en-US" altLang="zh-TW" sz="2800" i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q</a:t>
            </a:r>
            <a:endParaRPr kumimoji="0" lang="en-US" altLang="zh-TW" sz="2800" i="1" dirty="0">
              <a:latin typeface="+mn-lt"/>
              <a:ea typeface="+mn-ea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48795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4" grpId="0"/>
      <p:bldP spid="75" grpId="0"/>
      <p:bldP spid="78" grpId="0"/>
      <p:bldP spid="7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Complexity-BSIL model checking is </a:t>
            </a:r>
            <a:r>
              <a:rPr lang="en-US" altLang="zh-TW" sz="4000" dirty="0" smtClean="0"/>
              <a:t>PSPACE-easy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Let |x| be the length of the BSIL formula</a:t>
            </a:r>
          </a:p>
          <a:p>
            <a:r>
              <a:rPr lang="en-US" altLang="zh-TW" dirty="0" smtClean="0"/>
              <a:t>The calculation and pass down of obligations can be done non-deterministically in linear time</a:t>
            </a:r>
          </a:p>
          <a:p>
            <a:r>
              <a:rPr lang="en-US" altLang="zh-TW" dirty="0" smtClean="0"/>
              <a:t>It takes at most |Q| steps to satisfy an UNTIL expression</a:t>
            </a:r>
          </a:p>
          <a:p>
            <a:r>
              <a:rPr lang="en-US" altLang="zh-TW" dirty="0" smtClean="0"/>
              <a:t>The maximum depth of the computation tree is |x||Q|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867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Complexity-BSIL model checking is PSPACE-hard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Given QBF </a:t>
            </a:r>
            <a:r>
              <a:rPr lang="en-US" altLang="zh-TW" dirty="0"/>
              <a:t>property </a:t>
            </a:r>
            <a:r>
              <a:rPr lang="el-GR" altLang="zh-TW" dirty="0"/>
              <a:t>η ≡ </a:t>
            </a:r>
            <a:r>
              <a:rPr lang="en-US" altLang="zh-TW" dirty="0"/>
              <a:t>∃</a:t>
            </a:r>
            <a:r>
              <a:rPr lang="en-US" altLang="zh-TW" i="1" dirty="0" err="1"/>
              <a:t>p</a:t>
            </a:r>
            <a:r>
              <a:rPr lang="en-US" altLang="zh-TW" dirty="0" err="1"/>
              <a:t>∀</a:t>
            </a:r>
            <a:r>
              <a:rPr lang="en-US" altLang="zh-TW" i="1" dirty="0" err="1"/>
              <a:t>q</a:t>
            </a:r>
            <a:r>
              <a:rPr lang="en-US" altLang="zh-TW" dirty="0" err="1"/>
              <a:t>∃</a:t>
            </a:r>
            <a:r>
              <a:rPr lang="en-US" altLang="zh-TW" i="1" dirty="0" err="1"/>
              <a:t>r</a:t>
            </a:r>
            <a:r>
              <a:rPr lang="en-US" altLang="zh-TW" dirty="0"/>
              <a:t>((</a:t>
            </a:r>
            <a:r>
              <a:rPr lang="en-US" altLang="zh-TW" i="1" dirty="0"/>
              <a:t>p</a:t>
            </a:r>
            <a:r>
              <a:rPr lang="en-US" altLang="zh-TW" dirty="0"/>
              <a:t>∨ </a:t>
            </a:r>
            <a:r>
              <a:rPr lang="en-US" altLang="zh-TW" i="1" dirty="0"/>
              <a:t>q </a:t>
            </a:r>
            <a:r>
              <a:rPr lang="en-US" altLang="zh-TW" dirty="0"/>
              <a:t>∨ </a:t>
            </a:r>
            <a:r>
              <a:rPr lang="en-US" altLang="zh-TW" i="1" dirty="0"/>
              <a:t>r</a:t>
            </a:r>
            <a:r>
              <a:rPr lang="en-US" altLang="zh-TW" dirty="0"/>
              <a:t>) ∧ (</a:t>
            </a:r>
            <a:r>
              <a:rPr lang="zh-TW" altLang="en-US" dirty="0"/>
              <a:t>￢</a:t>
            </a:r>
            <a:r>
              <a:rPr lang="en-US" altLang="zh-TW" i="1" dirty="0"/>
              <a:t>p</a:t>
            </a:r>
            <a:r>
              <a:rPr lang="en-US" altLang="zh-TW" dirty="0"/>
              <a:t>∨</a:t>
            </a:r>
            <a:r>
              <a:rPr lang="zh-TW" altLang="en-US" dirty="0"/>
              <a:t>￢</a:t>
            </a:r>
            <a:r>
              <a:rPr lang="en-US" altLang="zh-TW" i="1" dirty="0"/>
              <a:t>r</a:t>
            </a:r>
            <a:r>
              <a:rPr lang="en-US" altLang="zh-TW" dirty="0" smtClean="0"/>
              <a:t>))</a:t>
            </a:r>
          </a:p>
          <a:p>
            <a:r>
              <a:rPr lang="en-US" altLang="zh-TW" dirty="0" smtClean="0"/>
              <a:t>BSIL:&lt;1&gt;((</a:t>
            </a:r>
            <a:r>
              <a:rPr lang="en-US" altLang="zh-TW" dirty="0" smtClean="0">
                <a:sym typeface="Wingdings 2"/>
              </a:rPr>
              <a:t>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∨</a:t>
            </a:r>
            <a:r>
              <a:rPr lang="en-US" altLang="zh-TW" dirty="0" smtClean="0">
                <a:sym typeface="Wingdings 2"/>
              </a:rPr>
              <a:t>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∨</a:t>
            </a:r>
            <a:r>
              <a:rPr lang="en-US" altLang="zh-TW" dirty="0" smtClean="0">
                <a:sym typeface="Wingdings 2"/>
              </a:rPr>
              <a:t></a:t>
            </a:r>
            <a:r>
              <a:rPr lang="en-US" altLang="zh-TW" i="1" dirty="0" smtClean="0"/>
              <a:t>r</a:t>
            </a:r>
            <a:r>
              <a:rPr lang="en-US" altLang="zh-TW" dirty="0"/>
              <a:t>) ∧ (</a:t>
            </a:r>
            <a:r>
              <a:rPr lang="zh-TW" altLang="en-US" dirty="0" smtClean="0"/>
              <a:t>￢</a:t>
            </a:r>
            <a:r>
              <a:rPr lang="en-US" altLang="zh-TW" dirty="0" smtClean="0">
                <a:sym typeface="Wingdings 2"/>
              </a:rPr>
              <a:t></a:t>
            </a:r>
            <a:r>
              <a:rPr lang="en-US" altLang="zh-TW" i="1" dirty="0" smtClean="0"/>
              <a:t>p</a:t>
            </a:r>
            <a:r>
              <a:rPr lang="en-US" altLang="zh-TW" dirty="0"/>
              <a:t>∨</a:t>
            </a:r>
            <a:r>
              <a:rPr lang="zh-TW" altLang="en-US" dirty="0" smtClean="0"/>
              <a:t>￢</a:t>
            </a:r>
            <a:r>
              <a:rPr lang="en-US" altLang="zh-TW" dirty="0" smtClean="0">
                <a:sym typeface="Wingdings 2"/>
              </a:rPr>
              <a:t></a:t>
            </a:r>
            <a:r>
              <a:rPr lang="en-US" altLang="zh-TW" i="1" dirty="0" smtClean="0"/>
              <a:t>r</a:t>
            </a:r>
            <a:r>
              <a:rPr lang="en-US" altLang="zh-TW" dirty="0"/>
              <a:t>))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427730" y="3255931"/>
            <a:ext cx="669472" cy="661307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∅</a:t>
            </a:r>
          </a:p>
        </p:txBody>
      </p:sp>
      <p:sp>
        <p:nvSpPr>
          <p:cNvPr id="5" name="橢圓 4"/>
          <p:cNvSpPr/>
          <p:nvPr/>
        </p:nvSpPr>
        <p:spPr>
          <a:xfrm>
            <a:off x="2592161" y="3873422"/>
            <a:ext cx="669472" cy="661307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138056" y="3812774"/>
            <a:ext cx="669472" cy="661307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q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6359979" y="3339985"/>
            <a:ext cx="669472" cy="661307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∅</a:t>
            </a:r>
          </a:p>
        </p:txBody>
      </p:sp>
      <p:sp>
        <p:nvSpPr>
          <p:cNvPr id="9" name="橢圓 8"/>
          <p:cNvSpPr/>
          <p:nvPr/>
        </p:nvSpPr>
        <p:spPr>
          <a:xfrm>
            <a:off x="7606393" y="3820392"/>
            <a:ext cx="669472" cy="661307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884840" y="3347357"/>
            <a:ext cx="718457" cy="6613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∅</a:t>
            </a:r>
          </a:p>
        </p:txBody>
      </p:sp>
      <p:cxnSp>
        <p:nvCxnSpPr>
          <p:cNvPr id="12" name="弧形接點 11"/>
          <p:cNvCxnSpPr>
            <a:stCxn id="4" idx="7"/>
            <a:endCxn id="10" idx="0"/>
          </p:cNvCxnSpPr>
          <p:nvPr/>
        </p:nvCxnSpPr>
        <p:spPr>
          <a:xfrm rot="5400000" flipH="1" flipV="1">
            <a:off x="3118904" y="2227613"/>
            <a:ext cx="5420" cy="2244909"/>
          </a:xfrm>
          <a:prstGeom prst="curvedConnector3">
            <a:avLst>
              <a:gd name="adj1" fmla="val 6004539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弧形接點 17"/>
          <p:cNvCxnSpPr>
            <a:stCxn id="10" idx="0"/>
            <a:endCxn id="8" idx="0"/>
          </p:cNvCxnSpPr>
          <p:nvPr/>
        </p:nvCxnSpPr>
        <p:spPr>
          <a:xfrm rot="5400000" flipH="1" flipV="1">
            <a:off x="5465706" y="2118348"/>
            <a:ext cx="7372" cy="2450646"/>
          </a:xfrm>
          <a:prstGeom prst="curvedConnector3">
            <a:avLst>
              <a:gd name="adj1" fmla="val 3200922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線單箭頭接點 22"/>
          <p:cNvCxnSpPr>
            <a:stCxn id="4" idx="5"/>
            <a:endCxn id="5" idx="2"/>
          </p:cNvCxnSpPr>
          <p:nvPr/>
        </p:nvCxnSpPr>
        <p:spPr>
          <a:xfrm>
            <a:off x="1999160" y="3820392"/>
            <a:ext cx="593001" cy="3836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直線單箭頭接點 23"/>
          <p:cNvCxnSpPr>
            <a:stCxn id="5" idx="6"/>
            <a:endCxn id="10" idx="1"/>
          </p:cNvCxnSpPr>
          <p:nvPr/>
        </p:nvCxnSpPr>
        <p:spPr>
          <a:xfrm flipV="1">
            <a:off x="3261633" y="3678011"/>
            <a:ext cx="623207" cy="52606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橢圓 28"/>
          <p:cNvSpPr/>
          <p:nvPr/>
        </p:nvSpPr>
        <p:spPr>
          <a:xfrm>
            <a:off x="8852807" y="3354273"/>
            <a:ext cx="669472" cy="661307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∅</a:t>
            </a:r>
          </a:p>
        </p:txBody>
      </p:sp>
      <p:cxnSp>
        <p:nvCxnSpPr>
          <p:cNvPr id="30" name="直線單箭頭接點 29"/>
          <p:cNvCxnSpPr>
            <a:stCxn id="10" idx="3"/>
            <a:endCxn id="7" idx="2"/>
          </p:cNvCxnSpPr>
          <p:nvPr/>
        </p:nvCxnSpPr>
        <p:spPr>
          <a:xfrm>
            <a:off x="4603297" y="3678011"/>
            <a:ext cx="534759" cy="4654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直線單箭頭接點 30"/>
          <p:cNvCxnSpPr>
            <a:stCxn id="7" idx="6"/>
            <a:endCxn id="8" idx="2"/>
          </p:cNvCxnSpPr>
          <p:nvPr/>
        </p:nvCxnSpPr>
        <p:spPr>
          <a:xfrm flipV="1">
            <a:off x="5807528" y="3670639"/>
            <a:ext cx="552451" cy="47278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直線單箭頭接點 35"/>
          <p:cNvCxnSpPr>
            <a:stCxn id="9" idx="6"/>
            <a:endCxn id="29" idx="2"/>
          </p:cNvCxnSpPr>
          <p:nvPr/>
        </p:nvCxnSpPr>
        <p:spPr>
          <a:xfrm flipV="1">
            <a:off x="8275865" y="3684927"/>
            <a:ext cx="576942" cy="46611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直線單箭頭接點 39"/>
          <p:cNvCxnSpPr>
            <a:stCxn id="8" idx="6"/>
            <a:endCxn id="9" idx="2"/>
          </p:cNvCxnSpPr>
          <p:nvPr/>
        </p:nvCxnSpPr>
        <p:spPr>
          <a:xfrm>
            <a:off x="7029451" y="3670639"/>
            <a:ext cx="576942" cy="48040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弧形接點 44"/>
          <p:cNvCxnSpPr>
            <a:stCxn id="8" idx="0"/>
            <a:endCxn id="29" idx="0"/>
          </p:cNvCxnSpPr>
          <p:nvPr/>
        </p:nvCxnSpPr>
        <p:spPr>
          <a:xfrm rot="16200000" flipH="1">
            <a:off x="7933985" y="2100715"/>
            <a:ext cx="14288" cy="2492828"/>
          </a:xfrm>
          <a:prstGeom prst="curvedConnector3">
            <a:avLst>
              <a:gd name="adj1" fmla="val -1599944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弧形接點 57"/>
          <p:cNvCxnSpPr>
            <a:stCxn id="29" idx="6"/>
            <a:endCxn id="29" idx="7"/>
          </p:cNvCxnSpPr>
          <p:nvPr/>
        </p:nvCxnSpPr>
        <p:spPr>
          <a:xfrm flipH="1" flipV="1">
            <a:off x="9424237" y="3451119"/>
            <a:ext cx="98042" cy="233808"/>
          </a:xfrm>
          <a:prstGeom prst="curvedConnector4">
            <a:avLst>
              <a:gd name="adj1" fmla="val -233165"/>
              <a:gd name="adj2" fmla="val 239194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 Checking Example-TCL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Checking </a:t>
            </a:r>
            <a:r>
              <a:rPr lang="en-US" altLang="zh-TW" dirty="0" smtClean="0">
                <a:sym typeface="Symbol"/>
              </a:rPr>
              <a:t>&lt;</a:t>
            </a:r>
            <a:r>
              <a:rPr lang="en-US" altLang="zh-TW" dirty="0">
                <a:sym typeface="Symbol"/>
              </a:rPr>
              <a:t>1&gt;(&lt;+</a:t>
            </a:r>
            <a:r>
              <a:rPr lang="en-US" altLang="zh-TW" dirty="0" smtClean="0">
                <a:sym typeface="Symbol"/>
              </a:rPr>
              <a:t>2&gt;</a:t>
            </a:r>
            <a:r>
              <a:rPr lang="en-US" altLang="zh-TW" dirty="0" err="1" smtClean="0">
                <a:sym typeface="Symbol" pitchFamily="18" charset="2"/>
              </a:rPr>
              <a:t>pU</a:t>
            </a:r>
            <a:r>
              <a:rPr lang="en-US" altLang="zh-TW" dirty="0" smtClean="0">
                <a:sym typeface="Symbol" pitchFamily="18" charset="2"/>
              </a:rPr>
              <a:t>&lt;+3&gt;</a:t>
            </a:r>
            <a:r>
              <a:rPr lang="en-US" altLang="zh-TW" dirty="0" smtClean="0">
                <a:sym typeface="Wingdings 2" pitchFamily="18" charset="2"/>
              </a:rPr>
              <a:t></a:t>
            </a:r>
            <a:r>
              <a:rPr lang="en-US" altLang="zh-TW" dirty="0" smtClean="0">
                <a:sym typeface="Symbol"/>
              </a:rPr>
              <a:t>q)        </a:t>
            </a:r>
          </a:p>
          <a:p>
            <a:r>
              <a:rPr lang="en-US" altLang="zh-TW" dirty="0" smtClean="0">
                <a:sym typeface="Symbol"/>
              </a:rPr>
              <a:t>Closure:{p, q, </a:t>
            </a:r>
            <a:r>
              <a:rPr lang="en-US" altLang="zh-TW" dirty="0" err="1" smtClean="0">
                <a:sym typeface="Symbol" pitchFamily="18" charset="2"/>
              </a:rPr>
              <a:t>pU</a:t>
            </a:r>
            <a:r>
              <a:rPr lang="en-US" altLang="zh-TW" dirty="0" err="1" smtClean="0">
                <a:sym typeface="Wingdings 2" pitchFamily="18" charset="2"/>
              </a:rPr>
              <a:t></a:t>
            </a:r>
            <a:r>
              <a:rPr lang="en-US" altLang="zh-TW" dirty="0" err="1" smtClean="0">
                <a:sym typeface="Symbol"/>
              </a:rPr>
              <a:t>q</a:t>
            </a:r>
            <a:r>
              <a:rPr lang="en-US" altLang="zh-TW" dirty="0" smtClean="0">
                <a:sym typeface="Symbol"/>
              </a:rPr>
              <a:t>, </a:t>
            </a:r>
            <a:r>
              <a:rPr lang="en-US" altLang="zh-TW" dirty="0" smtClean="0">
                <a:sym typeface="Wingdings 2" pitchFamily="18" charset="2"/>
              </a:rPr>
              <a:t></a:t>
            </a:r>
            <a:r>
              <a:rPr lang="en-US" altLang="zh-TW" dirty="0" smtClean="0">
                <a:sym typeface="Symbol"/>
              </a:rPr>
              <a:t>q, 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en-US" altLang="zh-TW" dirty="0" err="1" smtClean="0">
                <a:sym typeface="Symbol" pitchFamily="18" charset="2"/>
              </a:rPr>
              <a:t>pU</a:t>
            </a:r>
            <a:r>
              <a:rPr lang="en-US" altLang="zh-TW" dirty="0" err="1">
                <a:sym typeface="Wingdings 2" pitchFamily="18" charset="2"/>
              </a:rPr>
              <a:t></a:t>
            </a:r>
            <a:r>
              <a:rPr lang="en-US" altLang="zh-TW" dirty="0" err="1">
                <a:sym typeface="Symbol"/>
              </a:rPr>
              <a:t>q</a:t>
            </a:r>
            <a:r>
              <a:rPr lang="en-US" altLang="zh-TW" dirty="0" smtClean="0">
                <a:sym typeface="Symbol"/>
              </a:rPr>
              <a:t>}</a:t>
            </a:r>
            <a:endParaRPr lang="en-US" altLang="zh-TW" dirty="0">
              <a:sym typeface="Symbol"/>
            </a:endParaRPr>
          </a:p>
          <a:p>
            <a:r>
              <a:rPr lang="en-US" altLang="zh-TW" dirty="0" smtClean="0"/>
              <a:t>Game graph:                          Computation tree: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1341683" y="3666897"/>
            <a:ext cx="791936" cy="734786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1341683" y="4668382"/>
            <a:ext cx="791936" cy="7347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pq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2223426" y="5493654"/>
            <a:ext cx="791936" cy="73478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TW" dirty="0" smtClean="0">
                <a:sym typeface="Symbol" panose="05050102010706020507" pitchFamily="18" charset="2"/>
              </a:rPr>
              <a:t>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448531" y="5493654"/>
            <a:ext cx="791936" cy="73478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q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endCxn id="5" idx="1"/>
          </p:cNvCxnSpPr>
          <p:nvPr/>
        </p:nvCxnSpPr>
        <p:spPr>
          <a:xfrm>
            <a:off x="1023276" y="3405640"/>
            <a:ext cx="434383" cy="36886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線單箭頭接點 12"/>
          <p:cNvCxnSpPr>
            <a:stCxn id="5" idx="4"/>
            <a:endCxn id="6" idx="0"/>
          </p:cNvCxnSpPr>
          <p:nvPr/>
        </p:nvCxnSpPr>
        <p:spPr>
          <a:xfrm>
            <a:off x="1737651" y="4401683"/>
            <a:ext cx="0" cy="26669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線單箭頭接點 14"/>
          <p:cNvCxnSpPr>
            <a:stCxn id="6" idx="3"/>
            <a:endCxn id="9" idx="7"/>
          </p:cNvCxnSpPr>
          <p:nvPr/>
        </p:nvCxnSpPr>
        <p:spPr>
          <a:xfrm flipH="1">
            <a:off x="1124491" y="5295561"/>
            <a:ext cx="333168" cy="30570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線單箭頭接點 17"/>
          <p:cNvCxnSpPr>
            <a:stCxn id="6" idx="5"/>
            <a:endCxn id="7" idx="1"/>
          </p:cNvCxnSpPr>
          <p:nvPr/>
        </p:nvCxnSpPr>
        <p:spPr>
          <a:xfrm>
            <a:off x="2017643" y="5295561"/>
            <a:ext cx="321759" cy="30570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弧形接點 20"/>
          <p:cNvCxnSpPr>
            <a:stCxn id="7" idx="0"/>
            <a:endCxn id="6" idx="6"/>
          </p:cNvCxnSpPr>
          <p:nvPr/>
        </p:nvCxnSpPr>
        <p:spPr>
          <a:xfrm rot="16200000" flipV="1">
            <a:off x="2147568" y="5021827"/>
            <a:ext cx="457879" cy="485775"/>
          </a:xfrm>
          <a:prstGeom prst="curved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弧形接點 22"/>
          <p:cNvCxnSpPr>
            <a:stCxn id="7" idx="6"/>
            <a:endCxn id="5" idx="0"/>
          </p:cNvCxnSpPr>
          <p:nvPr/>
        </p:nvCxnSpPr>
        <p:spPr>
          <a:xfrm flipH="1" flipV="1">
            <a:off x="1737651" y="3666897"/>
            <a:ext cx="1277711" cy="2194150"/>
          </a:xfrm>
          <a:prstGeom prst="curvedConnector4">
            <a:avLst>
              <a:gd name="adj1" fmla="val -17891"/>
              <a:gd name="adj2" fmla="val 110419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弧形接點 24"/>
          <p:cNvCxnSpPr>
            <a:stCxn id="9" idx="1"/>
            <a:endCxn id="6" idx="2"/>
          </p:cNvCxnSpPr>
          <p:nvPr/>
        </p:nvCxnSpPr>
        <p:spPr>
          <a:xfrm rot="5400000" flipH="1" flipV="1">
            <a:off x="670352" y="4929930"/>
            <a:ext cx="565486" cy="777176"/>
          </a:xfrm>
          <a:prstGeom prst="curved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弧形接點 26"/>
          <p:cNvCxnSpPr>
            <a:stCxn id="9" idx="6"/>
            <a:endCxn id="9" idx="4"/>
          </p:cNvCxnSpPr>
          <p:nvPr/>
        </p:nvCxnSpPr>
        <p:spPr>
          <a:xfrm flipH="1">
            <a:off x="844499" y="5861047"/>
            <a:ext cx="395968" cy="367393"/>
          </a:xfrm>
          <a:prstGeom prst="curvedConnector4">
            <a:avLst>
              <a:gd name="adj1" fmla="val -57732"/>
              <a:gd name="adj2" fmla="val 162222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" name="文字方塊 27"/>
          <p:cNvSpPr txBox="1"/>
          <p:nvPr/>
        </p:nvSpPr>
        <p:spPr>
          <a:xfrm>
            <a:off x="1737650" y="432765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[0,-,-]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224579" y="4335159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[1,-,-]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418268" y="4895075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[0,-,-]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205600" y="539674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[-,0,-]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606283" y="566939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[-,1,-]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197909" y="638353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[-,-,0]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41306" y="489750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[-,-,1]</a:t>
            </a:r>
            <a:endParaRPr lang="zh-TW" altLang="en-US" dirty="0"/>
          </a:p>
        </p:txBody>
      </p:sp>
      <p:sp>
        <p:nvSpPr>
          <p:cNvPr id="35" name="橢圓 34"/>
          <p:cNvSpPr/>
          <p:nvPr/>
        </p:nvSpPr>
        <p:spPr>
          <a:xfrm>
            <a:off x="7900742" y="3152093"/>
            <a:ext cx="791936" cy="734786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36" name="內容版面配置區 2"/>
          <p:cNvSpPr txBox="1">
            <a:spLocks/>
          </p:cNvSpPr>
          <p:nvPr/>
        </p:nvSpPr>
        <p:spPr bwMode="auto">
          <a:xfrm>
            <a:off x="8677153" y="3180437"/>
            <a:ext cx="2610093" cy="35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zh-TW" sz="2000" dirty="0">
                <a:sym typeface="Symbol"/>
              </a:rPr>
              <a:t>(1.a)(2.b</a:t>
            </a:r>
            <a:r>
              <a:rPr kumimoji="0" lang="en-US" altLang="zh-TW" sz="2000" dirty="0" smtClean="0">
                <a:sym typeface="Symbol"/>
              </a:rPr>
              <a:t>)(</a:t>
            </a:r>
            <a:r>
              <a:rPr lang="en-US" altLang="zh-TW" sz="2000" dirty="0">
                <a:sym typeface="Symbol"/>
              </a:rPr>
              <a:t>3.c)</a:t>
            </a:r>
            <a:r>
              <a:rPr lang="en-US" altLang="zh-TW" sz="2000" dirty="0">
                <a:sym typeface="Wingdings 2"/>
              </a:rPr>
              <a:t></a:t>
            </a:r>
            <a:r>
              <a:rPr lang="en-US" altLang="zh-TW" sz="2000" dirty="0" err="1">
                <a:sym typeface="Symbol" pitchFamily="18" charset="2"/>
              </a:rPr>
              <a:t>pU</a:t>
            </a:r>
            <a:r>
              <a:rPr lang="en-US" altLang="zh-TW" sz="2000" dirty="0" err="1">
                <a:sym typeface="Wingdings 2" pitchFamily="18" charset="2"/>
              </a:rPr>
              <a:t></a:t>
            </a:r>
            <a:r>
              <a:rPr lang="en-US" altLang="zh-TW" sz="2000" dirty="0" err="1">
                <a:sym typeface="Symbol" pitchFamily="18" charset="2"/>
              </a:rPr>
              <a:t>q</a:t>
            </a:r>
            <a:r>
              <a:rPr lang="en-US" altLang="zh-TW" sz="2000" dirty="0">
                <a:sym typeface="Symbol" pitchFamily="18" charset="2"/>
              </a:rPr>
              <a:t>, </a:t>
            </a:r>
            <a:r>
              <a:rPr lang="en-US" altLang="zh-TW" sz="2000" dirty="0">
                <a:sym typeface="Symbol" pitchFamily="18" charset="2"/>
              </a:rPr>
              <a:t>p</a:t>
            </a:r>
            <a:endParaRPr lang="en-US" altLang="zh-TW" sz="2000" dirty="0">
              <a:sym typeface="Symbol"/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7900742" y="4156938"/>
            <a:ext cx="791936" cy="7347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pq</a:t>
            </a:r>
            <a:endParaRPr lang="zh-TW" altLang="en-US" dirty="0"/>
          </a:p>
        </p:txBody>
      </p:sp>
      <p:cxnSp>
        <p:nvCxnSpPr>
          <p:cNvPr id="38" name="直線單箭頭接點 37"/>
          <p:cNvCxnSpPr>
            <a:stCxn id="35" idx="4"/>
            <a:endCxn id="37" idx="0"/>
          </p:cNvCxnSpPr>
          <p:nvPr/>
        </p:nvCxnSpPr>
        <p:spPr>
          <a:xfrm>
            <a:off x="8296710" y="3886879"/>
            <a:ext cx="0" cy="27005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橢圓 41"/>
          <p:cNvSpPr/>
          <p:nvPr/>
        </p:nvSpPr>
        <p:spPr>
          <a:xfrm>
            <a:off x="7910584" y="5224535"/>
            <a:ext cx="791936" cy="73478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q</a:t>
            </a:r>
            <a:endParaRPr lang="zh-TW" altLang="en-US" dirty="0"/>
          </a:p>
        </p:txBody>
      </p:sp>
      <p:cxnSp>
        <p:nvCxnSpPr>
          <p:cNvPr id="44" name="直線單箭頭接點 43"/>
          <p:cNvCxnSpPr>
            <a:stCxn id="37" idx="4"/>
            <a:endCxn id="42" idx="0"/>
          </p:cNvCxnSpPr>
          <p:nvPr/>
        </p:nvCxnSpPr>
        <p:spPr>
          <a:xfrm>
            <a:off x="8296710" y="4891724"/>
            <a:ext cx="9842" cy="33281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弧形接點 54"/>
          <p:cNvCxnSpPr>
            <a:stCxn id="42" idx="2"/>
            <a:endCxn id="37" idx="2"/>
          </p:cNvCxnSpPr>
          <p:nvPr/>
        </p:nvCxnSpPr>
        <p:spPr>
          <a:xfrm rot="10800000">
            <a:off x="7900742" y="4524332"/>
            <a:ext cx="9842" cy="1067597"/>
          </a:xfrm>
          <a:prstGeom prst="curvedConnector3">
            <a:avLst>
              <a:gd name="adj1" fmla="val 2422699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弧形接點 57"/>
          <p:cNvCxnSpPr>
            <a:stCxn id="42" idx="4"/>
            <a:endCxn id="42" idx="6"/>
          </p:cNvCxnSpPr>
          <p:nvPr/>
        </p:nvCxnSpPr>
        <p:spPr>
          <a:xfrm rot="5400000" flipH="1" flipV="1">
            <a:off x="8320839" y="5577641"/>
            <a:ext cx="367393" cy="395968"/>
          </a:xfrm>
          <a:prstGeom prst="curvedConnector4">
            <a:avLst>
              <a:gd name="adj1" fmla="val -62222"/>
              <a:gd name="adj2" fmla="val 157732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內容版面配置區 2"/>
          <p:cNvSpPr txBox="1">
            <a:spLocks/>
          </p:cNvSpPr>
          <p:nvPr/>
        </p:nvSpPr>
        <p:spPr bwMode="auto">
          <a:xfrm>
            <a:off x="8591770" y="3790848"/>
            <a:ext cx="2142133" cy="35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zh-TW" sz="2000" dirty="0">
                <a:solidFill>
                  <a:schemeClr val="tx2">
                    <a:lumMod val="60000"/>
                    <a:lumOff val="40000"/>
                  </a:schemeClr>
                </a:solidFill>
                <a:sym typeface="Symbol"/>
              </a:rPr>
              <a:t>(1.a)(2.b</a:t>
            </a:r>
            <a:r>
              <a:rPr kumimoji="0"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Symbol"/>
              </a:rPr>
              <a:t>)(</a:t>
            </a:r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Symbol"/>
              </a:rPr>
              <a:t>3.c)</a:t>
            </a:r>
            <a:r>
              <a:rPr lang="en-US" altLang="zh-TW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sym typeface="Symbol" pitchFamily="18" charset="2"/>
              </a:rPr>
              <a:t>pU</a:t>
            </a:r>
            <a:r>
              <a:rPr lang="en-US" altLang="zh-TW" sz="2000" dirty="0" err="1">
                <a:solidFill>
                  <a:schemeClr val="tx2">
                    <a:lumMod val="60000"/>
                    <a:lumOff val="40000"/>
                  </a:schemeClr>
                </a:solidFill>
                <a:sym typeface="Wingdings 2" pitchFamily="18" charset="2"/>
              </a:rPr>
              <a:t></a:t>
            </a:r>
            <a:r>
              <a:rPr lang="en-US" altLang="zh-TW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sym typeface="Symbol" pitchFamily="18" charset="2"/>
              </a:rPr>
              <a:t>q</a:t>
            </a:r>
            <a:endParaRPr lang="en-US" altLang="zh-TW" sz="2000" dirty="0">
              <a:solidFill>
                <a:schemeClr val="tx2">
                  <a:lumMod val="60000"/>
                  <a:lumOff val="40000"/>
                </a:schemeClr>
              </a:solidFill>
              <a:sym typeface="Symbol"/>
            </a:endParaRPr>
          </a:p>
        </p:txBody>
      </p:sp>
      <p:sp>
        <p:nvSpPr>
          <p:cNvPr id="46" name="內容版面配置區 2"/>
          <p:cNvSpPr txBox="1">
            <a:spLocks/>
          </p:cNvSpPr>
          <p:nvPr/>
        </p:nvSpPr>
        <p:spPr bwMode="auto">
          <a:xfrm>
            <a:off x="8781278" y="4158397"/>
            <a:ext cx="2035285" cy="35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zh-TW" sz="2000" dirty="0">
                <a:sym typeface="Symbol"/>
              </a:rPr>
              <a:t>(1.a)(2.b</a:t>
            </a:r>
            <a:r>
              <a:rPr kumimoji="0" lang="en-US" altLang="zh-TW" sz="2000" dirty="0" smtClean="0">
                <a:sym typeface="Symbol"/>
              </a:rPr>
              <a:t>)(</a:t>
            </a:r>
            <a:r>
              <a:rPr lang="en-US" altLang="zh-TW" sz="2000" dirty="0" smtClean="0">
                <a:sym typeface="Symbol"/>
              </a:rPr>
              <a:t>3.c)</a:t>
            </a:r>
            <a:r>
              <a:rPr lang="en-US" altLang="zh-TW" sz="2000" dirty="0" smtClean="0">
                <a:sym typeface="Wingdings 2" pitchFamily="18" charset="2"/>
              </a:rPr>
              <a:t></a:t>
            </a:r>
            <a:r>
              <a:rPr lang="en-US" altLang="zh-TW" sz="2000" dirty="0" smtClean="0">
                <a:sym typeface="Symbol" pitchFamily="18" charset="2"/>
              </a:rPr>
              <a:t>q</a:t>
            </a:r>
            <a:endParaRPr lang="en-US" altLang="zh-TW" sz="2000" dirty="0">
              <a:sym typeface="Symbol"/>
            </a:endParaRPr>
          </a:p>
        </p:txBody>
      </p:sp>
      <p:sp>
        <p:nvSpPr>
          <p:cNvPr id="53" name="內容版面配置區 2"/>
          <p:cNvSpPr txBox="1">
            <a:spLocks/>
          </p:cNvSpPr>
          <p:nvPr/>
        </p:nvSpPr>
        <p:spPr bwMode="auto">
          <a:xfrm>
            <a:off x="8591770" y="5111232"/>
            <a:ext cx="2035285" cy="35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zh-TW" sz="2000" dirty="0">
                <a:sym typeface="Symbol"/>
              </a:rPr>
              <a:t>(1.a)(2.b</a:t>
            </a:r>
            <a:r>
              <a:rPr kumimoji="0" lang="en-US" altLang="zh-TW" sz="2000" dirty="0" smtClean="0">
                <a:sym typeface="Symbol"/>
              </a:rPr>
              <a:t>)(</a:t>
            </a:r>
            <a:r>
              <a:rPr lang="en-US" altLang="zh-TW" sz="2000" dirty="0" smtClean="0">
                <a:sym typeface="Symbol"/>
              </a:rPr>
              <a:t>3.c)</a:t>
            </a:r>
            <a:r>
              <a:rPr lang="en-US" altLang="zh-TW" sz="2000" dirty="0" smtClean="0">
                <a:sym typeface="Wingdings 2" pitchFamily="18" charset="2"/>
              </a:rPr>
              <a:t></a:t>
            </a:r>
            <a:r>
              <a:rPr lang="en-US" altLang="zh-TW" sz="2000" dirty="0" smtClean="0">
                <a:sym typeface="Symbol" pitchFamily="18" charset="2"/>
              </a:rPr>
              <a:t>q</a:t>
            </a:r>
            <a:endParaRPr lang="en-US" altLang="zh-TW" sz="2000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8040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5" grpId="0"/>
      <p:bldP spid="46" grpId="0"/>
      <p:bldP spid="5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Complexity </a:t>
            </a:r>
            <a:r>
              <a:rPr lang="en-US" altLang="zh-TW" dirty="0" smtClean="0"/>
              <a:t>EXPTIME-easy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Similar </a:t>
            </a:r>
            <a:r>
              <a:rPr lang="en-US" altLang="zh-TW" dirty="0"/>
              <a:t>to BSIL, Let |x| be </a:t>
            </a:r>
            <a:r>
              <a:rPr lang="en-US" altLang="zh-TW" dirty="0" smtClean="0"/>
              <a:t>the length </a:t>
            </a:r>
            <a:r>
              <a:rPr lang="en-US" altLang="zh-TW" dirty="0"/>
              <a:t>of </a:t>
            </a:r>
            <a:r>
              <a:rPr lang="en-US" altLang="zh-TW" dirty="0" smtClean="0"/>
              <a:t>the TCL formula</a:t>
            </a:r>
          </a:p>
          <a:p>
            <a:r>
              <a:rPr lang="en-US" altLang="zh-TW" dirty="0" smtClean="0"/>
              <a:t>The maximum depth of the computation tree will be</a:t>
            </a:r>
            <a:r>
              <a:rPr lang="zh-TW" altLang="en-US" dirty="0"/>
              <a:t> </a:t>
            </a:r>
            <a:r>
              <a:rPr lang="en-US" altLang="zh-TW" dirty="0" smtClean="0"/>
              <a:t>|Q|*|X|*2</a:t>
            </a:r>
            <a:r>
              <a:rPr lang="en-US" altLang="zh-TW" baseline="30000" dirty="0" smtClean="0"/>
              <a:t>|X|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87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Complexity-TCL model checking is </a:t>
            </a:r>
            <a:r>
              <a:rPr lang="en-US" altLang="zh-TW" sz="4000" dirty="0"/>
              <a:t>EXPTIME-hard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9"/>
            <a:ext cx="9201150" cy="4486274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Reduction </a:t>
            </a:r>
            <a:r>
              <a:rPr lang="en-US" altLang="zh-TW" sz="2400" dirty="0"/>
              <a:t>from PEEK-G</a:t>
            </a:r>
            <a:r>
              <a:rPr lang="en-US" altLang="zh-TW" sz="2400" baseline="-25000" dirty="0"/>
              <a:t>6</a:t>
            </a:r>
            <a:r>
              <a:rPr lang="en-US" altLang="zh-TW" sz="2400" dirty="0"/>
              <a:t> game[1979]:</a:t>
            </a:r>
          </a:p>
          <a:p>
            <a:pPr lvl="1"/>
            <a:r>
              <a:rPr lang="en-US" altLang="zh-TW" sz="2000" dirty="0"/>
              <a:t>Propositions p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…</a:t>
            </a:r>
            <a:r>
              <a:rPr lang="en-US" altLang="zh-TW" sz="2000" dirty="0" err="1"/>
              <a:t>p</a:t>
            </a:r>
            <a:r>
              <a:rPr lang="en-US" altLang="zh-TW" sz="2000" baseline="-25000" dirty="0" err="1"/>
              <a:t>h+k</a:t>
            </a:r>
            <a:endParaRPr lang="en-US" altLang="zh-TW" sz="2000" dirty="0"/>
          </a:p>
          <a:p>
            <a:pPr lvl="1"/>
            <a:r>
              <a:rPr lang="en-US" altLang="zh-TW" sz="2000" dirty="0"/>
              <a:t>Safety agent control P1={p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,p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…}</a:t>
            </a:r>
          </a:p>
          <a:p>
            <a:pPr lvl="1"/>
            <a:r>
              <a:rPr lang="en-US" altLang="zh-TW" sz="2000" dirty="0"/>
              <a:t>Reachability agent control P2={p</a:t>
            </a:r>
            <a:r>
              <a:rPr lang="en-US" altLang="zh-TW" sz="2000" baseline="-25000" dirty="0"/>
              <a:t>h+1</a:t>
            </a:r>
            <a:r>
              <a:rPr lang="en-US" altLang="zh-TW" sz="2000" dirty="0"/>
              <a:t>,p</a:t>
            </a:r>
            <a:r>
              <a:rPr lang="en-US" altLang="zh-TW" sz="2000" baseline="-25000" dirty="0"/>
              <a:t>h+2</a:t>
            </a:r>
            <a:r>
              <a:rPr lang="en-US" altLang="zh-TW" sz="2000" dirty="0"/>
              <a:t>…</a:t>
            </a:r>
            <a:r>
              <a:rPr lang="en-US" altLang="zh-TW" sz="2000" dirty="0" err="1"/>
              <a:t>p</a:t>
            </a:r>
            <a:r>
              <a:rPr lang="en-US" altLang="zh-TW" sz="2000" baseline="-25000" dirty="0" err="1"/>
              <a:t>h+k</a:t>
            </a:r>
            <a:r>
              <a:rPr lang="en-US" altLang="zh-TW" sz="2000" dirty="0"/>
              <a:t>}</a:t>
            </a:r>
          </a:p>
          <a:p>
            <a:pPr lvl="1"/>
            <a:r>
              <a:rPr lang="en-US" altLang="zh-TW" sz="2000" dirty="0"/>
              <a:t>The Reachability agent wants to satisfy a Boolean formula </a:t>
            </a:r>
            <a:r>
              <a:rPr lang="en-US" altLang="zh-TW" sz="2000" dirty="0">
                <a:sym typeface="Symbol" panose="05050102010706020507" pitchFamily="18" charset="2"/>
              </a:rPr>
              <a:t> over </a:t>
            </a:r>
            <a:r>
              <a:rPr lang="en-US" altLang="zh-TW" sz="2000" dirty="0"/>
              <a:t>P1</a:t>
            </a:r>
            <a:r>
              <a:rPr lang="en-US" altLang="zh-TW" sz="2000" dirty="0">
                <a:sym typeface="Symbol" panose="05050102010706020507" pitchFamily="18" charset="2"/>
              </a:rPr>
              <a:t>P2</a:t>
            </a:r>
          </a:p>
          <a:p>
            <a:pPr lvl="1"/>
            <a:r>
              <a:rPr lang="en-US" altLang="zh-TW" sz="2000" dirty="0">
                <a:sym typeface="Symbol" panose="05050102010706020507" pitchFamily="18" charset="2"/>
              </a:rPr>
              <a:t>In each turn, each agent can change the truth value of one of his own propositions</a:t>
            </a:r>
          </a:p>
        </p:txBody>
      </p:sp>
      <p:sp>
        <p:nvSpPr>
          <p:cNvPr id="5" name="橢圓 4"/>
          <p:cNvSpPr/>
          <p:nvPr/>
        </p:nvSpPr>
        <p:spPr>
          <a:xfrm>
            <a:off x="3181180" y="4925537"/>
            <a:ext cx="573024" cy="560832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4780174" y="4364705"/>
            <a:ext cx="573024" cy="560832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</a:t>
            </a:r>
            <a:r>
              <a:rPr lang="en-US" altLang="zh-TW" baseline="-25000" dirty="0"/>
              <a:t>2</a:t>
            </a:r>
            <a:endParaRPr lang="zh-TW" altLang="en-US" baseline="-25000" dirty="0"/>
          </a:p>
        </p:txBody>
      </p:sp>
      <p:sp>
        <p:nvSpPr>
          <p:cNvPr id="7" name="橢圓 6"/>
          <p:cNvSpPr/>
          <p:nvPr/>
        </p:nvSpPr>
        <p:spPr>
          <a:xfrm>
            <a:off x="3906604" y="5358353"/>
            <a:ext cx="573024" cy="560832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aseline="-25000" dirty="0"/>
              <a:t>f1</a:t>
            </a:r>
            <a:endParaRPr lang="zh-TW" altLang="en-US" baseline="-25000" dirty="0"/>
          </a:p>
        </p:txBody>
      </p:sp>
      <p:sp>
        <p:nvSpPr>
          <p:cNvPr id="8" name="橢圓 7"/>
          <p:cNvSpPr/>
          <p:nvPr/>
        </p:nvSpPr>
        <p:spPr>
          <a:xfrm>
            <a:off x="3924892" y="4364705"/>
            <a:ext cx="573024" cy="560832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</a:t>
            </a:r>
            <a:r>
              <a:rPr lang="en-US" altLang="zh-TW" baseline="-25000" dirty="0"/>
              <a:t>1</a:t>
            </a:r>
            <a:endParaRPr lang="zh-TW" altLang="en-US" baseline="-25000" dirty="0"/>
          </a:p>
        </p:txBody>
      </p:sp>
      <p:sp>
        <p:nvSpPr>
          <p:cNvPr id="9" name="橢圓 8"/>
          <p:cNvSpPr/>
          <p:nvPr/>
        </p:nvSpPr>
        <p:spPr>
          <a:xfrm>
            <a:off x="4780174" y="5358353"/>
            <a:ext cx="573024" cy="560832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aseline="-25000" dirty="0"/>
              <a:t>f2</a:t>
            </a:r>
            <a:endParaRPr lang="zh-TW" altLang="en-US" baseline="-25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589100" y="5021287"/>
            <a:ext cx="343364" cy="36933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stCxn id="5" idx="7"/>
            <a:endCxn id="8" idx="3"/>
          </p:cNvCxnSpPr>
          <p:nvPr/>
        </p:nvCxnSpPr>
        <p:spPr>
          <a:xfrm flipV="1">
            <a:off x="3670287" y="4843405"/>
            <a:ext cx="338522" cy="16426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線單箭頭接點 17"/>
          <p:cNvCxnSpPr>
            <a:stCxn id="5" idx="5"/>
            <a:endCxn id="7" idx="2"/>
          </p:cNvCxnSpPr>
          <p:nvPr/>
        </p:nvCxnSpPr>
        <p:spPr>
          <a:xfrm>
            <a:off x="3670288" y="5404237"/>
            <a:ext cx="236317" cy="23453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直線單箭頭接點 19"/>
          <p:cNvCxnSpPr>
            <a:stCxn id="8" idx="6"/>
            <a:endCxn id="6" idx="2"/>
          </p:cNvCxnSpPr>
          <p:nvPr/>
        </p:nvCxnSpPr>
        <p:spPr>
          <a:xfrm>
            <a:off x="4497916" y="4645121"/>
            <a:ext cx="28225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線單箭頭接點 21"/>
          <p:cNvCxnSpPr>
            <a:stCxn id="7" idx="6"/>
            <a:endCxn id="9" idx="2"/>
          </p:cNvCxnSpPr>
          <p:nvPr/>
        </p:nvCxnSpPr>
        <p:spPr>
          <a:xfrm>
            <a:off x="4479628" y="5638769"/>
            <a:ext cx="30054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直線單箭頭接點 23"/>
          <p:cNvCxnSpPr>
            <a:stCxn id="7" idx="6"/>
            <a:endCxn id="6" idx="3"/>
          </p:cNvCxnSpPr>
          <p:nvPr/>
        </p:nvCxnSpPr>
        <p:spPr>
          <a:xfrm flipV="1">
            <a:off x="4479629" y="4843405"/>
            <a:ext cx="384463" cy="79536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直線單箭頭接點 25"/>
          <p:cNvCxnSpPr>
            <a:stCxn id="8" idx="5"/>
            <a:endCxn id="9" idx="1"/>
          </p:cNvCxnSpPr>
          <p:nvPr/>
        </p:nvCxnSpPr>
        <p:spPr>
          <a:xfrm>
            <a:off x="4413999" y="4843405"/>
            <a:ext cx="450092" cy="59708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橢圓 26"/>
          <p:cNvSpPr/>
          <p:nvPr/>
        </p:nvSpPr>
        <p:spPr>
          <a:xfrm>
            <a:off x="7326460" y="5364449"/>
            <a:ext cx="573024" cy="560832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8" name="橢圓 27"/>
          <p:cNvSpPr/>
          <p:nvPr/>
        </p:nvSpPr>
        <p:spPr>
          <a:xfrm>
            <a:off x="7326460" y="4370801"/>
            <a:ext cx="573024" cy="560832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</a:t>
            </a:r>
            <a:endParaRPr lang="zh-TW" altLang="en-US" dirty="0"/>
          </a:p>
        </p:txBody>
      </p:sp>
      <p:cxnSp>
        <p:nvCxnSpPr>
          <p:cNvPr id="30" name="直線單箭頭接點 29"/>
          <p:cNvCxnSpPr>
            <a:endCxn id="27" idx="1"/>
          </p:cNvCxnSpPr>
          <p:nvPr/>
        </p:nvCxnSpPr>
        <p:spPr>
          <a:xfrm>
            <a:off x="6766399" y="4835883"/>
            <a:ext cx="643978" cy="61069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直線單箭頭接點 31"/>
          <p:cNvCxnSpPr>
            <a:endCxn id="28" idx="3"/>
          </p:cNvCxnSpPr>
          <p:nvPr/>
        </p:nvCxnSpPr>
        <p:spPr>
          <a:xfrm flipV="1">
            <a:off x="6683001" y="4849501"/>
            <a:ext cx="727377" cy="59098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直線單箭頭接點 33"/>
          <p:cNvCxnSpPr>
            <a:endCxn id="28" idx="2"/>
          </p:cNvCxnSpPr>
          <p:nvPr/>
        </p:nvCxnSpPr>
        <p:spPr>
          <a:xfrm>
            <a:off x="6879507" y="4637599"/>
            <a:ext cx="446953" cy="1361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直線單箭頭接點 35"/>
          <p:cNvCxnSpPr>
            <a:endCxn id="27" idx="2"/>
          </p:cNvCxnSpPr>
          <p:nvPr/>
        </p:nvCxnSpPr>
        <p:spPr>
          <a:xfrm>
            <a:off x="6796108" y="5638769"/>
            <a:ext cx="530352" cy="609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弧形接點 37"/>
          <p:cNvCxnSpPr>
            <a:stCxn id="28" idx="6"/>
            <a:endCxn id="5" idx="1"/>
          </p:cNvCxnSpPr>
          <p:nvPr/>
        </p:nvCxnSpPr>
        <p:spPr>
          <a:xfrm flipH="1">
            <a:off x="3265098" y="4651217"/>
            <a:ext cx="4634387" cy="356452"/>
          </a:xfrm>
          <a:prstGeom prst="curvedConnector4">
            <a:avLst>
              <a:gd name="adj1" fmla="val -4933"/>
              <a:gd name="adj2" fmla="val -194107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弧形接點 40"/>
          <p:cNvCxnSpPr>
            <a:stCxn id="27" idx="6"/>
            <a:endCxn id="5" idx="3"/>
          </p:cNvCxnSpPr>
          <p:nvPr/>
        </p:nvCxnSpPr>
        <p:spPr>
          <a:xfrm flipH="1" flipV="1">
            <a:off x="3265098" y="5404237"/>
            <a:ext cx="4634387" cy="240628"/>
          </a:xfrm>
          <a:prstGeom prst="curvedConnector4">
            <a:avLst>
              <a:gd name="adj1" fmla="val -4933"/>
              <a:gd name="adj2" fmla="val -196336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直線單箭頭接點 44"/>
          <p:cNvCxnSpPr>
            <a:endCxn id="5" idx="2"/>
          </p:cNvCxnSpPr>
          <p:nvPr/>
        </p:nvCxnSpPr>
        <p:spPr>
          <a:xfrm>
            <a:off x="2776432" y="5175473"/>
            <a:ext cx="404748" cy="3048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14AB-510D-467E-9D9B-DB14F244D422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196450" y="4455573"/>
            <a:ext cx="653143" cy="56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t</a:t>
            </a:r>
            <a:r>
              <a:rPr lang="en-US" altLang="zh-TW" baseline="-25000" dirty="0" err="1" smtClean="0"/>
              <a:t>h+k</a:t>
            </a:r>
            <a:endParaRPr lang="zh-TW" altLang="en-US" baseline="-25000" dirty="0"/>
          </a:p>
        </p:txBody>
      </p:sp>
      <p:sp>
        <p:nvSpPr>
          <p:cNvPr id="29" name="矩形 28"/>
          <p:cNvSpPr/>
          <p:nvPr/>
        </p:nvSpPr>
        <p:spPr>
          <a:xfrm>
            <a:off x="6189506" y="5268355"/>
            <a:ext cx="653143" cy="56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</a:t>
            </a:r>
            <a:r>
              <a:rPr lang="en-US" altLang="zh-TW" baseline="-25000" dirty="0" err="1" smtClean="0"/>
              <a:t>h+k</a:t>
            </a:r>
            <a:endParaRPr lang="zh-TW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30089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Fault Tolerance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More than checking whether or not a system satisfies a given property</a:t>
            </a:r>
          </a:p>
          <a:p>
            <a:pPr lvl="1"/>
            <a:r>
              <a:rPr lang="en-US" altLang="zh-TW" dirty="0" smtClean="0"/>
              <a:t>Bounded number of failures:</a:t>
            </a:r>
            <a:br>
              <a:rPr lang="en-US" altLang="zh-TW" dirty="0" smtClean="0"/>
            </a:br>
            <a:r>
              <a:rPr lang="en-US" altLang="zh-TW" dirty="0" smtClean="0"/>
              <a:t>Check the max number of failures a system can tolerant before exhibit an error</a:t>
            </a:r>
          </a:p>
          <a:p>
            <a:pPr lvl="1"/>
            <a:r>
              <a:rPr lang="en-US" altLang="zh-TW" dirty="0" smtClean="0"/>
              <a:t>Unbounded number of failures:</a:t>
            </a:r>
            <a:br>
              <a:rPr lang="en-US" altLang="zh-TW" dirty="0" smtClean="0"/>
            </a:br>
            <a:r>
              <a:rPr lang="en-US" altLang="zh-TW" dirty="0" smtClean="0"/>
              <a:t>Given a bound on the number of  “</a:t>
            </a:r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dense failures</a:t>
            </a:r>
            <a:r>
              <a:rPr lang="en-US" altLang="zh-TW" dirty="0" smtClean="0"/>
              <a:t>”.</a:t>
            </a:r>
            <a:br>
              <a:rPr lang="en-US" altLang="zh-TW" dirty="0" smtClean="0"/>
            </a:br>
            <a:r>
              <a:rPr lang="en-US" altLang="zh-TW" dirty="0" smtClean="0"/>
              <a:t>Check if the system can  be “fully recovered” after these dense failures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806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Error </a:t>
            </a:r>
            <a:r>
              <a:rPr lang="en-US" altLang="zh-TW" dirty="0"/>
              <a:t>M</a:t>
            </a:r>
            <a:r>
              <a:rPr lang="en-US" altLang="zh-TW" dirty="0" smtClean="0"/>
              <a:t>odels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Fault tolerance refers to various basic fault models, such as a limited number of errors.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it-IT" altLang="zh-TW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H. Jin, K. Ravi, F. Somenzi</a:t>
            </a:r>
            <a:r>
              <a:rPr lang="en-US" altLang="zh-TW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</a:p>
          <a:p>
            <a:r>
              <a:rPr lang="en-US" altLang="zh-TW" dirty="0"/>
              <a:t>Robustness based on Hamming and </a:t>
            </a:r>
            <a:r>
              <a:rPr lang="en-US" altLang="zh-TW" dirty="0" err="1"/>
              <a:t>Lewenstein</a:t>
            </a:r>
            <a:r>
              <a:rPr lang="en-US" altLang="zh-TW" dirty="0"/>
              <a:t> distance related to the number of past states.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r>
              <a:rPr lang="en-US" altLang="zh-TW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[L. Doyen, T.A. </a:t>
            </a:r>
            <a:r>
              <a:rPr lang="en-US" altLang="zh-TW" sz="2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Henzinger</a:t>
            </a:r>
            <a:r>
              <a:rPr lang="en-US" altLang="zh-TW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A. </a:t>
            </a:r>
            <a:r>
              <a:rPr lang="en-US" altLang="zh-TW" sz="2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Legay</a:t>
            </a:r>
            <a:r>
              <a:rPr lang="en-US" altLang="zh-TW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D. </a:t>
            </a:r>
            <a:r>
              <a:rPr lang="en-US" altLang="zh-TW" sz="2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Nickovic</a:t>
            </a:r>
            <a:r>
              <a:rPr lang="en-US" altLang="zh-TW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</a:p>
          <a:p>
            <a:r>
              <a:rPr lang="en-US" altLang="zh-TW" dirty="0"/>
              <a:t>Ratio Games: minimize the ratio between failures induced by the environment and system errors caused by them. </a:t>
            </a:r>
            <a:r>
              <a:rPr lang="en-US" altLang="zh-TW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[R. </a:t>
            </a:r>
            <a:r>
              <a:rPr lang="en-US" altLang="zh-TW" sz="2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Bloem</a:t>
            </a:r>
            <a:r>
              <a:rPr lang="en-US" altLang="zh-TW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K. </a:t>
            </a:r>
            <a:r>
              <a:rPr lang="en-US" altLang="zh-TW" sz="2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Greimel</a:t>
            </a:r>
            <a:r>
              <a:rPr lang="en-US" altLang="zh-TW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T.A. </a:t>
            </a:r>
            <a:r>
              <a:rPr lang="en-US" altLang="zh-TW" sz="2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Henzinger</a:t>
            </a:r>
            <a:r>
              <a:rPr lang="en-US" altLang="zh-TW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B. </a:t>
            </a:r>
            <a:r>
              <a:rPr lang="en-US" altLang="zh-TW" sz="2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Jobstmann</a:t>
            </a:r>
            <a:r>
              <a:rPr lang="en-US" altLang="zh-TW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endParaRPr lang="zh-TW" altLang="en-US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594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Dense Fault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Two successive failures are in the same </a:t>
            </a:r>
            <a:r>
              <a:rPr lang="en-US" altLang="zh-TW" i="1" dirty="0" smtClean="0">
                <a:solidFill>
                  <a:srgbClr val="FF0000"/>
                </a:solidFill>
              </a:rPr>
              <a:t>group of dense failures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if the sequence of states separating them was not long enough for recovery in the respective safety/reachability game.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804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Formal verification </a:t>
            </a:r>
            <a:r>
              <a:rPr lang="en-US" altLang="zh-TW" dirty="0" smtClean="0"/>
              <a:t>of open systems requires taking user’s behavior into consideration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Existing techniques suffer from </a:t>
            </a:r>
            <a:r>
              <a:rPr lang="en-US" altLang="zh-TW" dirty="0"/>
              <a:t>either</a:t>
            </a:r>
            <a:r>
              <a:rPr lang="en-US" altLang="zh-TW" dirty="0" smtClean="0"/>
              <a:t> lack of expressive power or expensive time complexity.</a:t>
            </a:r>
          </a:p>
          <a:p>
            <a:r>
              <a:rPr lang="en-US" altLang="zh-TW" dirty="0" smtClean="0"/>
              <a:t>If generic model checking techniques are unavoidably with high complexity, we can try to focus on certain aspect and develop corresponding algorithm to solve the problem. 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998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dense fault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775857"/>
            <a:ext cx="10515600" cy="3401106"/>
          </a:xfrm>
        </p:spPr>
        <p:txBody>
          <a:bodyPr/>
          <a:lstStyle/>
          <a:p>
            <a:r>
              <a:rPr lang="en-US" altLang="zh-TW" dirty="0" smtClean="0"/>
              <a:t>System Operation time: 20 hour</a:t>
            </a:r>
          </a:p>
          <a:p>
            <a:r>
              <a:rPr lang="en-US" altLang="zh-TW" dirty="0" smtClean="0"/>
              <a:t>Mean time between errors: 10 hour</a:t>
            </a:r>
          </a:p>
          <a:p>
            <a:r>
              <a:rPr lang="en-US" altLang="zh-TW" dirty="0" smtClean="0"/>
              <a:t>Repair time: 3.6 sec</a:t>
            </a:r>
          </a:p>
          <a:p>
            <a:r>
              <a:rPr lang="en-US" altLang="zh-TW" dirty="0" smtClean="0"/>
              <a:t>Since errors occur </a:t>
            </a:r>
            <a:r>
              <a:rPr lang="en-US" altLang="zh-TW" dirty="0"/>
              <a:t>with a known average rate and independently of the time since the last </a:t>
            </a:r>
            <a:r>
              <a:rPr lang="en-US" altLang="zh-TW" dirty="0" smtClean="0"/>
              <a:t>event, we use Poisson distribution(with coefficient 2) for “</a:t>
            </a:r>
            <a:r>
              <a:rPr lang="en-US" altLang="zh-TW" i="1" dirty="0" smtClean="0"/>
              <a:t>k errors” </a:t>
            </a:r>
            <a:r>
              <a:rPr lang="en-US" altLang="zh-TW" dirty="0" smtClean="0"/>
              <a:t>in the above table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7" y="1358545"/>
            <a:ext cx="9348108" cy="1220007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270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Recovery Segment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 play prefix </a:t>
            </a:r>
            <a:r>
              <a:rPr lang="el-GR" altLang="zh-TW" dirty="0" smtClean="0"/>
              <a:t>ρ</a:t>
            </a:r>
            <a:r>
              <a:rPr lang="en-US" altLang="zh-TW" dirty="0" smtClean="0"/>
              <a:t> is a recovery segment to safety region S </a:t>
            </a:r>
            <a:r>
              <a:rPr lang="en-US" altLang="zh-TW" dirty="0"/>
              <a:t>⊆ Q </a:t>
            </a:r>
            <a:r>
              <a:rPr lang="en-US" altLang="zh-TW" dirty="0" smtClean="0"/>
              <a:t>\ F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iff</a:t>
            </a:r>
            <a:endParaRPr lang="en-US" altLang="zh-TW" dirty="0" smtClean="0"/>
          </a:p>
          <a:p>
            <a:pPr lvl="1"/>
            <a:r>
              <a:rPr lang="el-GR" altLang="zh-TW" dirty="0"/>
              <a:t>ρ(0) ∈ </a:t>
            </a:r>
            <a:r>
              <a:rPr lang="en-US" altLang="zh-TW" dirty="0" smtClean="0"/>
              <a:t>S</a:t>
            </a:r>
            <a:endParaRPr lang="en-US" altLang="zh-TW" i="1" dirty="0" smtClean="0"/>
          </a:p>
          <a:p>
            <a:pPr lvl="1"/>
            <a:r>
              <a:rPr lang="en-US" altLang="zh-TW" dirty="0"/>
              <a:t>If |ρ| = ∞, then all states in ρ[1,∞) are in Q\(S ∪ F). </a:t>
            </a:r>
            <a:br>
              <a:rPr lang="en-US" altLang="zh-TW" dirty="0"/>
            </a:br>
            <a:r>
              <a:rPr lang="en-US" altLang="zh-TW" dirty="0"/>
              <a:t>In this case, ρ is called a failed recovery segment.</a:t>
            </a:r>
          </a:p>
          <a:p>
            <a:pPr lvl="1"/>
            <a:r>
              <a:rPr lang="en-US" altLang="zh-TW" dirty="0"/>
              <a:t>If |ρ| </a:t>
            </a:r>
            <a:r>
              <a:rPr lang="en-US" altLang="zh-TW" dirty="0" smtClean="0"/>
              <a:t>≠ </a:t>
            </a:r>
            <a:r>
              <a:rPr lang="en-US" altLang="zh-TW" dirty="0"/>
              <a:t>∞, then all states in ρ[1, |ρ| − 2] are in Q \ (S ∪ F) and last(ρ) = ρ(|ρ| − 1) is either in F or S.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If </a:t>
            </a:r>
            <a:r>
              <a:rPr lang="en-US" altLang="zh-TW" dirty="0"/>
              <a:t>last(ρ) ∈ F, ρ is also a failed recovery </a:t>
            </a:r>
            <a:r>
              <a:rPr lang="en-US" altLang="zh-TW" dirty="0" smtClean="0"/>
              <a:t>segment;</a:t>
            </a:r>
            <a:br>
              <a:rPr lang="en-US" altLang="zh-TW" dirty="0" smtClean="0"/>
            </a:br>
            <a:r>
              <a:rPr lang="en-US" altLang="zh-TW" dirty="0" smtClean="0"/>
              <a:t>otherwise</a:t>
            </a:r>
            <a:r>
              <a:rPr lang="en-US" altLang="zh-TW" dirty="0"/>
              <a:t>, it is a successful one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level(</a:t>
            </a:r>
            <a:r>
              <a:rPr lang="el-GR" altLang="zh-TW" dirty="0"/>
              <a:t>ρ, </a:t>
            </a:r>
            <a:r>
              <a:rPr lang="en-US" altLang="zh-TW" dirty="0"/>
              <a:t>S</a:t>
            </a:r>
            <a:r>
              <a:rPr lang="en-US" altLang="zh-TW" dirty="0" smtClean="0"/>
              <a:t>):</a:t>
            </a:r>
            <a:r>
              <a:rPr lang="en-US" altLang="zh-TW" i="1" dirty="0" smtClean="0"/>
              <a:t> </a:t>
            </a:r>
            <a:r>
              <a:rPr lang="en-US" altLang="zh-TW" i="1" dirty="0"/>
              <a:t>the number of error </a:t>
            </a:r>
            <a:r>
              <a:rPr lang="en-US" altLang="zh-TW" i="1" dirty="0" smtClean="0"/>
              <a:t>moves between </a:t>
            </a:r>
            <a:r>
              <a:rPr lang="en-US" altLang="zh-TW" i="1" dirty="0"/>
              <a:t>states in </a:t>
            </a:r>
            <a:r>
              <a:rPr lang="en-US" altLang="zh-TW" dirty="0"/>
              <a:t>ρ </a:t>
            </a:r>
            <a:r>
              <a:rPr lang="en-US" altLang="zh-TW" i="1" dirty="0"/>
              <a:t>with respect to the safety region </a:t>
            </a:r>
            <a:r>
              <a:rPr lang="en-US" altLang="zh-TW" dirty="0"/>
              <a:t>S</a:t>
            </a:r>
            <a:r>
              <a:rPr lang="en-US" altLang="zh-TW" i="1" dirty="0" smtClean="0"/>
              <a:t>:</a:t>
            </a:r>
            <a:br>
              <a:rPr lang="en-US" altLang="zh-TW" i="1" dirty="0" smtClean="0"/>
            </a:br>
            <a:r>
              <a:rPr lang="en-US" altLang="zh-TW" dirty="0" smtClean="0"/>
              <a:t>{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</a:t>
            </a:r>
            <a:r>
              <a:rPr lang="en-US" altLang="zh-TW" dirty="0"/>
              <a:t>∈ [0, |</a:t>
            </a:r>
            <a:r>
              <a:rPr lang="el-GR" altLang="zh-TW" dirty="0"/>
              <a:t>ρ| − 1) | </a:t>
            </a:r>
            <a:r>
              <a:rPr lang="el-GR" altLang="zh-TW" dirty="0" smtClean="0"/>
              <a:t>ρ</a:t>
            </a:r>
            <a:r>
              <a:rPr lang="en-US" altLang="zh-TW" dirty="0" smtClean="0"/>
              <a:t>_e(</a:t>
            </a:r>
            <a:r>
              <a:rPr lang="en-US" altLang="zh-TW" dirty="0" err="1" smtClean="0"/>
              <a:t>i</a:t>
            </a:r>
            <a:r>
              <a:rPr lang="en-US" altLang="zh-TW" dirty="0"/>
              <a:t>) |= </a:t>
            </a:r>
            <a:r>
              <a:rPr lang="en-US" altLang="zh-TW" dirty="0" err="1"/>
              <a:t>E</a:t>
            </a:r>
            <a:r>
              <a:rPr lang="en-US" altLang="zh-TW" i="1" dirty="0" err="1"/>
              <a:t>error</a:t>
            </a:r>
            <a:r>
              <a:rPr lang="en-US" altLang="zh-TW" dirty="0"/>
              <a:t>}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413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gain(ρ</a:t>
            </a:r>
            <a:r>
              <a:rPr lang="en-US" altLang="zh-TW" dirty="0"/>
              <a:t>, </a:t>
            </a:r>
            <a:r>
              <a:rPr lang="en-US" altLang="zh-TW" dirty="0" smtClean="0"/>
              <a:t>S</a:t>
            </a:r>
            <a:r>
              <a:rPr lang="en-US" altLang="zh-TW" dirty="0"/>
              <a:t>): The maximal integer k ∈ N such that, for all recovery segments </a:t>
            </a:r>
            <a:r>
              <a:rPr lang="en-US" altLang="zh-TW" dirty="0" err="1"/>
              <a:t>ρr</a:t>
            </a:r>
            <a:r>
              <a:rPr lang="en-US" altLang="zh-TW" dirty="0"/>
              <a:t> to S in ρ, if level(</a:t>
            </a:r>
            <a:r>
              <a:rPr lang="en-US" altLang="zh-TW" dirty="0" err="1"/>
              <a:t>ρr</a:t>
            </a:r>
            <a:r>
              <a:rPr lang="en-US" altLang="zh-TW" dirty="0"/>
              <a:t>, S) ≤ k, then </a:t>
            </a:r>
            <a:r>
              <a:rPr lang="en-US" altLang="zh-TW" dirty="0" err="1"/>
              <a:t>ρr</a:t>
            </a:r>
            <a:r>
              <a:rPr lang="en-US" altLang="zh-TW" dirty="0"/>
              <a:t> is a successful recovery segment to 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Gain(</a:t>
            </a:r>
            <a:r>
              <a:rPr lang="el-GR" altLang="zh-TW" i="1" dirty="0" smtClean="0"/>
              <a:t>Γ</a:t>
            </a:r>
            <a:r>
              <a:rPr lang="en-US" altLang="zh-TW" dirty="0" smtClean="0"/>
              <a:t>,S): </a:t>
            </a:r>
            <a:r>
              <a:rPr lang="en-US" altLang="zh-TW" dirty="0"/>
              <a:t>the maximum gain that the protagonist can manage with </a:t>
            </a:r>
            <a:r>
              <a:rPr lang="en-US" altLang="zh-TW" dirty="0">
                <a:solidFill>
                  <a:srgbClr val="FF0000"/>
                </a:solidFill>
              </a:rPr>
              <a:t>memoryless</a:t>
            </a:r>
            <a:r>
              <a:rPr lang="en-US" altLang="zh-TW" dirty="0"/>
              <a:t> </a:t>
            </a:r>
            <a:r>
              <a:rPr lang="en-US" altLang="zh-TW" dirty="0" smtClean="0"/>
              <a:t>strategies</a:t>
            </a:r>
            <a:r>
              <a:rPr lang="en-US" altLang="zh-TW" dirty="0"/>
              <a:t> </a:t>
            </a:r>
            <a:r>
              <a:rPr lang="en-US" altLang="zh-TW" dirty="0" smtClean="0"/>
              <a:t>on game graph K. </a:t>
            </a:r>
          </a:p>
          <a:p>
            <a:r>
              <a:rPr lang="el-GR" altLang="zh-TW" i="1" dirty="0" smtClean="0"/>
              <a:t>Γ</a:t>
            </a:r>
            <a:r>
              <a:rPr lang="en-US" altLang="zh-TW" dirty="0" smtClean="0"/>
              <a:t> </a:t>
            </a:r>
            <a:r>
              <a:rPr lang="en-US" altLang="zh-TW" i="1" dirty="0"/>
              <a:t>is </a:t>
            </a:r>
            <a:r>
              <a:rPr lang="en-US" altLang="zh-TW" dirty="0"/>
              <a:t>k-resilient </a:t>
            </a:r>
            <a:r>
              <a:rPr lang="en-US" altLang="zh-TW" i="1" dirty="0"/>
              <a:t>if there </a:t>
            </a:r>
            <a:r>
              <a:rPr lang="en-US" altLang="zh-TW" i="1" dirty="0" smtClean="0"/>
              <a:t>exists a non-empty </a:t>
            </a:r>
            <a:r>
              <a:rPr lang="en-US" altLang="zh-TW" dirty="0"/>
              <a:t>S ⊆ Q \ F </a:t>
            </a:r>
            <a:r>
              <a:rPr lang="en-US" altLang="zh-TW" i="1" dirty="0"/>
              <a:t>with </a:t>
            </a:r>
            <a:r>
              <a:rPr lang="en-US" altLang="zh-TW" dirty="0" smtClean="0"/>
              <a:t>gain(</a:t>
            </a:r>
            <a:r>
              <a:rPr lang="el-GR" altLang="zh-TW" i="1" dirty="0" smtClean="0"/>
              <a:t>Γ</a:t>
            </a:r>
            <a:r>
              <a:rPr lang="en-US" altLang="zh-TW" dirty="0" smtClean="0"/>
              <a:t>, </a:t>
            </a:r>
            <a:r>
              <a:rPr lang="en-US" altLang="zh-TW" dirty="0"/>
              <a:t>S) ≥ k</a:t>
            </a:r>
            <a:r>
              <a:rPr lang="en-US" altLang="zh-TW" i="1" dirty="0"/>
              <a:t>.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7648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AMCE</a:t>
            </a:r>
            <a:r>
              <a:rPr lang="en-US" altLang="zh-TW" dirty="0"/>
              <a:t> Alternating-time </a:t>
            </a:r>
            <a:r>
              <a:rPr lang="el-GR" altLang="zh-TW" dirty="0"/>
              <a:t>μ-</a:t>
            </a:r>
            <a:r>
              <a:rPr lang="en-US" altLang="zh-TW" dirty="0"/>
              <a:t>calculus with events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AMCE is an extension of AMC</a:t>
            </a:r>
          </a:p>
          <a:p>
            <a:r>
              <a:rPr lang="en-US" altLang="zh-TW" dirty="0" smtClean="0"/>
              <a:t>AMC example: </a:t>
            </a:r>
            <a:r>
              <a:rPr lang="el-GR" altLang="zh-TW" dirty="0"/>
              <a:t>μ</a:t>
            </a:r>
            <a:r>
              <a:rPr lang="en-US" altLang="zh-TW" dirty="0" smtClean="0"/>
              <a:t>X(</a:t>
            </a:r>
            <a:r>
              <a:rPr lang="en-US" altLang="zh-TW" i="1" dirty="0" smtClean="0"/>
              <a:t>safe </a:t>
            </a:r>
            <a:r>
              <a:rPr lang="en-US" altLang="zh-TW" dirty="0"/>
              <a:t>∨ </a:t>
            </a:r>
            <a:r>
              <a:rPr lang="en-US" altLang="zh-TW" dirty="0" smtClean="0"/>
              <a:t>&lt;1&gt;</a:t>
            </a:r>
            <a:r>
              <a:rPr lang="en-US" altLang="zh-TW" dirty="0" smtClean="0">
                <a:sym typeface="Wingdings 2"/>
              </a:rPr>
              <a:t>  </a:t>
            </a:r>
            <a:r>
              <a:rPr lang="en-US" altLang="zh-TW" dirty="0" smtClean="0"/>
              <a:t>X</a:t>
            </a:r>
            <a:r>
              <a:rPr lang="en-US" altLang="zh-TW" dirty="0"/>
              <a:t>) </a:t>
            </a:r>
            <a:endParaRPr lang="en-US" altLang="zh-TW" dirty="0" smtClean="0"/>
          </a:p>
          <a:p>
            <a:r>
              <a:rPr lang="en-US" altLang="zh-TW" dirty="0"/>
              <a:t>Extension 1: </a:t>
            </a:r>
            <a:r>
              <a:rPr lang="en-US" altLang="zh-TW" dirty="0" smtClean="0"/>
              <a:t>Boolean combination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&lt;</a:t>
            </a:r>
            <a:r>
              <a:rPr lang="en-US" altLang="zh-TW" dirty="0"/>
              <a:t>1&gt;((smoke ⇒ 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el-GR" altLang="zh-TW" dirty="0" smtClean="0"/>
              <a:t> </a:t>
            </a:r>
            <a:r>
              <a:rPr lang="en-US" altLang="zh-TW" dirty="0" err="1"/>
              <a:t>alarmOn</a:t>
            </a:r>
            <a:r>
              <a:rPr lang="en-US" altLang="zh-TW" dirty="0"/>
              <a:t>) ∨</a:t>
            </a:r>
            <a:r>
              <a:rPr lang="el-GR" altLang="zh-TW" dirty="0"/>
              <a:t> 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el-GR" altLang="zh-TW" dirty="0" smtClean="0"/>
              <a:t> </a:t>
            </a:r>
            <a:r>
              <a:rPr lang="en-US" altLang="zh-TW" dirty="0" err="1"/>
              <a:t>windowClosed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Extension 2: Restriction on transitions</a:t>
            </a:r>
            <a:br>
              <a:rPr lang="en-US" altLang="zh-TW" dirty="0" smtClean="0"/>
            </a:br>
            <a:r>
              <a:rPr lang="en-US" altLang="zh-TW" dirty="0" smtClean="0"/>
              <a:t>&lt;1&gt;((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el-GR" altLang="zh-TW" dirty="0" smtClean="0"/>
              <a:t> </a:t>
            </a:r>
            <a:r>
              <a:rPr lang="en-US" altLang="zh-TW" baseline="30000" dirty="0" smtClean="0"/>
              <a:t>2:</a:t>
            </a:r>
            <a:r>
              <a:rPr lang="en-US" altLang="zh-TW" i="1" baseline="30000" dirty="0" smtClean="0"/>
              <a:t>error</a:t>
            </a:r>
            <a:r>
              <a:rPr lang="en-US" altLang="zh-TW" i="1" dirty="0" smtClean="0"/>
              <a:t>alarmOn</a:t>
            </a:r>
            <a:r>
              <a:rPr lang="en-US" altLang="zh-TW" dirty="0"/>
              <a:t>) ∧ </a:t>
            </a:r>
            <a:r>
              <a:rPr lang="en-US" altLang="zh-TW" dirty="0" smtClean="0"/>
              <a:t>(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el-GR" altLang="zh-TW" dirty="0" smtClean="0"/>
              <a:t> </a:t>
            </a:r>
            <a:r>
              <a:rPr lang="zh-TW" altLang="en-US" baseline="30000" dirty="0" smtClean="0"/>
              <a:t>￢</a:t>
            </a:r>
            <a:r>
              <a:rPr lang="en-US" altLang="zh-TW" baseline="30000" dirty="0"/>
              <a:t>2:</a:t>
            </a:r>
            <a:r>
              <a:rPr lang="en-US" altLang="zh-TW" i="1" baseline="30000" dirty="0"/>
              <a:t>error</a:t>
            </a:r>
            <a:r>
              <a:rPr lang="zh-TW" altLang="en-US" dirty="0"/>
              <a:t>￢</a:t>
            </a:r>
            <a:r>
              <a:rPr lang="en-US" altLang="zh-TW" i="1" dirty="0" err="1"/>
              <a:t>alarmOn</a:t>
            </a:r>
            <a:r>
              <a:rPr lang="en-US" altLang="zh-TW" dirty="0"/>
              <a:t>))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253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70731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Algorithm-Base case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Safety and Reachability Objective, </a:t>
            </a:r>
            <a:r>
              <a:rPr lang="en-US" altLang="zh-TW" dirty="0" err="1" smtClean="0"/>
              <a:t>sfrch</a:t>
            </a:r>
            <a:r>
              <a:rPr lang="en-US" altLang="zh-TW" baseline="-25000" dirty="0" err="1" smtClean="0"/>
              <a:t>k</a:t>
            </a:r>
            <a:r>
              <a:rPr lang="en-US" altLang="zh-TW" dirty="0" smtClean="0"/>
              <a:t>(S), </a:t>
            </a:r>
            <a:r>
              <a:rPr lang="en-US" altLang="zh-TW" dirty="0" smtClean="0">
                <a:sym typeface="Wingdings" pitchFamily="2" charset="2"/>
              </a:rPr>
              <a:t>denotes the states from which the protagonist wins the above game</a:t>
            </a:r>
            <a:endParaRPr lang="en-US" altLang="zh-TW" dirty="0" smtClean="0"/>
          </a:p>
          <a:p>
            <a:r>
              <a:rPr lang="en-US" altLang="zh-TW" dirty="0" smtClean="0"/>
              <a:t>A </a:t>
            </a:r>
            <a:r>
              <a:rPr lang="en-US" altLang="zh-TW" dirty="0"/>
              <a:t>state q ∈ S can stay in sfrch</a:t>
            </a:r>
            <a:r>
              <a:rPr lang="en-US" altLang="zh-TW" baseline="-25000" dirty="0"/>
              <a:t>0</a:t>
            </a:r>
            <a:r>
              <a:rPr lang="en-US" altLang="zh-TW" dirty="0"/>
              <a:t>(S) if there is </a:t>
            </a:r>
            <a:r>
              <a:rPr lang="en-US" altLang="zh-TW" dirty="0" smtClean="0"/>
              <a:t>a choice </a:t>
            </a:r>
            <a:r>
              <a:rPr lang="en-US" altLang="zh-TW" dirty="0"/>
              <a:t>e ∈ E1 such that for all f ∈ E2, δ(q, e, f) </a:t>
            </a:r>
            <a:r>
              <a:rPr lang="en-US" altLang="zh-TW" dirty="0" smtClean="0"/>
              <a:t>∈ sfrch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(S</a:t>
            </a:r>
            <a:r>
              <a:rPr lang="en-US" altLang="zh-TW" dirty="0"/>
              <a:t>).</a:t>
            </a:r>
            <a:endParaRPr lang="en-US" altLang="zh-TW" dirty="0" smtClean="0"/>
          </a:p>
          <a:p>
            <a:r>
              <a:rPr lang="pt-BR" altLang="zh-TW" dirty="0" smtClean="0"/>
              <a:t>sfrch</a:t>
            </a:r>
            <a:r>
              <a:rPr lang="pt-BR" altLang="zh-TW" baseline="-25000" dirty="0" smtClean="0"/>
              <a:t>0</a:t>
            </a:r>
            <a:r>
              <a:rPr lang="pt-BR" altLang="zh-TW" dirty="0" smtClean="0"/>
              <a:t>(S</a:t>
            </a:r>
            <a:r>
              <a:rPr lang="pt-BR" altLang="zh-TW" dirty="0"/>
              <a:t>) </a:t>
            </a:r>
            <a:r>
              <a:rPr lang="pt-BR" altLang="zh-TW" dirty="0" smtClean="0"/>
              <a:t>= νX(S </a:t>
            </a:r>
            <a:r>
              <a:rPr lang="pt-BR" altLang="zh-TW" dirty="0"/>
              <a:t>∧ </a:t>
            </a:r>
            <a:r>
              <a:rPr lang="pt-BR" altLang="zh-TW" dirty="0" smtClean="0"/>
              <a:t>&lt;1&gt;</a:t>
            </a:r>
            <a:r>
              <a:rPr lang="el-GR" altLang="zh-TW" dirty="0" smtClean="0"/>
              <a:t> 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el-GR" altLang="zh-TW" dirty="0" smtClean="0"/>
              <a:t> </a:t>
            </a:r>
            <a:r>
              <a:rPr lang="pt-BR" altLang="zh-TW" i="1" baseline="30000" dirty="0" smtClean="0"/>
              <a:t>error</a:t>
            </a:r>
            <a:r>
              <a:rPr lang="pt-BR" altLang="zh-TW" i="1" dirty="0" smtClean="0"/>
              <a:t> </a:t>
            </a:r>
            <a:r>
              <a:rPr lang="pt-BR" altLang="zh-TW" dirty="0"/>
              <a:t>x</a:t>
            </a:r>
            <a:r>
              <a:rPr lang="pt-BR" altLang="zh-TW" dirty="0" smtClean="0"/>
              <a:t>)</a:t>
            </a:r>
          </a:p>
          <a:p>
            <a:r>
              <a:rPr lang="en-US" altLang="zh-TW" dirty="0" smtClean="0"/>
              <a:t>sfrch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(S) can be constructed by greatest fixed point algorithm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2350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 - Inductive Case - cone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Given a region L</a:t>
            </a:r>
            <a:r>
              <a:rPr lang="zh-TW" altLang="en-US" dirty="0" smtClean="0"/>
              <a:t>⊆</a:t>
            </a:r>
            <a:r>
              <a:rPr lang="en-US" altLang="zh-TW" dirty="0" smtClean="0"/>
              <a:t>S\F, the </a:t>
            </a:r>
            <a:r>
              <a:rPr lang="en-US" altLang="zh-TW" dirty="0" smtClean="0">
                <a:solidFill>
                  <a:srgbClr val="FF0000"/>
                </a:solidFill>
              </a:rPr>
              <a:t>controlled limited attractor</a:t>
            </a:r>
            <a:r>
              <a:rPr lang="en-US" altLang="zh-TW" dirty="0" smtClean="0"/>
              <a:t>, </a:t>
            </a:r>
            <a:br>
              <a:rPr lang="en-US" altLang="zh-TW" dirty="0" smtClean="0"/>
            </a:br>
            <a:r>
              <a:rPr lang="en-US" altLang="zh-TW" dirty="0" smtClean="0"/>
              <a:t>is a set of states which there is a controlled path to move to X without leaving L.</a:t>
            </a:r>
          </a:p>
          <a:p>
            <a:r>
              <a:rPr lang="es-ES" altLang="zh-TW" dirty="0" smtClean="0"/>
              <a:t>cone</a:t>
            </a:r>
            <a:r>
              <a:rPr lang="es-ES" altLang="zh-TW" baseline="-25000" dirty="0" smtClean="0"/>
              <a:t>L</a:t>
            </a:r>
            <a:r>
              <a:rPr lang="es-ES" altLang="zh-TW" dirty="0" smtClean="0"/>
              <a:t>(X) = μY.(X ∨ (L ∧ &lt;1&gt;</a:t>
            </a:r>
            <a:r>
              <a:rPr lang="el-GR" altLang="zh-TW" dirty="0" smtClean="0"/>
              <a:t> </a:t>
            </a:r>
            <a:r>
              <a:rPr lang="en-US" altLang="zh-TW" dirty="0" smtClean="0">
                <a:sym typeface="Wingdings 2"/>
              </a:rPr>
              <a:t></a:t>
            </a:r>
            <a:r>
              <a:rPr lang="el-GR" altLang="zh-TW" dirty="0" smtClean="0"/>
              <a:t> </a:t>
            </a:r>
            <a:r>
              <a:rPr lang="zh-TW" altLang="es-ES" baseline="30000" dirty="0" smtClean="0"/>
              <a:t>￢</a:t>
            </a:r>
            <a:r>
              <a:rPr lang="es-ES" altLang="zh-TW" baseline="30000" dirty="0" smtClean="0"/>
              <a:t>2:</a:t>
            </a:r>
            <a:r>
              <a:rPr lang="es-ES" altLang="zh-TW" i="1" baseline="30000" dirty="0" smtClean="0"/>
              <a:t>error </a:t>
            </a:r>
            <a:r>
              <a:rPr lang="es-ES" altLang="zh-TW" dirty="0" smtClean="0"/>
              <a:t>Y ))</a:t>
            </a:r>
            <a:endParaRPr lang="en-US" altLang="zh-TW" dirty="0" smtClean="0"/>
          </a:p>
          <a:p>
            <a:r>
              <a:rPr lang="en-US" altLang="zh-TW" dirty="0" err="1" smtClean="0"/>
              <a:t>cone</a:t>
            </a:r>
            <a:r>
              <a:rPr lang="en-US" altLang="zh-TW" baseline="-25000" dirty="0" err="1" smtClean="0"/>
              <a:t>L</a:t>
            </a:r>
            <a:r>
              <a:rPr lang="en-US" altLang="zh-TW" dirty="0" smtClean="0"/>
              <a:t>(X) can be constructed by greatest fixed point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4967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 - Inductive Case - frag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Given a set B</a:t>
            </a:r>
            <a:r>
              <a:rPr lang="zh-TW" altLang="en-US" dirty="0" smtClean="0"/>
              <a:t>⊆</a:t>
            </a:r>
            <a:r>
              <a:rPr lang="en-US" altLang="zh-TW" dirty="0" smtClean="0"/>
              <a:t>S, the fragile of B, frag(B), is the set of states which has more than 1 uncontrolled successor in B.</a:t>
            </a:r>
          </a:p>
          <a:p>
            <a:r>
              <a:rPr lang="en-US" altLang="zh-TW" dirty="0"/>
              <a:t>frag(B) </a:t>
            </a:r>
            <a:r>
              <a:rPr lang="en-US" altLang="zh-TW" dirty="0" smtClean="0"/>
              <a:t>= </a:t>
            </a:r>
            <a:r>
              <a:rPr lang="en-US" altLang="zh-TW" dirty="0"/>
              <a:t>[</a:t>
            </a:r>
            <a:r>
              <a:rPr lang="en-US" altLang="zh-TW" dirty="0" smtClean="0"/>
              <a:t>1]</a:t>
            </a:r>
            <a:r>
              <a:rPr lang="en-US" altLang="zh-TW" dirty="0" smtClean="0">
                <a:sym typeface="Wingdings 2"/>
              </a:rPr>
              <a:t>  </a:t>
            </a:r>
            <a:r>
              <a:rPr lang="zh-TW" altLang="en-US" dirty="0" smtClean="0"/>
              <a:t>￢</a:t>
            </a:r>
            <a:r>
              <a:rPr lang="en-US" altLang="zh-TW" dirty="0" smtClean="0"/>
              <a:t>B</a:t>
            </a:r>
          </a:p>
          <a:p>
            <a:r>
              <a:rPr lang="en-US" altLang="zh-TW" dirty="0"/>
              <a:t>Q</a:t>
            </a:r>
            <a:r>
              <a:rPr lang="en-US" altLang="zh-TW" dirty="0" smtClean="0"/>
              <a:t> \ </a:t>
            </a:r>
            <a:r>
              <a:rPr lang="en-US" altLang="zh-TW" dirty="0"/>
              <a:t>frag(B) = </a:t>
            </a:r>
            <a:r>
              <a:rPr lang="en-US" altLang="zh-TW" dirty="0" smtClean="0"/>
              <a:t>&lt;1&gt;</a:t>
            </a:r>
            <a:r>
              <a:rPr lang="en-US" altLang="zh-TW" dirty="0" smtClean="0">
                <a:sym typeface="Wingdings 2"/>
              </a:rPr>
              <a:t>  </a:t>
            </a:r>
            <a:r>
              <a:rPr lang="en-US" altLang="zh-TW" dirty="0" smtClean="0"/>
              <a:t>B</a:t>
            </a:r>
            <a:r>
              <a:rPr lang="en-US" altLang="zh-TW" dirty="0"/>
              <a:t>.</a:t>
            </a:r>
            <a:endParaRPr lang="en-US" altLang="zh-TW" dirty="0" smtClean="0"/>
          </a:p>
          <a:p>
            <a:r>
              <a:rPr lang="en-US" altLang="zh-TW" dirty="0" smtClean="0"/>
              <a:t>frag(B)  and  Q\frag(B) can be constructed with least fixed algorithm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510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Algorithm - Inductive Case - </a:t>
            </a:r>
            <a:r>
              <a:rPr lang="en-US" altLang="zh-TW" sz="4000" dirty="0" err="1" smtClean="0"/>
              <a:t>sfrch</a:t>
            </a:r>
            <a:r>
              <a:rPr lang="en-US" altLang="zh-TW" sz="4000" baseline="-25000" dirty="0" err="1" smtClean="0"/>
              <a:t>k</a:t>
            </a:r>
            <a:r>
              <a:rPr lang="en-US" altLang="zh-TW" sz="4000" dirty="0" smtClean="0"/>
              <a:t>(S) and </a:t>
            </a:r>
            <a:r>
              <a:rPr lang="en-US" altLang="zh-TW" sz="4000" dirty="0" err="1" smtClean="0"/>
              <a:t>res</a:t>
            </a:r>
            <a:r>
              <a:rPr lang="en-US" altLang="zh-TW" sz="4000" baseline="-25000" dirty="0" err="1" smtClean="0"/>
              <a:t>k</a:t>
            </a:r>
            <a:r>
              <a:rPr lang="en-US" altLang="zh-TW" sz="4000" dirty="0" smtClean="0"/>
              <a:t>(S)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L</a:t>
            </a:r>
            <a:r>
              <a:rPr lang="en-US" altLang="zh-TW" baseline="-25000" dirty="0" smtClean="0"/>
              <a:t>k</a:t>
            </a:r>
            <a:r>
              <a:rPr lang="en-US" altLang="zh-TW" dirty="0" smtClean="0"/>
              <a:t> </a:t>
            </a:r>
            <a:r>
              <a:rPr lang="pt-BR" altLang="zh-TW" dirty="0" smtClean="0"/>
              <a:t>= </a:t>
            </a:r>
            <a:r>
              <a:rPr lang="pt-BR" altLang="zh-TW" dirty="0"/>
              <a:t>L</a:t>
            </a:r>
            <a:r>
              <a:rPr lang="pt-BR" altLang="zh-TW" baseline="-25000" dirty="0"/>
              <a:t>0</a:t>
            </a:r>
            <a:r>
              <a:rPr lang="pt-BR" altLang="zh-TW" dirty="0"/>
              <a:t> </a:t>
            </a:r>
            <a:r>
              <a:rPr lang="pt-BR" altLang="zh-TW" dirty="0" smtClean="0"/>
              <a:t>\ </a:t>
            </a:r>
            <a:r>
              <a:rPr lang="pt-BR" altLang="zh-TW" dirty="0"/>
              <a:t>frag(Q </a:t>
            </a:r>
            <a:r>
              <a:rPr lang="pt-BR" altLang="zh-TW" dirty="0" smtClean="0"/>
              <a:t>\ </a:t>
            </a:r>
            <a:r>
              <a:rPr lang="pt-BR" altLang="zh-TW" dirty="0"/>
              <a:t>cone</a:t>
            </a:r>
            <a:r>
              <a:rPr lang="pt-BR" altLang="zh-TW" baseline="-25000" dirty="0"/>
              <a:t>Lk−</a:t>
            </a:r>
            <a:r>
              <a:rPr lang="pt-BR" altLang="zh-TW" baseline="-25000" dirty="0" smtClean="0"/>
              <a:t>1</a:t>
            </a:r>
            <a:r>
              <a:rPr lang="pt-BR" altLang="zh-TW" dirty="0" smtClean="0"/>
              <a:t>(S))</a:t>
            </a:r>
          </a:p>
          <a:p>
            <a:r>
              <a:rPr lang="en-US" altLang="zh-TW" dirty="0" err="1"/>
              <a:t>sfrchk</a:t>
            </a:r>
            <a:r>
              <a:rPr lang="en-US" altLang="zh-TW" dirty="0"/>
              <a:t>(S) </a:t>
            </a:r>
            <a:r>
              <a:rPr lang="en-US" altLang="zh-TW" dirty="0" smtClean="0"/>
              <a:t>= </a:t>
            </a:r>
            <a:r>
              <a:rPr lang="en-US" altLang="zh-TW" dirty="0"/>
              <a:t>sfrch0(S ∧ </a:t>
            </a:r>
            <a:r>
              <a:rPr lang="en-US" altLang="zh-TW" dirty="0" smtClean="0"/>
              <a:t>L</a:t>
            </a:r>
            <a:r>
              <a:rPr lang="en-US" altLang="zh-TW" baseline="-25000" dirty="0" smtClean="0"/>
              <a:t>k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resk</a:t>
            </a:r>
            <a:r>
              <a:rPr lang="en-US" altLang="zh-TW" dirty="0" smtClean="0"/>
              <a:t>(G) = </a:t>
            </a:r>
            <a:r>
              <a:rPr lang="en-US" altLang="zh-TW" dirty="0" err="1"/>
              <a:t>νS</a:t>
            </a:r>
            <a:r>
              <a:rPr lang="en-US" altLang="zh-TW" dirty="0"/>
              <a:t>.((Q </a:t>
            </a:r>
            <a:r>
              <a:rPr lang="en-US" altLang="zh-TW" dirty="0" smtClean="0"/>
              <a:t>\ </a:t>
            </a:r>
            <a:r>
              <a:rPr lang="en-US" altLang="zh-TW" dirty="0"/>
              <a:t>F) ∧ </a:t>
            </a:r>
            <a:r>
              <a:rPr lang="en-US" altLang="zh-TW" dirty="0" err="1"/>
              <a:t>sfrchk</a:t>
            </a:r>
            <a:r>
              <a:rPr lang="en-US" altLang="zh-TW" dirty="0"/>
              <a:t>(S</a:t>
            </a:r>
            <a:r>
              <a:rPr lang="en-US" altLang="zh-TW" dirty="0" smtClean="0"/>
              <a:t>)), </a:t>
            </a:r>
            <a:r>
              <a:rPr lang="en-US" altLang="zh-TW" dirty="0"/>
              <a:t>the set of k-resilient states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16017" y="1745832"/>
            <a:ext cx="2694080" cy="17325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4000" dirty="0" smtClean="0"/>
              <a:t>          </a:t>
            </a:r>
            <a:r>
              <a:rPr lang="en-US" altLang="zh-TW" sz="2000" dirty="0" smtClean="0"/>
              <a:t>L0</a:t>
            </a:r>
            <a:r>
              <a:rPr lang="en-US" altLang="zh-TW" sz="4000" dirty="0" smtClean="0"/>
              <a:t>      </a:t>
            </a:r>
            <a:endParaRPr lang="en-US" altLang="zh-TW" sz="4000" baseline="-25000" dirty="0" smtClean="0"/>
          </a:p>
          <a:p>
            <a:endParaRPr lang="en-US" altLang="zh-TW" sz="4000" baseline="-25000" dirty="0" smtClean="0"/>
          </a:p>
          <a:p>
            <a:endParaRPr lang="en-US" altLang="zh-TW" sz="4000" dirty="0"/>
          </a:p>
          <a:p>
            <a:pPr algn="ctr"/>
            <a:endParaRPr lang="zh-TW" altLang="en-US" sz="4000" dirty="0"/>
          </a:p>
        </p:txBody>
      </p:sp>
      <p:sp>
        <p:nvSpPr>
          <p:cNvPr id="5" name="橢圓 4"/>
          <p:cNvSpPr/>
          <p:nvPr/>
        </p:nvSpPr>
        <p:spPr>
          <a:xfrm>
            <a:off x="5628093" y="2422089"/>
            <a:ext cx="721628" cy="798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G</a:t>
            </a:r>
            <a:endParaRPr lang="zh-TW" altLang="en-US" sz="4800" dirty="0"/>
          </a:p>
        </p:txBody>
      </p:sp>
      <p:sp>
        <p:nvSpPr>
          <p:cNvPr id="6" name="橢圓 5"/>
          <p:cNvSpPr/>
          <p:nvPr/>
        </p:nvSpPr>
        <p:spPr>
          <a:xfrm>
            <a:off x="7119459" y="2584869"/>
            <a:ext cx="625411" cy="6352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F</a:t>
            </a:r>
            <a:endParaRPr lang="zh-TW" altLang="en-US" sz="4800" dirty="0"/>
          </a:p>
        </p:txBody>
      </p:sp>
      <p:sp>
        <p:nvSpPr>
          <p:cNvPr id="7" name="矩形 6"/>
          <p:cNvSpPr/>
          <p:nvPr/>
        </p:nvSpPr>
        <p:spPr>
          <a:xfrm>
            <a:off x="8466499" y="1716304"/>
            <a:ext cx="2694080" cy="17325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4000" dirty="0" smtClean="0"/>
              <a:t>            </a:t>
            </a:r>
            <a:endParaRPr lang="en-US" altLang="zh-TW" sz="3600" baseline="-25000" dirty="0" smtClean="0"/>
          </a:p>
          <a:p>
            <a:endParaRPr lang="en-US" altLang="zh-TW" sz="4000" baseline="-25000" dirty="0" smtClean="0"/>
          </a:p>
          <a:p>
            <a:pPr algn="ctr"/>
            <a:endParaRPr lang="en-US" altLang="zh-TW" sz="4000" dirty="0"/>
          </a:p>
          <a:p>
            <a:pPr algn="ctr"/>
            <a:endParaRPr lang="zh-TW" altLang="en-US" sz="4000" dirty="0"/>
          </a:p>
        </p:txBody>
      </p:sp>
      <p:sp>
        <p:nvSpPr>
          <p:cNvPr id="8" name="橢圓 7"/>
          <p:cNvSpPr/>
          <p:nvPr/>
        </p:nvSpPr>
        <p:spPr>
          <a:xfrm>
            <a:off x="8738528" y="2673450"/>
            <a:ext cx="571599" cy="607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G</a:t>
            </a:r>
            <a:endParaRPr lang="zh-TW" altLang="en-US" sz="4800" dirty="0"/>
          </a:p>
        </p:txBody>
      </p:sp>
      <p:cxnSp>
        <p:nvCxnSpPr>
          <p:cNvPr id="9" name="弧形接點 8"/>
          <p:cNvCxnSpPr>
            <a:stCxn id="8" idx="6"/>
            <a:endCxn id="8" idx="7"/>
          </p:cNvCxnSpPr>
          <p:nvPr/>
        </p:nvCxnSpPr>
        <p:spPr>
          <a:xfrm flipH="1" flipV="1">
            <a:off x="9226418" y="2762456"/>
            <a:ext cx="83709" cy="214879"/>
          </a:xfrm>
          <a:prstGeom prst="curvedConnector4">
            <a:avLst>
              <a:gd name="adj1" fmla="val -182451"/>
              <a:gd name="adj2" fmla="val 21898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8" idx="0"/>
          </p:cNvCxnSpPr>
          <p:nvPr/>
        </p:nvCxnSpPr>
        <p:spPr>
          <a:xfrm>
            <a:off x="8900572" y="2427079"/>
            <a:ext cx="123756" cy="2463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endCxn id="8" idx="1"/>
          </p:cNvCxnSpPr>
          <p:nvPr/>
        </p:nvCxnSpPr>
        <p:spPr>
          <a:xfrm>
            <a:off x="8639847" y="2613031"/>
            <a:ext cx="182391" cy="1494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497986" y="2140587"/>
            <a:ext cx="1154606" cy="12397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</p:txBody>
      </p:sp>
      <p:sp>
        <p:nvSpPr>
          <p:cNvPr id="13" name="橢圓 12"/>
          <p:cNvSpPr/>
          <p:nvPr/>
        </p:nvSpPr>
        <p:spPr>
          <a:xfrm>
            <a:off x="10294625" y="2603626"/>
            <a:ext cx="625411" cy="6352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F</a:t>
            </a:r>
            <a:endParaRPr lang="zh-TW" altLang="en-US" sz="4800" dirty="0"/>
          </a:p>
        </p:txBody>
      </p:sp>
      <p:sp>
        <p:nvSpPr>
          <p:cNvPr id="14" name="矩形 13"/>
          <p:cNvSpPr/>
          <p:nvPr/>
        </p:nvSpPr>
        <p:spPr>
          <a:xfrm>
            <a:off x="8466499" y="3781544"/>
            <a:ext cx="2694080" cy="17325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4000" dirty="0" smtClean="0"/>
              <a:t>                   </a:t>
            </a:r>
            <a:endParaRPr lang="en-US" altLang="zh-TW" sz="4000" baseline="-25000" dirty="0" smtClean="0"/>
          </a:p>
          <a:p>
            <a:pPr algn="ctr"/>
            <a:endParaRPr lang="en-US" altLang="zh-TW" sz="4000" dirty="0"/>
          </a:p>
          <a:p>
            <a:pPr algn="ctr"/>
            <a:endParaRPr lang="zh-TW" altLang="en-US" sz="4000" dirty="0"/>
          </a:p>
        </p:txBody>
      </p:sp>
      <p:sp>
        <p:nvSpPr>
          <p:cNvPr id="15" name="橢圓 14"/>
          <p:cNvSpPr/>
          <p:nvPr/>
        </p:nvSpPr>
        <p:spPr>
          <a:xfrm>
            <a:off x="8738528" y="4738689"/>
            <a:ext cx="571599" cy="607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G</a:t>
            </a:r>
            <a:endParaRPr lang="zh-TW" altLang="en-US" sz="4800" dirty="0"/>
          </a:p>
        </p:txBody>
      </p:sp>
      <p:cxnSp>
        <p:nvCxnSpPr>
          <p:cNvPr id="16" name="弧形接點 15"/>
          <p:cNvCxnSpPr>
            <a:stCxn id="15" idx="6"/>
            <a:endCxn id="15" idx="7"/>
          </p:cNvCxnSpPr>
          <p:nvPr/>
        </p:nvCxnSpPr>
        <p:spPr>
          <a:xfrm flipH="1" flipV="1">
            <a:off x="9226418" y="4827696"/>
            <a:ext cx="83709" cy="214879"/>
          </a:xfrm>
          <a:prstGeom prst="curvedConnector4">
            <a:avLst>
              <a:gd name="adj1" fmla="val -92629"/>
              <a:gd name="adj2" fmla="val 21898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15" idx="0"/>
          </p:cNvCxnSpPr>
          <p:nvPr/>
        </p:nvCxnSpPr>
        <p:spPr>
          <a:xfrm>
            <a:off x="8900572" y="4492319"/>
            <a:ext cx="123756" cy="2463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endCxn id="15" idx="1"/>
          </p:cNvCxnSpPr>
          <p:nvPr/>
        </p:nvCxnSpPr>
        <p:spPr>
          <a:xfrm>
            <a:off x="8639847" y="4678271"/>
            <a:ext cx="182391" cy="1494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8497985" y="4205827"/>
            <a:ext cx="1459879" cy="12397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</p:txBody>
      </p:sp>
      <p:sp>
        <p:nvSpPr>
          <p:cNvPr id="20" name="橢圓 19"/>
          <p:cNvSpPr/>
          <p:nvPr/>
        </p:nvSpPr>
        <p:spPr>
          <a:xfrm>
            <a:off x="10294625" y="4668866"/>
            <a:ext cx="625411" cy="6352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F</a:t>
            </a:r>
            <a:endParaRPr lang="zh-TW" altLang="en-US" sz="4800" dirty="0"/>
          </a:p>
        </p:txBody>
      </p:sp>
      <p:cxnSp>
        <p:nvCxnSpPr>
          <p:cNvPr id="21" name="直線單箭頭接點 20"/>
          <p:cNvCxnSpPr/>
          <p:nvPr/>
        </p:nvCxnSpPr>
        <p:spPr>
          <a:xfrm flipV="1">
            <a:off x="9765430" y="4422816"/>
            <a:ext cx="312706" cy="22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9806264" y="4698723"/>
            <a:ext cx="416197" cy="1206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9765430" y="4877934"/>
            <a:ext cx="312706" cy="3842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9396226" y="4532877"/>
            <a:ext cx="561638" cy="56779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</a:rPr>
              <a:t>Frag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39442" y="3794700"/>
            <a:ext cx="2694080" cy="17325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4000" dirty="0" smtClean="0"/>
              <a:t>          </a:t>
            </a:r>
            <a:r>
              <a:rPr lang="en-US" altLang="zh-TW" dirty="0" smtClean="0"/>
              <a:t>L1</a:t>
            </a:r>
            <a:r>
              <a:rPr lang="en-US" altLang="zh-TW" sz="4000" dirty="0" smtClean="0"/>
              <a:t>      </a:t>
            </a:r>
            <a:endParaRPr lang="en-US" altLang="zh-TW" sz="4000" baseline="-25000" dirty="0" smtClean="0"/>
          </a:p>
          <a:p>
            <a:endParaRPr lang="en-US" altLang="zh-TW" sz="4000" baseline="-25000" dirty="0" smtClean="0"/>
          </a:p>
          <a:p>
            <a:endParaRPr lang="en-US" altLang="zh-TW" sz="4000" dirty="0"/>
          </a:p>
          <a:p>
            <a:pPr algn="ctr"/>
            <a:endParaRPr lang="zh-TW" altLang="en-US" sz="4000" dirty="0"/>
          </a:p>
        </p:txBody>
      </p:sp>
      <p:sp>
        <p:nvSpPr>
          <p:cNvPr id="26" name="橢圓 25"/>
          <p:cNvSpPr/>
          <p:nvPr/>
        </p:nvSpPr>
        <p:spPr>
          <a:xfrm>
            <a:off x="5628093" y="4480466"/>
            <a:ext cx="721628" cy="798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G</a:t>
            </a:r>
            <a:endParaRPr lang="zh-TW" altLang="en-US" sz="4800" dirty="0"/>
          </a:p>
        </p:txBody>
      </p:sp>
      <p:sp>
        <p:nvSpPr>
          <p:cNvPr id="27" name="橢圓 26"/>
          <p:cNvSpPr/>
          <p:nvPr/>
        </p:nvSpPr>
        <p:spPr>
          <a:xfrm>
            <a:off x="7119459" y="4643245"/>
            <a:ext cx="625411" cy="6352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F</a:t>
            </a:r>
            <a:endParaRPr lang="zh-TW" altLang="en-US" sz="4800" dirty="0"/>
          </a:p>
        </p:txBody>
      </p:sp>
      <p:sp>
        <p:nvSpPr>
          <p:cNvPr id="28" name="橢圓 27"/>
          <p:cNvSpPr/>
          <p:nvPr/>
        </p:nvSpPr>
        <p:spPr>
          <a:xfrm>
            <a:off x="6375527" y="4399274"/>
            <a:ext cx="621910" cy="59889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</a:rPr>
              <a:t>Frag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cxnSp>
        <p:nvCxnSpPr>
          <p:cNvPr id="29" name="直線單箭頭接點 28"/>
          <p:cNvCxnSpPr>
            <a:stCxn id="4" idx="3"/>
            <a:endCxn id="7" idx="1"/>
          </p:cNvCxnSpPr>
          <p:nvPr/>
        </p:nvCxnSpPr>
        <p:spPr>
          <a:xfrm flipV="1">
            <a:off x="8010097" y="2582565"/>
            <a:ext cx="456402" cy="295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7" idx="2"/>
            <a:endCxn id="14" idx="0"/>
          </p:cNvCxnSpPr>
          <p:nvPr/>
        </p:nvCxnSpPr>
        <p:spPr>
          <a:xfrm>
            <a:off x="9813539" y="3448825"/>
            <a:ext cx="0" cy="3327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4" idx="1"/>
            <a:endCxn id="25" idx="3"/>
          </p:cNvCxnSpPr>
          <p:nvPr/>
        </p:nvCxnSpPr>
        <p:spPr>
          <a:xfrm flipH="1">
            <a:off x="8033522" y="4647804"/>
            <a:ext cx="432977" cy="131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5" idx="0"/>
            <a:endCxn id="4" idx="2"/>
          </p:cNvCxnSpPr>
          <p:nvPr/>
        </p:nvCxnSpPr>
        <p:spPr>
          <a:xfrm flipH="1" flipV="1">
            <a:off x="6663057" y="3478353"/>
            <a:ext cx="23425" cy="3163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928519" y="3497134"/>
            <a:ext cx="575323" cy="269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</a:t>
            </a:r>
            <a:r>
              <a:rPr lang="en-US" altLang="zh-TW" dirty="0" smtClean="0"/>
              <a:t> times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8797622" y="2111526"/>
            <a:ext cx="555332" cy="307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one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8945501" y="4179998"/>
            <a:ext cx="555332" cy="307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one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0294625" y="3901349"/>
            <a:ext cx="83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S\cone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0197663" y="1747991"/>
            <a:ext cx="83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S\cone</a:t>
            </a:r>
            <a:endParaRPr lang="zh-TW" altLang="en-US" dirty="0"/>
          </a:p>
        </p:txBody>
      </p:sp>
      <p:sp>
        <p:nvSpPr>
          <p:cNvPr id="34" name="投影片編號版面配置區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270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Complexity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err="1"/>
              <a:t>kmax</a:t>
            </a:r>
            <a:r>
              <a:rPr lang="en-US" altLang="zh-TW" dirty="0"/>
              <a:t> </a:t>
            </a:r>
            <a:r>
              <a:rPr lang="en-US" altLang="zh-TW" i="1" dirty="0"/>
              <a:t>is either infinite or no greater than </a:t>
            </a:r>
            <a:r>
              <a:rPr lang="en-US" altLang="zh-TW" dirty="0"/>
              <a:t>|</a:t>
            </a:r>
            <a:r>
              <a:rPr lang="en-US" altLang="zh-TW" dirty="0" smtClean="0"/>
              <a:t>Q\F|</a:t>
            </a:r>
            <a:r>
              <a:rPr lang="en-US" altLang="zh-TW" i="1" dirty="0" smtClean="0"/>
              <a:t>.</a:t>
            </a:r>
          </a:p>
          <a:p>
            <a:pPr lvl="1"/>
            <a:r>
              <a:rPr lang="en-US" altLang="zh-TW" i="1" dirty="0" smtClean="0"/>
              <a:t>if k&gt;</a:t>
            </a:r>
            <a:r>
              <a:rPr lang="en-US" altLang="zh-TW" dirty="0" smtClean="0"/>
              <a:t> |Q\F|</a:t>
            </a:r>
            <a:r>
              <a:rPr lang="en-US" altLang="zh-TW" i="1" dirty="0"/>
              <a:t> </a:t>
            </a:r>
            <a:r>
              <a:rPr lang="en-US" altLang="zh-TW" i="1" dirty="0" smtClean="0"/>
              <a:t>-&gt; exists fail recovery path </a:t>
            </a:r>
            <a:r>
              <a:rPr lang="el-GR" altLang="zh-TW" dirty="0" smtClean="0"/>
              <a:t>ρ</a:t>
            </a:r>
            <a:r>
              <a:rPr lang="en-US" altLang="zh-TW" i="1" dirty="0" smtClean="0"/>
              <a:t> with k+1 states</a:t>
            </a:r>
          </a:p>
          <a:p>
            <a:pPr lvl="1"/>
            <a:r>
              <a:rPr lang="en-US" altLang="zh-TW" i="1" dirty="0" smtClean="0"/>
              <a:t>However, there are only </a:t>
            </a:r>
            <a:r>
              <a:rPr lang="en-US" altLang="zh-TW" dirty="0" smtClean="0"/>
              <a:t>|Q\F|</a:t>
            </a:r>
            <a:r>
              <a:rPr lang="en-US" altLang="zh-TW" i="1" dirty="0" smtClean="0"/>
              <a:t> safety states -&gt; repeat states in the path</a:t>
            </a:r>
          </a:p>
          <a:p>
            <a:pPr lvl="1"/>
            <a:r>
              <a:rPr lang="en-US" altLang="zh-TW" dirty="0" smtClean="0"/>
              <a:t>There should be a shorter fail path -&gt; contradiction</a:t>
            </a:r>
          </a:p>
          <a:p>
            <a:r>
              <a:rPr lang="en-US" altLang="zh-TW" i="1" dirty="0"/>
              <a:t>A memoryless control strategy for the states </a:t>
            </a:r>
            <a:r>
              <a:rPr lang="en-US" altLang="zh-TW" i="1" dirty="0" smtClean="0"/>
              <a:t>in </a:t>
            </a:r>
            <a:r>
              <a:rPr lang="en-US" altLang="zh-TW" dirty="0" err="1" smtClean="0"/>
              <a:t>sfrchk</a:t>
            </a:r>
            <a:r>
              <a:rPr lang="en-US" altLang="zh-TW" dirty="0" smtClean="0"/>
              <a:t>(S</a:t>
            </a:r>
            <a:r>
              <a:rPr lang="en-US" altLang="zh-TW" dirty="0"/>
              <a:t>) </a:t>
            </a:r>
            <a:r>
              <a:rPr lang="en-US" altLang="zh-TW" i="1" dirty="0"/>
              <a:t>can be constructed in time linear in both </a:t>
            </a:r>
            <a:r>
              <a:rPr lang="en-US" altLang="zh-TW" dirty="0"/>
              <a:t>k </a:t>
            </a:r>
            <a:r>
              <a:rPr lang="en-US" altLang="zh-TW" i="1" dirty="0" smtClean="0"/>
              <a:t>and the Game </a:t>
            </a:r>
            <a:r>
              <a:rPr lang="en-US" altLang="zh-TW" i="1" dirty="0"/>
              <a:t>size </a:t>
            </a:r>
            <a:r>
              <a:rPr lang="en-US" altLang="zh-TW" dirty="0"/>
              <a:t>|</a:t>
            </a:r>
            <a:r>
              <a:rPr lang="en-US" altLang="zh-TW" dirty="0" smtClean="0"/>
              <a:t>G|</a:t>
            </a:r>
            <a:endParaRPr lang="en-US" altLang="zh-TW" i="1" dirty="0"/>
          </a:p>
          <a:p>
            <a:pPr lvl="1"/>
            <a:r>
              <a:rPr lang="en-US" altLang="zh-TW" dirty="0"/>
              <a:t>All individual steps in the </a:t>
            </a:r>
            <a:r>
              <a:rPr lang="en-US" altLang="zh-TW" dirty="0" smtClean="0"/>
              <a:t>construction are linear in </a:t>
            </a:r>
            <a:r>
              <a:rPr lang="en-US" altLang="zh-TW" dirty="0"/>
              <a:t>the size of the safety resilience game, and there </a:t>
            </a:r>
            <a:r>
              <a:rPr lang="en-US" altLang="zh-TW" dirty="0" smtClean="0"/>
              <a:t>are O(k</a:t>
            </a:r>
            <a:r>
              <a:rPr lang="en-US" altLang="zh-TW" dirty="0"/>
              <a:t>) of these operations in the construction</a:t>
            </a:r>
            <a:r>
              <a:rPr lang="en-US" altLang="zh-TW" dirty="0" smtClean="0"/>
              <a:t>.</a:t>
            </a:r>
          </a:p>
          <a:p>
            <a:r>
              <a:rPr lang="en-US" altLang="zh-TW" dirty="0" err="1" smtClean="0"/>
              <a:t>resk</a:t>
            </a:r>
            <a:r>
              <a:rPr lang="en-US" altLang="zh-TW" dirty="0" smtClean="0"/>
              <a:t>(G</a:t>
            </a:r>
            <a:r>
              <a:rPr lang="en-US" altLang="zh-TW" dirty="0"/>
              <a:t>) </a:t>
            </a:r>
            <a:r>
              <a:rPr lang="en-US" altLang="zh-TW" i="1" dirty="0"/>
              <a:t>and a memoryless </a:t>
            </a:r>
            <a:r>
              <a:rPr lang="en-US" altLang="zh-TW" dirty="0"/>
              <a:t>k</a:t>
            </a:r>
            <a:r>
              <a:rPr lang="en-US" altLang="zh-TW" i="1" dirty="0"/>
              <a:t>-resilient </a:t>
            </a:r>
            <a:r>
              <a:rPr lang="en-US" altLang="zh-TW" i="1" dirty="0" smtClean="0"/>
              <a:t>control strategy </a:t>
            </a:r>
            <a:r>
              <a:rPr lang="en-US" altLang="zh-TW" i="1" dirty="0"/>
              <a:t>for </a:t>
            </a:r>
            <a:r>
              <a:rPr lang="en-US" altLang="zh-TW" dirty="0" err="1" smtClean="0"/>
              <a:t>resk</a:t>
            </a:r>
            <a:r>
              <a:rPr lang="en-US" altLang="zh-TW" dirty="0" smtClean="0"/>
              <a:t>(G</a:t>
            </a:r>
            <a:r>
              <a:rPr lang="en-US" altLang="zh-TW" dirty="0"/>
              <a:t>) </a:t>
            </a:r>
            <a:r>
              <a:rPr lang="en-US" altLang="zh-TW" i="1" dirty="0"/>
              <a:t>can be constructed in </a:t>
            </a:r>
            <a:r>
              <a:rPr lang="en-US" altLang="zh-TW" dirty="0"/>
              <a:t>O(k·|</a:t>
            </a:r>
            <a:r>
              <a:rPr lang="en-US" altLang="zh-TW" dirty="0" smtClean="0"/>
              <a:t>Q\F</a:t>
            </a:r>
            <a:r>
              <a:rPr lang="en-US" altLang="zh-TW" dirty="0"/>
              <a:t>|·|G</a:t>
            </a:r>
            <a:r>
              <a:rPr lang="en-US" altLang="zh-TW" dirty="0" smtClean="0"/>
              <a:t>|) </a:t>
            </a:r>
            <a:r>
              <a:rPr lang="en-US" altLang="zh-TW" i="1" dirty="0" smtClean="0"/>
              <a:t>time.</a:t>
            </a:r>
          </a:p>
          <a:p>
            <a:pPr lvl="1"/>
            <a:r>
              <a:rPr lang="en-US" altLang="zh-TW" dirty="0"/>
              <a:t>There are at most |Q\F| times of </a:t>
            </a:r>
            <a:r>
              <a:rPr lang="en-US" altLang="zh-TW" dirty="0" err="1"/>
              <a:t>sfrchk</a:t>
            </a:r>
            <a:r>
              <a:rPr lang="en-US" altLang="zh-TW" dirty="0"/>
              <a:t>(S) during the </a:t>
            </a:r>
            <a:r>
              <a:rPr lang="en-US" altLang="zh-TW" dirty="0" smtClean="0"/>
              <a:t>process of finding </a:t>
            </a:r>
            <a:r>
              <a:rPr lang="en-US" altLang="zh-TW" dirty="0" err="1" smtClean="0"/>
              <a:t>resk</a:t>
            </a:r>
            <a:r>
              <a:rPr lang="en-US" altLang="zh-TW" dirty="0" smtClean="0"/>
              <a:t>(G)</a:t>
            </a:r>
            <a:endParaRPr lang="en-US" altLang="zh-TW" i="1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9313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Experiment-BSIL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4098" y="1825625"/>
            <a:ext cx="6963804" cy="4351338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89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Contribution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Logics, BSIL&amp;TCL, </a:t>
            </a:r>
            <a:r>
              <a:rPr lang="en-US" altLang="zh-TW" dirty="0" smtClean="0"/>
              <a:t>which can specify the relationship between the strategies used to fulfill different </a:t>
            </a:r>
            <a:r>
              <a:rPr lang="en-US" altLang="zh-TW" dirty="0" smtClean="0"/>
              <a:t>sub-formula</a:t>
            </a:r>
          </a:p>
          <a:p>
            <a:pPr lvl="1"/>
            <a:r>
              <a:rPr lang="en-US" altLang="zh-TW" dirty="0" smtClean="0"/>
              <a:t>Syntax &amp; semantics</a:t>
            </a:r>
          </a:p>
          <a:p>
            <a:pPr lvl="1"/>
            <a:r>
              <a:rPr lang="en-US" altLang="zh-TW" dirty="0" smtClean="0"/>
              <a:t>Expressive power</a:t>
            </a:r>
          </a:p>
          <a:p>
            <a:pPr lvl="1"/>
            <a:r>
              <a:rPr lang="en-US" altLang="zh-TW" dirty="0" smtClean="0"/>
              <a:t>Model checking algorithm</a:t>
            </a:r>
          </a:p>
          <a:p>
            <a:pPr lvl="1"/>
            <a:r>
              <a:rPr lang="en-US" altLang="zh-TW" dirty="0" smtClean="0"/>
              <a:t>Complexity</a:t>
            </a:r>
            <a:endParaRPr lang="en-US" altLang="zh-TW" dirty="0" smtClean="0"/>
          </a:p>
          <a:p>
            <a:r>
              <a:rPr lang="en-US" altLang="zh-TW" dirty="0"/>
              <a:t>A</a:t>
            </a:r>
            <a:r>
              <a:rPr lang="en-US" altLang="zh-TW" dirty="0" smtClean="0"/>
              <a:t> new criteria called dense fault </a:t>
            </a:r>
            <a:r>
              <a:rPr lang="en-US" altLang="zh-TW" dirty="0" smtClean="0"/>
              <a:t>resilience</a:t>
            </a:r>
          </a:p>
          <a:p>
            <a:pPr lvl="1"/>
            <a:r>
              <a:rPr lang="en-US" altLang="zh-TW" dirty="0" smtClean="0"/>
              <a:t>Addressing the justification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An algorithm to verify the </a:t>
            </a:r>
            <a:r>
              <a:rPr lang="en-US" altLang="zh-TW" dirty="0"/>
              <a:t>dense fault </a:t>
            </a:r>
            <a:r>
              <a:rPr lang="en-US" altLang="zh-TW" dirty="0" smtClean="0"/>
              <a:t>resilience of open </a:t>
            </a:r>
            <a:r>
              <a:rPr lang="en-US" altLang="zh-TW" dirty="0" smtClean="0"/>
              <a:t>systems</a:t>
            </a:r>
          </a:p>
          <a:p>
            <a:pPr lvl="1"/>
            <a:r>
              <a:rPr lang="en-US" altLang="zh-TW" dirty="0" smtClean="0"/>
              <a:t>The complexity proof of the algorithm</a:t>
            </a:r>
            <a:endParaRPr lang="en-US" altLang="zh-TW" dirty="0"/>
          </a:p>
          <a:p>
            <a:r>
              <a:rPr lang="en-US" altLang="zh-TW" dirty="0" smtClean="0"/>
              <a:t>Implementation </a:t>
            </a:r>
            <a:r>
              <a:rPr lang="en-US" altLang="zh-TW" dirty="0" smtClean="0"/>
              <a:t>and experiment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026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Experiment-TCL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1556072"/>
            <a:ext cx="7936302" cy="498806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14AB-510D-467E-9D9B-DB14F244D422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83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Experiment-Resilience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100" y="1953419"/>
            <a:ext cx="9067800" cy="409575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1201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BSIL and TCL reach a balance </a:t>
            </a:r>
            <a:r>
              <a:rPr lang="en-US" altLang="zh-TW" dirty="0"/>
              <a:t>between </a:t>
            </a:r>
            <a:r>
              <a:rPr lang="en-US" altLang="zh-TW" dirty="0" smtClean="0"/>
              <a:t>expressiveness and </a:t>
            </a:r>
            <a:r>
              <a:rPr lang="en-US" altLang="zh-TW" dirty="0"/>
              <a:t>verification </a:t>
            </a:r>
            <a:r>
              <a:rPr lang="en-US" altLang="zh-TW" dirty="0" smtClean="0"/>
              <a:t>efficiency with the capability to describe strategy inherit/release properties</a:t>
            </a:r>
          </a:p>
          <a:p>
            <a:r>
              <a:rPr lang="en-US" altLang="zh-TW" dirty="0" smtClean="0"/>
              <a:t>The dense error resilience defines a new error model which </a:t>
            </a:r>
            <a:r>
              <a:rPr lang="en-US" altLang="zh-TW" dirty="0" smtClean="0"/>
              <a:t>and </a:t>
            </a:r>
            <a:r>
              <a:rPr lang="en-US" altLang="zh-TW" dirty="0" smtClean="0"/>
              <a:t>can be verified in PTIME.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8684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49097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Q&amp;A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7933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Backup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2245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Expressive power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729843" cy="4351338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BSIL: &lt;1&gt;((&lt;+2&gt;</a:t>
            </a:r>
            <a:r>
              <a:rPr lang="en-US" altLang="zh-TW" sz="2000" dirty="0" smtClean="0">
                <a:sym typeface="Wingdings 2"/>
              </a:rPr>
              <a:t></a:t>
            </a:r>
            <a:r>
              <a:rPr lang="en-US" altLang="zh-TW" sz="2000" i="1" dirty="0" smtClean="0"/>
              <a:t>p</a:t>
            </a:r>
            <a:r>
              <a:rPr lang="en-US" altLang="zh-TW" sz="2000" dirty="0"/>
              <a:t>)∧</a:t>
            </a:r>
            <a:r>
              <a:rPr lang="en-US" altLang="zh-TW" sz="2000" dirty="0" smtClean="0"/>
              <a:t>(&lt;+2&gt;</a:t>
            </a:r>
            <a:r>
              <a:rPr lang="en-US" altLang="zh-TW" sz="2000" dirty="0" smtClean="0">
                <a:sym typeface="Wingdings 2"/>
              </a:rPr>
              <a:t></a:t>
            </a:r>
            <a:r>
              <a:rPr lang="en-US" altLang="zh-TW" sz="2000" i="1" dirty="0" smtClean="0"/>
              <a:t>q</a:t>
            </a:r>
            <a:r>
              <a:rPr lang="en-US" altLang="zh-TW" sz="2000" dirty="0" smtClean="0"/>
              <a:t>))</a:t>
            </a:r>
          </a:p>
          <a:p>
            <a:r>
              <a:rPr lang="en-US" altLang="zh-TW" sz="2000" dirty="0" smtClean="0"/>
              <a:t>AMC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789" y="1690688"/>
            <a:ext cx="3281088" cy="199956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789" y="3829051"/>
            <a:ext cx="3529719" cy="185125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2145" y="1690688"/>
            <a:ext cx="1164068" cy="199956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3254" y="3801838"/>
            <a:ext cx="1358863" cy="200773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0789" y="5802598"/>
            <a:ext cx="5210175" cy="367561"/>
          </a:xfrm>
          <a:prstGeom prst="rect">
            <a:avLst/>
          </a:prstGeom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5552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Temporal </a:t>
            </a:r>
            <a:r>
              <a:rPr lang="en-US" altLang="zh-TW" dirty="0"/>
              <a:t>Cooperation </a:t>
            </a:r>
            <a:r>
              <a:rPr lang="en-US" altLang="zh-TW" dirty="0" smtClean="0"/>
              <a:t>Logic(TCL)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ym typeface="Wingdings 2" panose="05020102010507070707" pitchFamily="18" charset="2"/>
              </a:rPr>
              <a:t>Allow </a:t>
            </a:r>
            <a:r>
              <a:rPr lang="en-US" altLang="zh-TW" dirty="0"/>
              <a:t>strategy interaction quantifiers to cross temporal modal operators</a:t>
            </a:r>
            <a:endParaRPr lang="en-US" altLang="zh-TW" dirty="0">
              <a:sym typeface="Wingdings 2" panose="05020102010507070707" pitchFamily="18" charset="2"/>
            </a:endParaRPr>
          </a:p>
          <a:p>
            <a:r>
              <a:rPr lang="en-US" altLang="zh-TW" dirty="0" smtClean="0">
                <a:sym typeface="Wingdings 2" panose="05020102010507070707" pitchFamily="18" charset="2"/>
              </a:rPr>
              <a:t>&lt;</a:t>
            </a:r>
            <a:r>
              <a:rPr lang="en-US" altLang="zh-TW" dirty="0">
                <a:sym typeface="Wingdings 2" panose="05020102010507070707" pitchFamily="18" charset="2"/>
              </a:rPr>
              <a:t>1,2,3&gt;</a:t>
            </a:r>
            <a:r>
              <a:rPr lang="en-US" altLang="zh-TW" sz="3600" b="1" dirty="0">
                <a:sym typeface="Symbol"/>
              </a:rPr>
              <a:t></a:t>
            </a:r>
            <a:r>
              <a:rPr lang="en-US" altLang="zh-TW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 a</a:t>
            </a:r>
            <a:r>
              <a:rPr lang="en-US" altLang="zh-TW" baseline="-25000" dirty="0">
                <a:sym typeface="Symbol"/>
              </a:rPr>
              <a:t>[1,3]</a:t>
            </a:r>
            <a:r>
              <a:rPr lang="en-US" altLang="zh-TW" dirty="0">
                <a:sym typeface="Wingdings 2"/>
              </a:rPr>
              <a:t> ((&lt;+</a:t>
            </a:r>
            <a:r>
              <a:rPr lang="el-GR" altLang="zh-TW" dirty="0">
                <a:sym typeface="Symbol" panose="05050102010706020507" pitchFamily="18" charset="2"/>
              </a:rPr>
              <a:t></a:t>
            </a:r>
            <a:r>
              <a:rPr lang="en-US" altLang="zh-TW" dirty="0">
                <a:sym typeface="Wingdings 2"/>
              </a:rPr>
              <a:t>&gt;</a:t>
            </a:r>
            <a:r>
              <a:rPr lang="en-US" altLang="zh-TW" dirty="0">
                <a:sym typeface="Symbol" panose="05050102010706020507" pitchFamily="18" charset="2"/>
              </a:rPr>
              <a:t>  </a:t>
            </a:r>
            <a:r>
              <a:rPr lang="en-US" altLang="zh-TW" dirty="0" err="1">
                <a:sym typeface="Symbol" panose="05050102010706020507" pitchFamily="18" charset="2"/>
              </a:rPr>
              <a:t>jail</a:t>
            </a:r>
            <a:r>
              <a:rPr lang="en-US" altLang="zh-TW" baseline="-25000" dirty="0" err="1">
                <a:sym typeface="Symbol" panose="05050102010706020507" pitchFamily="18" charset="2"/>
              </a:rPr>
              <a:t>a</a:t>
            </a:r>
            <a:r>
              <a:rPr lang="en-US" altLang="zh-TW" dirty="0">
                <a:sym typeface="Wingdings 2"/>
              </a:rPr>
              <a:t>)</a:t>
            </a:r>
            <a:r>
              <a:rPr lang="zh-TW" altLang="en-US" dirty="0"/>
              <a:t> ∨</a:t>
            </a:r>
            <a:r>
              <a:rPr lang="en-US" altLang="zh-TW" dirty="0"/>
              <a:t> (&lt;-a&gt;</a:t>
            </a:r>
            <a:r>
              <a:rPr lang="en-US" altLang="zh-TW" dirty="0">
                <a:sym typeface="Wingdings 2" panose="05020102010507070707" pitchFamily="18" charset="2"/>
              </a:rPr>
              <a:t> </a:t>
            </a:r>
            <a:r>
              <a:rPr lang="en-US" altLang="zh-TW" dirty="0">
                <a:sym typeface="Symbol" panose="05050102010706020507" pitchFamily="18" charset="2"/>
              </a:rPr>
              <a:t> </a:t>
            </a:r>
            <a:r>
              <a:rPr lang="en-US" altLang="zh-TW" dirty="0" err="1">
                <a:sym typeface="Symbol" panose="05050102010706020507" pitchFamily="18" charset="2"/>
              </a:rPr>
              <a:t>jail</a:t>
            </a:r>
            <a:r>
              <a:rPr lang="en-US" altLang="zh-TW" baseline="-25000" dirty="0" err="1">
                <a:sym typeface="Symbol" panose="05050102010706020507" pitchFamily="18" charset="2"/>
              </a:rPr>
              <a:t>a</a:t>
            </a:r>
            <a:r>
              <a:rPr lang="en-US" altLang="zh-TW" dirty="0">
                <a:sym typeface="Wingdings 2"/>
              </a:rPr>
              <a:t>))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sym typeface="Wingdings 2"/>
              </a:rPr>
              <a:t/>
            </a:r>
            <a:b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sym typeface="Wingdings 2"/>
              </a:rPr>
            </a:b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sym typeface="Wingdings 2"/>
              </a:rPr>
              <a:t>no agent stays in jail indefinitely, if she can avoid it. (Nash equilibrium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 2"/>
              </a:rPr>
              <a:t>)</a:t>
            </a:r>
            <a:endParaRPr lang="en-US" altLang="zh-TW" dirty="0" smtClean="0">
              <a:sym typeface="Wingdings 2"/>
            </a:endParaRPr>
          </a:p>
          <a:p>
            <a:r>
              <a:rPr lang="en-US" altLang="zh-TW" dirty="0">
                <a:sym typeface="Wingdings 2"/>
              </a:rPr>
              <a:t>&lt;2&gt;((&lt;+&gt;</a:t>
            </a:r>
            <a:r>
              <a:rPr lang="en-US" altLang="zh-TW" dirty="0">
                <a:sym typeface="Symbol"/>
              </a:rPr>
              <a:t></a:t>
            </a:r>
            <a:r>
              <a:rPr lang="en-US" altLang="zh-TW" dirty="0">
                <a:sym typeface="Wingdings 2"/>
              </a:rPr>
              <a:t>betray</a:t>
            </a:r>
            <a:r>
              <a:rPr lang="en-US" altLang="zh-TW" baseline="-25000" dirty="0">
                <a:sym typeface="Wingdings 2"/>
              </a:rPr>
              <a:t>2</a:t>
            </a:r>
            <a:r>
              <a:rPr lang="en-US" altLang="zh-TW" dirty="0">
                <a:sym typeface="Wingdings 2"/>
              </a:rPr>
              <a:t>) </a:t>
            </a:r>
            <a:br>
              <a:rPr lang="en-US" altLang="zh-TW" dirty="0">
                <a:sym typeface="Wingdings 2"/>
              </a:rPr>
            </a:br>
            <a:r>
              <a:rPr lang="zh-TW" altLang="en-US" dirty="0"/>
              <a:t>∨ </a:t>
            </a:r>
            <a:r>
              <a:rPr lang="en-US" altLang="zh-TW" dirty="0"/>
              <a:t>&lt;+1&gt;</a:t>
            </a:r>
            <a:r>
              <a:rPr lang="en-US" altLang="zh-TW" dirty="0">
                <a:sym typeface="Wingdings 2"/>
              </a:rPr>
              <a:t>((&lt;+&gt;</a:t>
            </a:r>
            <a:r>
              <a:rPr lang="en-US" altLang="zh-TW" dirty="0">
                <a:sym typeface="Symbol"/>
              </a:rPr>
              <a:t></a:t>
            </a:r>
            <a:r>
              <a:rPr lang="en-US" altLang="zh-TW" dirty="0">
                <a:sym typeface="Wingdings 2"/>
              </a:rPr>
              <a:t>betray</a:t>
            </a:r>
            <a:r>
              <a:rPr lang="en-US" altLang="zh-TW" baseline="-25000" dirty="0">
                <a:sym typeface="Wingdings 2"/>
              </a:rPr>
              <a:t>1</a:t>
            </a:r>
            <a:r>
              <a:rPr lang="en-US" altLang="zh-TW" dirty="0">
                <a:sym typeface="Wingdings 2"/>
              </a:rPr>
              <a:t>)</a:t>
            </a:r>
            <a:r>
              <a:rPr lang="en-US" altLang="zh-TW" dirty="0">
                <a:sym typeface="Symbol"/>
              </a:rPr>
              <a:t></a:t>
            </a:r>
            <a:r>
              <a:rPr lang="en-US" altLang="zh-TW" dirty="0">
                <a:sym typeface="Wingdings 2"/>
              </a:rPr>
              <a:t>(betray</a:t>
            </a:r>
            <a:r>
              <a:rPr lang="en-US" altLang="zh-TW" baseline="-25000" dirty="0">
                <a:sym typeface="Wingdings 2"/>
              </a:rPr>
              <a:t>2</a:t>
            </a:r>
            <a:r>
              <a:rPr lang="zh-TW" altLang="en-US" dirty="0"/>
              <a:t>∨</a:t>
            </a:r>
            <a:r>
              <a:rPr lang="en-US" altLang="zh-TW" dirty="0">
                <a:sym typeface="Wingdings 2"/>
              </a:rPr>
              <a:t>betray</a:t>
            </a:r>
            <a:r>
              <a:rPr lang="en-US" altLang="zh-TW" baseline="-25000" dirty="0">
                <a:sym typeface="Wingdings 2"/>
              </a:rPr>
              <a:t>3</a:t>
            </a:r>
            <a:r>
              <a:rPr lang="en-US" altLang="zh-TW" dirty="0">
                <a:sym typeface="Wingdings 2"/>
              </a:rPr>
              <a:t>)))</a:t>
            </a:r>
            <a:br>
              <a:rPr lang="en-US" altLang="zh-TW" dirty="0">
                <a:sym typeface="Wingdings 2"/>
              </a:rPr>
            </a:b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sym typeface="Wingdings 2"/>
              </a:rPr>
              <a:t>Player 2 should avoid betrayal while player 1 can be 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 2"/>
              </a:rPr>
              <a:t>unforgiving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78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Game Graph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857500" y="1637620"/>
            <a:ext cx="914400" cy="85725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</a:t>
            </a:r>
            <a:r>
              <a:rPr lang="en-US" altLang="zh-TW" dirty="0" err="1" smtClean="0"/>
              <a:t>,q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2857500" y="4631871"/>
            <a:ext cx="914400" cy="85725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q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5" idx="6"/>
          </p:cNvCxnSpPr>
          <p:nvPr/>
        </p:nvCxnSpPr>
        <p:spPr>
          <a:xfrm flipV="1">
            <a:off x="3771900" y="2061823"/>
            <a:ext cx="2694214" cy="442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線單箭頭接點 14"/>
          <p:cNvCxnSpPr>
            <a:stCxn id="5" idx="4"/>
            <a:endCxn id="7" idx="0"/>
          </p:cNvCxnSpPr>
          <p:nvPr/>
        </p:nvCxnSpPr>
        <p:spPr>
          <a:xfrm>
            <a:off x="3314700" y="2494870"/>
            <a:ext cx="0" cy="213700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線單箭頭接點 16"/>
          <p:cNvCxnSpPr>
            <a:stCxn id="7" idx="6"/>
          </p:cNvCxnSpPr>
          <p:nvPr/>
        </p:nvCxnSpPr>
        <p:spPr>
          <a:xfrm>
            <a:off x="3771900" y="5060496"/>
            <a:ext cx="269421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直線單箭頭接點 19"/>
          <p:cNvCxnSpPr>
            <a:stCxn id="47" idx="0"/>
            <a:endCxn id="45" idx="4"/>
          </p:cNvCxnSpPr>
          <p:nvPr/>
        </p:nvCxnSpPr>
        <p:spPr>
          <a:xfrm flipH="1" flipV="1">
            <a:off x="6923314" y="2416448"/>
            <a:ext cx="5586" cy="22140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線單箭頭接點 21"/>
          <p:cNvCxnSpPr>
            <a:stCxn id="5" idx="5"/>
            <a:endCxn id="47" idx="1"/>
          </p:cNvCxnSpPr>
          <p:nvPr/>
        </p:nvCxnSpPr>
        <p:spPr>
          <a:xfrm>
            <a:off x="3637989" y="2369329"/>
            <a:ext cx="2967622" cy="238672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弧形接點 23"/>
          <p:cNvCxnSpPr>
            <a:endCxn id="7" idx="5"/>
          </p:cNvCxnSpPr>
          <p:nvPr/>
        </p:nvCxnSpPr>
        <p:spPr>
          <a:xfrm rot="5400000" flipH="1">
            <a:off x="5228257" y="3773312"/>
            <a:ext cx="68050" cy="3248586"/>
          </a:xfrm>
          <a:prstGeom prst="curvedConnector3">
            <a:avLst>
              <a:gd name="adj1" fmla="val -420413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弧形接點 31"/>
          <p:cNvCxnSpPr>
            <a:stCxn id="7" idx="2"/>
            <a:endCxn id="5" idx="2"/>
          </p:cNvCxnSpPr>
          <p:nvPr/>
        </p:nvCxnSpPr>
        <p:spPr>
          <a:xfrm rot="10800000">
            <a:off x="2857500" y="2066246"/>
            <a:ext cx="12700" cy="2994251"/>
          </a:xfrm>
          <a:prstGeom prst="curvedConnector3">
            <a:avLst>
              <a:gd name="adj1" fmla="val 1800000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弧形接點 33"/>
          <p:cNvCxnSpPr/>
          <p:nvPr/>
        </p:nvCxnSpPr>
        <p:spPr>
          <a:xfrm flipH="1" flipV="1">
            <a:off x="6965129" y="1559198"/>
            <a:ext cx="420461" cy="371135"/>
          </a:xfrm>
          <a:prstGeom prst="curvedConnector4">
            <a:avLst>
              <a:gd name="adj1" fmla="val -54369"/>
              <a:gd name="adj2" fmla="val 161595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直線單箭頭接點 35"/>
          <p:cNvCxnSpPr>
            <a:stCxn id="45" idx="3"/>
            <a:endCxn id="7" idx="7"/>
          </p:cNvCxnSpPr>
          <p:nvPr/>
        </p:nvCxnSpPr>
        <p:spPr>
          <a:xfrm flipH="1">
            <a:off x="3637989" y="2290907"/>
            <a:ext cx="2962036" cy="246650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文字方塊 36"/>
          <p:cNvSpPr txBox="1"/>
          <p:nvPr/>
        </p:nvSpPr>
        <p:spPr>
          <a:xfrm>
            <a:off x="3883622" y="172344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[0,1]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777728" y="27353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[0,0]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3931812" y="2375554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[1,-]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089710" y="3430911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[-,1]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3883622" y="472018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[-,0]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886575" y="3430911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[-,0]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594034" y="118986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[1,-]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625192" y="2394724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[0,-]</a:t>
            </a:r>
            <a:endParaRPr lang="zh-TW" altLang="en-US" dirty="0"/>
          </a:p>
        </p:txBody>
      </p:sp>
      <p:sp>
        <p:nvSpPr>
          <p:cNvPr id="45" name="橢圓 44"/>
          <p:cNvSpPr/>
          <p:nvPr/>
        </p:nvSpPr>
        <p:spPr>
          <a:xfrm>
            <a:off x="6466114" y="1559198"/>
            <a:ext cx="914400" cy="85725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47" name="橢圓 46"/>
          <p:cNvSpPr/>
          <p:nvPr/>
        </p:nvSpPr>
        <p:spPr>
          <a:xfrm>
            <a:off x="6471700" y="4630510"/>
            <a:ext cx="914400" cy="85725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TW" dirty="0">
                <a:sym typeface="Symbol" panose="05050102010706020507" pitchFamily="18" charset="2"/>
              </a:rPr>
              <a:t>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5257690" y="570568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[-,1]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4296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Game 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concurrent game graph (CGG) is a tuple </a:t>
            </a:r>
            <a:r>
              <a:rPr lang="en-US" altLang="zh-TW" i="1" dirty="0"/>
              <a:t>A</a:t>
            </a:r>
            <a:r>
              <a:rPr lang="en-US" altLang="zh-TW" dirty="0"/>
              <a:t>= </a:t>
            </a:r>
            <a:r>
              <a:rPr lang="en-US" altLang="zh-TW" dirty="0" smtClean="0"/>
              <a:t>&lt;</a:t>
            </a:r>
            <a:r>
              <a:rPr lang="en-US" altLang="zh-TW" i="1" dirty="0" smtClean="0"/>
              <a:t>m</a:t>
            </a:r>
            <a:r>
              <a:rPr lang="en-US" altLang="zh-TW" i="1" dirty="0"/>
              <a:t>, Q, r, P, λ, </a:t>
            </a:r>
            <a:r>
              <a:rPr lang="en-US" altLang="zh-TW" i="1" dirty="0" smtClean="0"/>
              <a:t>E1, E2, </a:t>
            </a:r>
            <a:r>
              <a:rPr lang="el-GR" altLang="zh-TW" i="1" dirty="0" smtClean="0"/>
              <a:t>Δ</a:t>
            </a:r>
            <a:r>
              <a:rPr lang="en-US" altLang="zh-TW" i="1" dirty="0" smtClean="0"/>
              <a:t>, δ&gt;</a:t>
            </a:r>
          </a:p>
          <a:p>
            <a:pPr lvl="1"/>
            <a:r>
              <a:rPr lang="en-US" altLang="zh-TW" i="1" dirty="0" smtClean="0"/>
              <a:t>M </a:t>
            </a:r>
            <a:r>
              <a:rPr lang="en-US" altLang="zh-TW" dirty="0" smtClean="0"/>
              <a:t>is </a:t>
            </a:r>
            <a:r>
              <a:rPr lang="en-US" altLang="zh-TW" dirty="0"/>
              <a:t>the number of agents in the </a:t>
            </a:r>
            <a:r>
              <a:rPr lang="en-US" altLang="zh-TW" dirty="0" smtClean="0"/>
              <a:t>game.</a:t>
            </a:r>
          </a:p>
          <a:p>
            <a:pPr lvl="1"/>
            <a:r>
              <a:rPr lang="en-US" altLang="zh-TW" i="1" dirty="0" smtClean="0"/>
              <a:t>Q </a:t>
            </a:r>
            <a:r>
              <a:rPr lang="en-US" altLang="zh-TW" dirty="0"/>
              <a:t>is a finite set of states.</a:t>
            </a:r>
          </a:p>
          <a:p>
            <a:pPr lvl="1"/>
            <a:r>
              <a:rPr lang="en-US" altLang="zh-TW" i="1" dirty="0" smtClean="0"/>
              <a:t>r </a:t>
            </a:r>
            <a:r>
              <a:rPr lang="en-US" altLang="zh-TW" dirty="0"/>
              <a:t>∈ </a:t>
            </a:r>
            <a:r>
              <a:rPr lang="en-US" altLang="zh-TW" i="1" dirty="0"/>
              <a:t>Q </a:t>
            </a:r>
            <a:r>
              <a:rPr lang="en-US" altLang="zh-TW" dirty="0"/>
              <a:t>is the </a:t>
            </a:r>
            <a:r>
              <a:rPr lang="en-US" altLang="zh-TW" i="1" dirty="0"/>
              <a:t>initial state </a:t>
            </a:r>
            <a:r>
              <a:rPr lang="en-US" altLang="zh-TW" dirty="0"/>
              <a:t>of </a:t>
            </a:r>
            <a:r>
              <a:rPr lang="en-US" altLang="zh-TW" i="1" dirty="0"/>
              <a:t>A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i="1" dirty="0" smtClean="0"/>
              <a:t>P </a:t>
            </a:r>
            <a:r>
              <a:rPr lang="en-US" altLang="zh-TW" dirty="0"/>
              <a:t>is a finite set of atomic propositions.</a:t>
            </a:r>
          </a:p>
          <a:p>
            <a:pPr lvl="1"/>
            <a:r>
              <a:rPr lang="en-US" altLang="zh-TW" dirty="0" smtClean="0"/>
              <a:t>Function </a:t>
            </a:r>
            <a:r>
              <a:rPr lang="en-US" altLang="zh-TW" i="1" dirty="0"/>
              <a:t>λ </a:t>
            </a:r>
            <a:r>
              <a:rPr lang="en-US" altLang="zh-TW" dirty="0"/>
              <a:t>: </a:t>
            </a:r>
            <a:r>
              <a:rPr lang="en-US" altLang="zh-TW" i="1" dirty="0"/>
              <a:t>Q </a:t>
            </a:r>
            <a:r>
              <a:rPr lang="en-US" altLang="zh-TW" dirty="0"/>
              <a:t>→ 2</a:t>
            </a:r>
            <a:r>
              <a:rPr lang="en-US" altLang="zh-TW" i="1" dirty="0"/>
              <a:t>P </a:t>
            </a:r>
            <a:r>
              <a:rPr lang="en-US" altLang="zh-TW" dirty="0"/>
              <a:t>labels each state in </a:t>
            </a:r>
            <a:r>
              <a:rPr lang="en-US" altLang="zh-TW" i="1" dirty="0"/>
              <a:t>Q </a:t>
            </a:r>
            <a:r>
              <a:rPr lang="en-US" altLang="zh-TW" dirty="0"/>
              <a:t>with a set of atomic propositions.</a:t>
            </a:r>
          </a:p>
          <a:p>
            <a:pPr lvl="1"/>
            <a:r>
              <a:rPr lang="en-US" altLang="zh-TW" dirty="0"/>
              <a:t>E1 and E2 are finite sets of move symbols that the protagonist and the antagonist can respectively choose in transitions. A pair in E1xE2 is called a move vector.</a:t>
            </a:r>
          </a:p>
          <a:p>
            <a:pPr lvl="1"/>
            <a:r>
              <a:rPr lang="en-US" altLang="zh-TW" dirty="0"/>
              <a:t>E2 is partitioned into error and </a:t>
            </a:r>
            <a:r>
              <a:rPr lang="en-US" altLang="zh-TW" dirty="0" err="1"/>
              <a:t>and</a:t>
            </a:r>
            <a:r>
              <a:rPr lang="en-US" altLang="zh-TW" dirty="0"/>
              <a:t> non-error moves (</a:t>
            </a:r>
            <a:r>
              <a:rPr lang="en-US" altLang="zh-TW" dirty="0" err="1"/>
              <a:t>Eerror</a:t>
            </a:r>
            <a:r>
              <a:rPr lang="en-US" altLang="zh-TW" dirty="0"/>
              <a:t> and </a:t>
            </a:r>
            <a:r>
              <a:rPr lang="en-US" altLang="zh-TW" dirty="0" err="1"/>
              <a:t>Enoerr</a:t>
            </a:r>
            <a:r>
              <a:rPr lang="en-US" altLang="zh-TW" dirty="0"/>
              <a:t> )</a:t>
            </a:r>
          </a:p>
          <a:p>
            <a:pPr lvl="1"/>
            <a:r>
              <a:rPr lang="el-GR" altLang="zh-TW" i="1" dirty="0" smtClean="0"/>
              <a:t>Δ </a:t>
            </a:r>
            <a:r>
              <a:rPr lang="en-US" altLang="zh-TW" dirty="0" smtClean="0"/>
              <a:t>is </a:t>
            </a:r>
            <a:r>
              <a:rPr lang="en-US" altLang="zh-TW" dirty="0"/>
              <a:t>a set of tokens that can be issued by the agents during transitions.</a:t>
            </a:r>
          </a:p>
          <a:p>
            <a:pPr lvl="1"/>
            <a:r>
              <a:rPr lang="en-US" altLang="zh-TW" i="1" dirty="0" smtClean="0"/>
              <a:t>δ </a:t>
            </a:r>
            <a:r>
              <a:rPr lang="en-US" altLang="zh-TW" dirty="0"/>
              <a:t>: (</a:t>
            </a:r>
            <a:r>
              <a:rPr lang="en-US" altLang="zh-TW" i="1" dirty="0"/>
              <a:t>R </a:t>
            </a:r>
            <a:r>
              <a:rPr lang="en-US" altLang="zh-TW" dirty="0"/>
              <a:t>× [1</a:t>
            </a:r>
            <a:r>
              <a:rPr lang="en-US" altLang="zh-TW" i="1" dirty="0"/>
              <a:t>,m</a:t>
            </a:r>
            <a:r>
              <a:rPr lang="en-US" altLang="zh-TW" dirty="0"/>
              <a:t>]) → </a:t>
            </a:r>
            <a:r>
              <a:rPr lang="en-US" altLang="zh-TW" i="1" dirty="0"/>
              <a:t> </a:t>
            </a:r>
            <a:r>
              <a:rPr lang="en-US" altLang="zh-TW" dirty="0"/>
              <a:t>is a function that specifies the token (move symbol) issued </a:t>
            </a:r>
            <a:r>
              <a:rPr lang="en-US" altLang="zh-TW" dirty="0" smtClean="0"/>
              <a:t>by each </a:t>
            </a:r>
            <a:r>
              <a:rPr lang="en-US" altLang="zh-TW" dirty="0"/>
              <a:t>agent in a transition.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506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Existing logics about game and strategy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ATL* [AHK2002]</a:t>
            </a:r>
            <a:r>
              <a:rPr lang="en-US" altLang="zh-TW" dirty="0" smtClean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&lt;</a:t>
            </a:r>
            <a:r>
              <a:rPr lang="en-US" altLang="zh-TW" dirty="0" smtClean="0"/>
              <a:t>1</a:t>
            </a:r>
            <a:r>
              <a:rPr lang="en-US" altLang="zh-TW" i="1" dirty="0" smtClean="0"/>
              <a:t>, </a:t>
            </a:r>
            <a:r>
              <a:rPr lang="en-US" altLang="zh-TW" dirty="0" smtClean="0"/>
              <a:t>2</a:t>
            </a:r>
            <a:r>
              <a:rPr lang="en-US" altLang="zh-TW" i="1" dirty="0" smtClean="0"/>
              <a:t>, </a:t>
            </a:r>
            <a:r>
              <a:rPr lang="en-US" altLang="zh-TW" dirty="0" smtClean="0"/>
              <a:t>3&gt;</a:t>
            </a:r>
            <a:r>
              <a:rPr lang="en-US" altLang="zh-TW" b="1" dirty="0" smtClean="0">
                <a:sym typeface="Symbol"/>
              </a:rPr>
              <a:t> (</a:t>
            </a:r>
            <a:r>
              <a:rPr lang="en-US" altLang="zh-TW" dirty="0" smtClean="0"/>
              <a:t>(</a:t>
            </a:r>
            <a:r>
              <a:rPr lang="en-US" altLang="zh-TW" dirty="0" smtClean="0">
                <a:sym typeface="Wingdings 2"/>
              </a:rPr>
              <a:t> </a:t>
            </a:r>
            <a:r>
              <a:rPr lang="zh-TW" altLang="en-US" dirty="0" smtClean="0"/>
              <a:t>￢</a:t>
            </a:r>
            <a:r>
              <a:rPr lang="en-US" altLang="zh-TW" dirty="0" smtClean="0"/>
              <a:t>j1)</a:t>
            </a:r>
            <a:r>
              <a:rPr lang="en-US" altLang="zh-TW" b="1" dirty="0" smtClean="0">
                <a:sym typeface="Symbol"/>
              </a:rPr>
              <a:t></a:t>
            </a:r>
            <a:r>
              <a:rPr lang="en-US" altLang="zh-TW" dirty="0" smtClean="0"/>
              <a:t>(</a:t>
            </a:r>
            <a:r>
              <a:rPr lang="en-US" altLang="zh-TW" dirty="0" smtClean="0">
                <a:sym typeface="Wingdings 2"/>
              </a:rPr>
              <a:t> </a:t>
            </a:r>
            <a:r>
              <a:rPr lang="zh-TW" altLang="en-US" dirty="0" smtClean="0"/>
              <a:t>￢</a:t>
            </a:r>
            <a:r>
              <a:rPr lang="en-US" altLang="zh-TW" dirty="0" smtClean="0"/>
              <a:t>j2)</a:t>
            </a:r>
            <a:r>
              <a:rPr lang="en-US" altLang="zh-TW" b="1" dirty="0" smtClean="0">
                <a:sym typeface="Symbol"/>
              </a:rPr>
              <a:t></a:t>
            </a:r>
            <a:r>
              <a:rPr lang="en-US" altLang="zh-TW" dirty="0" smtClean="0"/>
              <a:t>(</a:t>
            </a:r>
            <a:r>
              <a:rPr lang="en-US" altLang="zh-TW" dirty="0" smtClean="0">
                <a:sym typeface="Wingdings 2"/>
              </a:rPr>
              <a:t> </a:t>
            </a:r>
            <a:r>
              <a:rPr lang="zh-TW" altLang="en-US" dirty="0" smtClean="0"/>
              <a:t>￢</a:t>
            </a:r>
            <a:r>
              <a:rPr lang="en-US" altLang="zh-TW" dirty="0" smtClean="0"/>
              <a:t>j3))</a:t>
            </a:r>
          </a:p>
          <a:p>
            <a:r>
              <a:rPr lang="en-US" altLang="zh-TW" dirty="0" smtClean="0">
                <a:solidFill>
                  <a:schemeClr val="tx2"/>
                </a:solidFill>
              </a:rPr>
              <a:t>AMC (Alternating </a:t>
            </a:r>
            <a:r>
              <a:rPr lang="en-US" altLang="zh-TW" dirty="0" smtClean="0">
                <a:solidFill>
                  <a:schemeClr val="tx2"/>
                </a:solidFill>
                <a:sym typeface="Symbol"/>
              </a:rPr>
              <a:t></a:t>
            </a:r>
            <a:r>
              <a:rPr lang="en-US" altLang="zh-TW" dirty="0" smtClean="0">
                <a:solidFill>
                  <a:schemeClr val="tx2"/>
                </a:solidFill>
              </a:rPr>
              <a:t>-Calculus) [AHK2002] </a:t>
            </a:r>
            <a:endParaRPr lang="en-US" altLang="zh-TW" dirty="0">
              <a:solidFill>
                <a:schemeClr val="tx2"/>
              </a:solidFill>
            </a:endParaRPr>
          </a:p>
          <a:p>
            <a:pPr lvl="1"/>
            <a:r>
              <a:rPr lang="el-GR" altLang="zh-TW" dirty="0" smtClean="0"/>
              <a:t>μ </a:t>
            </a:r>
            <a:r>
              <a:rPr lang="en-US" altLang="zh-TW" dirty="0"/>
              <a:t>x.{1, 2, 3}(x </a:t>
            </a:r>
            <a:r>
              <a:rPr lang="en-US" altLang="zh-TW" dirty="0" smtClean="0"/>
              <a:t>∨ ((</a:t>
            </a:r>
            <a:r>
              <a:rPr lang="en-US" altLang="zh-TW" dirty="0" smtClean="0">
                <a:sym typeface="Wingdings 2"/>
              </a:rPr>
              <a:t> </a:t>
            </a:r>
            <a:r>
              <a:rPr lang="zh-TW" altLang="en-US" dirty="0" smtClean="0"/>
              <a:t>￢</a:t>
            </a:r>
            <a:r>
              <a:rPr lang="en-US" altLang="zh-TW" dirty="0" smtClean="0"/>
              <a:t>j1)</a:t>
            </a:r>
            <a:r>
              <a:rPr lang="en-US" altLang="zh-TW" b="1" dirty="0" smtClean="0">
                <a:sym typeface="Symbol"/>
              </a:rPr>
              <a:t></a:t>
            </a:r>
            <a:r>
              <a:rPr lang="en-US" altLang="zh-TW" dirty="0" smtClean="0"/>
              <a:t>(</a:t>
            </a:r>
            <a:r>
              <a:rPr lang="en-US" altLang="zh-TW" dirty="0" smtClean="0">
                <a:sym typeface="Wingdings 2"/>
              </a:rPr>
              <a:t> </a:t>
            </a:r>
            <a:r>
              <a:rPr lang="zh-TW" altLang="en-US" dirty="0" smtClean="0"/>
              <a:t>￢</a:t>
            </a:r>
            <a:r>
              <a:rPr lang="en-US" altLang="zh-TW" dirty="0" smtClean="0"/>
              <a:t>j2)</a:t>
            </a:r>
            <a:r>
              <a:rPr lang="en-US" altLang="zh-TW" b="1" dirty="0" smtClean="0">
                <a:sym typeface="Symbol"/>
              </a:rPr>
              <a:t></a:t>
            </a:r>
            <a:r>
              <a:rPr lang="en-US" altLang="zh-TW" dirty="0" smtClean="0"/>
              <a:t>(</a:t>
            </a:r>
            <a:r>
              <a:rPr lang="en-US" altLang="zh-TW" dirty="0" smtClean="0">
                <a:sym typeface="Wingdings 2"/>
              </a:rPr>
              <a:t> </a:t>
            </a:r>
            <a:r>
              <a:rPr lang="zh-TW" altLang="en-US" dirty="0" smtClean="0"/>
              <a:t>￢</a:t>
            </a:r>
            <a:r>
              <a:rPr lang="en-US" altLang="zh-TW" dirty="0" smtClean="0"/>
              <a:t>j3)))</a:t>
            </a:r>
          </a:p>
          <a:p>
            <a:pPr>
              <a:defRPr/>
            </a:pPr>
            <a:r>
              <a:rPr lang="en-US" altLang="zh-TW" dirty="0" smtClean="0">
                <a:solidFill>
                  <a:schemeClr val="tx2"/>
                </a:solidFill>
              </a:rPr>
              <a:t>GL (Game Logic) [AHK2002] </a:t>
            </a:r>
            <a:endParaRPr lang="en-US" altLang="zh-TW" dirty="0" smtClean="0">
              <a:solidFill>
                <a:schemeClr val="tx2"/>
              </a:solidFill>
            </a:endParaRPr>
          </a:p>
          <a:p>
            <a:pPr lvl="1">
              <a:defRPr/>
            </a:pPr>
            <a:r>
              <a:rPr lang="zh-TW" altLang="en-US" dirty="0" smtClean="0"/>
              <a:t>∃</a:t>
            </a:r>
            <a:r>
              <a:rPr lang="en-US" altLang="zh-TW" dirty="0" smtClean="0"/>
              <a:t>{</a:t>
            </a:r>
            <a:r>
              <a:rPr lang="en-US" altLang="zh-TW" dirty="0" smtClean="0"/>
              <a:t>1,2,3}</a:t>
            </a:r>
            <a:r>
              <a:rPr lang="en-US" altLang="zh-TW" dirty="0"/>
              <a:t> ((</a:t>
            </a:r>
            <a:r>
              <a:rPr lang="en-US" altLang="zh-TW" dirty="0">
                <a:sym typeface="Wingdings 2"/>
              </a:rPr>
              <a:t> </a:t>
            </a:r>
            <a:r>
              <a:rPr lang="zh-TW" altLang="en-US" dirty="0"/>
              <a:t>￢</a:t>
            </a:r>
            <a:r>
              <a:rPr lang="en-US" altLang="zh-TW" dirty="0"/>
              <a:t>j1)</a:t>
            </a:r>
            <a:r>
              <a:rPr lang="en-US" altLang="zh-TW" b="1" dirty="0">
                <a:sym typeface="Symbol"/>
              </a:rPr>
              <a:t></a:t>
            </a:r>
            <a:r>
              <a:rPr lang="en-US" altLang="zh-TW" dirty="0"/>
              <a:t>(</a:t>
            </a:r>
            <a:r>
              <a:rPr lang="en-US" altLang="zh-TW" dirty="0">
                <a:sym typeface="Wingdings 2"/>
              </a:rPr>
              <a:t> </a:t>
            </a:r>
            <a:r>
              <a:rPr lang="zh-TW" altLang="en-US" dirty="0"/>
              <a:t>￢</a:t>
            </a:r>
            <a:r>
              <a:rPr lang="en-US" altLang="zh-TW" dirty="0"/>
              <a:t>j2)</a:t>
            </a:r>
            <a:r>
              <a:rPr lang="en-US" altLang="zh-TW" b="1" dirty="0">
                <a:sym typeface="Symbol"/>
              </a:rPr>
              <a:t></a:t>
            </a:r>
            <a:r>
              <a:rPr lang="en-US" altLang="zh-TW" dirty="0"/>
              <a:t>(</a:t>
            </a:r>
            <a:r>
              <a:rPr lang="en-US" altLang="zh-TW" dirty="0">
                <a:sym typeface="Wingdings 2"/>
              </a:rPr>
              <a:t> </a:t>
            </a:r>
            <a:r>
              <a:rPr lang="zh-TW" altLang="en-US" dirty="0"/>
              <a:t>￢</a:t>
            </a:r>
            <a:r>
              <a:rPr lang="en-US" altLang="zh-TW" dirty="0"/>
              <a:t>j3</a:t>
            </a:r>
            <a:r>
              <a:rPr lang="en-US" altLang="zh-TW" dirty="0" smtClean="0"/>
              <a:t>))</a:t>
            </a:r>
            <a:endParaRPr lang="en-US" altLang="zh-TW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zh-TW" dirty="0" smtClean="0">
                <a:solidFill>
                  <a:schemeClr val="tx2"/>
                </a:solidFill>
              </a:rPr>
              <a:t>SL (Strategy Logic) [CHP2010] </a:t>
            </a:r>
            <a:endParaRPr lang="en-US" altLang="zh-TW" dirty="0" smtClean="0">
              <a:solidFill>
                <a:schemeClr val="tx2"/>
              </a:solidFill>
            </a:endParaRPr>
          </a:p>
          <a:p>
            <a:pPr lvl="1">
              <a:defRPr/>
            </a:pPr>
            <a:r>
              <a:rPr lang="en-US" altLang="zh-TW" sz="2000" dirty="0">
                <a:sym typeface="Symbol"/>
              </a:rPr>
              <a:t>x y z(</a:t>
            </a:r>
            <a:r>
              <a:rPr lang="en-US" altLang="zh-TW" sz="2000" dirty="0" smtClean="0">
                <a:sym typeface="Symbol"/>
              </a:rPr>
              <a:t>1,x</a:t>
            </a:r>
            <a:r>
              <a:rPr lang="en-US" altLang="zh-TW" sz="2000" dirty="0">
                <a:sym typeface="Symbol"/>
              </a:rPr>
              <a:t>)(</a:t>
            </a:r>
            <a:r>
              <a:rPr lang="en-US" altLang="zh-TW" sz="2000" dirty="0" smtClean="0">
                <a:sym typeface="Symbol"/>
              </a:rPr>
              <a:t>2,y</a:t>
            </a:r>
            <a:r>
              <a:rPr lang="en-US" altLang="zh-TW" sz="2000" dirty="0">
                <a:sym typeface="Symbol"/>
              </a:rPr>
              <a:t>)(</a:t>
            </a:r>
            <a:r>
              <a:rPr lang="en-US" altLang="zh-TW" sz="2000" dirty="0" smtClean="0">
                <a:sym typeface="Symbol"/>
              </a:rPr>
              <a:t>3,z</a:t>
            </a:r>
            <a:r>
              <a:rPr lang="en-US" altLang="zh-TW" sz="2000" dirty="0">
                <a:sym typeface="Symbol"/>
              </a:rPr>
              <a:t>) </a:t>
            </a:r>
            <a:r>
              <a:rPr lang="en-US" altLang="zh-TW" sz="20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TW" sz="2000" baseline="-25000" dirty="0">
                <a:sym typeface="Symbol"/>
              </a:rPr>
              <a:t>[1,3]</a:t>
            </a:r>
            <a:r>
              <a:rPr lang="en-US" altLang="zh-TW" sz="2000" dirty="0">
                <a:sym typeface="Wingdings 2"/>
              </a:rPr>
              <a:t> </a:t>
            </a:r>
            <a:r>
              <a:rPr lang="en-US" altLang="zh-TW" sz="2000" dirty="0">
                <a:sym typeface="Symbol"/>
              </a:rPr>
              <a:t></a:t>
            </a:r>
            <a:r>
              <a:rPr lang="en-US" altLang="zh-TW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2000" i="1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lvl="1">
              <a:defRPr/>
            </a:pPr>
            <a:r>
              <a:rPr lang="en-US" altLang="zh-TW" sz="2000" dirty="0" smtClean="0">
                <a:sym typeface="Symbol"/>
              </a:rPr>
              <a:t></a:t>
            </a:r>
            <a:r>
              <a:rPr lang="en-US" altLang="zh-TW" sz="2000" dirty="0"/>
              <a:t>S1</a:t>
            </a:r>
            <a:r>
              <a:rPr lang="en-US" altLang="zh-TW" sz="2000" dirty="0" smtClean="0">
                <a:sym typeface="Symbol"/>
              </a:rPr>
              <a:t> </a:t>
            </a:r>
            <a:r>
              <a:rPr lang="en-US" altLang="zh-TW" sz="2000" dirty="0"/>
              <a:t>S2</a:t>
            </a:r>
            <a:r>
              <a:rPr lang="en-US" altLang="zh-TW" sz="2000" dirty="0" smtClean="0">
                <a:sym typeface="Symbol"/>
              </a:rPr>
              <a:t> </a:t>
            </a:r>
            <a:r>
              <a:rPr lang="en-US" altLang="zh-TW" sz="2000" dirty="0"/>
              <a:t>S3</a:t>
            </a:r>
            <a:r>
              <a:rPr lang="en-US" altLang="zh-TW" sz="2000" dirty="0" smtClean="0">
                <a:sym typeface="Symbol"/>
              </a:rPr>
              <a:t></a:t>
            </a:r>
            <a:r>
              <a:rPr lang="en-US" altLang="zh-TW" sz="2000" dirty="0" smtClean="0"/>
              <a:t>(1,S1)(((2,S2)(3,S3)((</a:t>
            </a:r>
            <a:r>
              <a:rPr lang="en-US" altLang="zh-TW" sz="2000" dirty="0" smtClean="0">
                <a:sym typeface="Wingdings 2"/>
              </a:rPr>
              <a:t> </a:t>
            </a:r>
            <a:r>
              <a:rPr lang="zh-TW" altLang="en-US" sz="2000" dirty="0" smtClean="0"/>
              <a:t>￢</a:t>
            </a:r>
            <a:r>
              <a:rPr lang="en-US" altLang="zh-TW" sz="2000" dirty="0" smtClean="0"/>
              <a:t>j1)</a:t>
            </a:r>
            <a:r>
              <a:rPr lang="en-US" altLang="zh-TW" sz="2000" b="1" dirty="0" smtClean="0">
                <a:sym typeface="Symbol"/>
              </a:rPr>
              <a:t></a:t>
            </a:r>
            <a:r>
              <a:rPr lang="en-US" altLang="zh-TW" sz="2000" dirty="0" smtClean="0"/>
              <a:t>(</a:t>
            </a:r>
            <a:r>
              <a:rPr lang="en-US" altLang="zh-TW" sz="2000" dirty="0" smtClean="0">
                <a:sym typeface="Wingdings 2"/>
              </a:rPr>
              <a:t> </a:t>
            </a:r>
            <a:r>
              <a:rPr lang="zh-TW" altLang="en-US" sz="2000" dirty="0" smtClean="0"/>
              <a:t>￢</a:t>
            </a:r>
            <a:r>
              <a:rPr lang="en-US" altLang="zh-TW" sz="2000" dirty="0" smtClean="0"/>
              <a:t>j2))</a:t>
            </a:r>
            <a:r>
              <a:rPr lang="en-US" altLang="zh-TW" sz="2000" b="1" dirty="0" smtClean="0">
                <a:sym typeface="Symbol"/>
              </a:rPr>
              <a:t></a:t>
            </a:r>
            <a:r>
              <a:rPr lang="en-US" altLang="zh-TW" sz="2000" dirty="0" smtClean="0"/>
              <a:t>((2,S3)(3,S3)</a:t>
            </a:r>
            <a:r>
              <a:rPr lang="en-US" altLang="zh-TW" sz="2000" dirty="0" smtClean="0">
                <a:sym typeface="Wingdings 2"/>
              </a:rPr>
              <a:t> </a:t>
            </a:r>
            <a:r>
              <a:rPr lang="zh-TW" altLang="en-US" sz="2000" dirty="0" smtClean="0"/>
              <a:t>￢</a:t>
            </a:r>
            <a:r>
              <a:rPr lang="en-US" altLang="zh-TW" sz="2000" dirty="0" smtClean="0"/>
              <a:t>j3))</a:t>
            </a:r>
            <a:endParaRPr lang="en-US" altLang="zh-TW" sz="2000" dirty="0" smtClean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zh-TW" dirty="0" smtClean="0">
              <a:solidFill>
                <a:schemeClr val="tx2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346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Strategy-Interaction Logic(BSIL)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400" dirty="0" smtClean="0"/>
              <a:t>An extension of ATL</a:t>
            </a:r>
            <a:r>
              <a:rPr lang="zh-TW" altLang="en-US" sz="2400" dirty="0"/>
              <a:t> </a:t>
            </a:r>
            <a:endParaRPr lang="en-US" altLang="zh-TW" sz="2400" dirty="0" smtClean="0"/>
          </a:p>
          <a:p>
            <a:r>
              <a:rPr lang="en-US" altLang="zh-TW" sz="2400" dirty="0" smtClean="0"/>
              <a:t>Can specify the relationship between strategies used to satisfy different </a:t>
            </a:r>
            <a:r>
              <a:rPr lang="en-US" altLang="zh-TW" sz="2400" dirty="0" smtClean="0"/>
              <a:t>sub-formulas </a:t>
            </a:r>
            <a:endParaRPr lang="en-US" altLang="zh-TW" sz="2400" dirty="0" smtClean="0"/>
          </a:p>
          <a:p>
            <a:r>
              <a:rPr lang="en-US" altLang="zh-TW" sz="2400" dirty="0" smtClean="0"/>
              <a:t>Relatively </a:t>
            </a:r>
            <a:r>
              <a:rPr lang="en-US" altLang="zh-TW" sz="2400" dirty="0" smtClean="0"/>
              <a:t>low model checking </a:t>
            </a:r>
            <a:r>
              <a:rPr lang="en-US" altLang="zh-TW" sz="2400" dirty="0" smtClean="0"/>
              <a:t>complexity(PSPACE)</a:t>
            </a:r>
          </a:p>
          <a:p>
            <a:r>
              <a:rPr lang="en-US" altLang="zh-TW" sz="2400" dirty="0" smtClean="0"/>
              <a:t>Ex.</a:t>
            </a:r>
            <a:br>
              <a:rPr lang="en-US" altLang="zh-TW" sz="2400" dirty="0" smtClean="0"/>
            </a:br>
            <a:r>
              <a:rPr lang="en-US" altLang="zh-TW" sz="2400" dirty="0" smtClean="0">
                <a:sym typeface="Symbol" panose="05050102010706020507" pitchFamily="18" charset="2"/>
              </a:rPr>
              <a:t></a:t>
            </a:r>
            <a:r>
              <a:rPr lang="en-US" altLang="zh-TW" sz="2400" dirty="0">
                <a:sym typeface="Symbol" panose="05050102010706020507" pitchFamily="18" charset="2"/>
              </a:rPr>
              <a:t>1,2,3a[1,3]</a:t>
            </a:r>
            <a:r>
              <a:rPr lang="en-US" altLang="zh-TW" sz="2400" dirty="0">
                <a:sym typeface="Wingdings 2" panose="05020102010507070707" pitchFamily="18" charset="2"/>
              </a:rPr>
              <a:t> </a:t>
            </a:r>
            <a:r>
              <a:rPr lang="en-US" altLang="zh-TW" sz="2400" dirty="0">
                <a:sym typeface="Symbol" panose="05050102010706020507" pitchFamily="18" charset="2"/>
              </a:rPr>
              <a:t>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ja</a:t>
            </a:r>
            <a:br>
              <a:rPr lang="en-US" altLang="zh-TW" sz="2400" dirty="0" smtClean="0"/>
            </a:br>
            <a:r>
              <a:rPr lang="en-US" altLang="zh-TW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player can cooperate to avoid getting into jail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>
                <a:sym typeface="Symbol" panose="05050102010706020507" pitchFamily="18" charset="2"/>
              </a:rPr>
              <a:t></a:t>
            </a:r>
            <a:r>
              <a:rPr lang="en-US" altLang="zh-TW" sz="2400" dirty="0">
                <a:sym typeface="Symbol" panose="05050102010706020507" pitchFamily="18" charset="2"/>
              </a:rPr>
              <a:t>1,2((+</a:t>
            </a:r>
            <a:r>
              <a:rPr lang="en-US" altLang="zh-TW" sz="2400" dirty="0">
                <a:sym typeface="Wingdings 2" panose="05020102010507070707" pitchFamily="18" charset="2"/>
              </a:rPr>
              <a:t></a:t>
            </a:r>
            <a:r>
              <a:rPr lang="en-US" altLang="zh-TW" sz="2400" dirty="0">
                <a:sym typeface="Symbol" panose="05050102010706020507" pitchFamily="18" charset="2"/>
              </a:rPr>
              <a:t>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400" dirty="0" smtClean="0">
                <a:cs typeface="Times New Roman" panose="02020603050405020304" pitchFamily="18" charset="0"/>
              </a:rPr>
              <a:t>)</a:t>
            </a:r>
            <a:r>
              <a:rPr lang="en-US" altLang="zh-TW" sz="2400" dirty="0" smtClean="0">
                <a:sym typeface="Symbol" panose="05050102010706020507" pitchFamily="18" charset="2"/>
              </a:rPr>
              <a:t></a:t>
            </a:r>
            <a:r>
              <a:rPr lang="en-US" altLang="zh-TW" sz="2400" dirty="0">
                <a:sym typeface="Symbol" panose="05050102010706020507" pitchFamily="18" charset="2"/>
              </a:rPr>
              <a:t>(+3</a:t>
            </a:r>
            <a:r>
              <a:rPr lang="en-US" altLang="zh-TW" sz="2400" dirty="0">
                <a:sym typeface="Wingdings 2" panose="05020102010507070707" pitchFamily="18" charset="2"/>
              </a:rPr>
              <a:t></a:t>
            </a:r>
            <a:r>
              <a:rPr lang="en-US" altLang="zh-TW" sz="2400" dirty="0">
                <a:sym typeface="Symbol" panose="05050102010706020507" pitchFamily="18" charset="2"/>
              </a:rPr>
              <a:t></a:t>
            </a:r>
            <a:r>
              <a:rPr lang="en-US" altLang="zh-TW" sz="2400" dirty="0"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sym typeface="Symbol" panose="05050102010706020507" pitchFamily="18" charset="2"/>
              </a:rPr>
              <a:t>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400" dirty="0">
                <a:sym typeface="Symbol" panose="05050102010706020507" pitchFamily="18" charset="2"/>
              </a:rPr>
              <a:t>) (+3</a:t>
            </a:r>
            <a:r>
              <a:rPr lang="en-US" altLang="zh-TW" sz="2400" dirty="0">
                <a:sym typeface="Wingdings 2" panose="05020102010507070707" pitchFamily="18" charset="2"/>
              </a:rPr>
              <a:t></a:t>
            </a:r>
            <a:r>
              <a:rPr lang="en-US" altLang="zh-TW" sz="2400" dirty="0"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sym typeface="Symbol" panose="05050102010706020507" pitchFamily="18" charset="2"/>
              </a:rPr>
              <a:t>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400" dirty="0" smtClean="0">
                <a:sym typeface="Symbol" panose="05050102010706020507" pitchFamily="18" charset="2"/>
              </a:rPr>
              <a:t>)))</a:t>
            </a:r>
            <a:br>
              <a:rPr lang="en-US" altLang="zh-TW" sz="2400" dirty="0" smtClean="0">
                <a:sym typeface="Symbol" panose="05050102010706020507" pitchFamily="18" charset="2"/>
              </a:rPr>
            </a:br>
            <a:r>
              <a:rPr lang="en-US" altLang="zh-TW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 panose="05050102010706020507" pitchFamily="18" charset="2"/>
              </a:rPr>
              <a:t>Player 1 and player 2 have strategy to make player 3 keep free.</a:t>
            </a:r>
            <a:br>
              <a:rPr lang="en-US" altLang="zh-TW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 panose="05050102010706020507" pitchFamily="18" charset="2"/>
              </a:rPr>
            </a:br>
            <a:r>
              <a:rPr lang="en-US" altLang="zh-TW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 panose="05050102010706020507" pitchFamily="18" charset="2"/>
              </a:rPr>
              <a:t>And under the same strategy player 3 can make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sym typeface="Symbol" panose="05050102010706020507" pitchFamily="18" charset="2"/>
              </a:rPr>
              <a:t>player </a:t>
            </a:r>
            <a:r>
              <a:rPr lang="en-US" altLang="zh-TW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 panose="05050102010706020507" pitchFamily="18" charset="2"/>
              </a:rPr>
              <a:t>1 and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sym typeface="Symbol" panose="05050102010706020507" pitchFamily="18" charset="2"/>
              </a:rPr>
              <a:t>player </a:t>
            </a:r>
            <a:r>
              <a:rPr lang="en-US" altLang="zh-TW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 panose="05050102010706020507" pitchFamily="18" charset="2"/>
              </a:rPr>
              <a:t>2 free.</a:t>
            </a:r>
            <a:br>
              <a:rPr lang="en-US" altLang="zh-TW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 panose="05050102010706020507" pitchFamily="18" charset="2"/>
              </a:rPr>
            </a:br>
            <a:r>
              <a:rPr lang="en-US" altLang="zh-TW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 panose="05050102010706020507" pitchFamily="18" charset="2"/>
              </a:rPr>
              <a:t>And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sym typeface="Symbol" panose="05050102010706020507" pitchFamily="18" charset="2"/>
              </a:rPr>
              <a:t>under the same strategy player 3 can make player 1 and player 2 </a:t>
            </a:r>
            <a:r>
              <a:rPr lang="en-US" altLang="zh-TW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 panose="05050102010706020507" pitchFamily="18" charset="2"/>
              </a:rPr>
              <a:t>always in jail.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966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Temporal </a:t>
            </a:r>
            <a:r>
              <a:rPr lang="en-US" altLang="zh-TW" dirty="0"/>
              <a:t>Cooperation Logic(TCL)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 </a:t>
            </a:r>
            <a:r>
              <a:rPr lang="en-US" altLang="zh-TW" dirty="0" smtClean="0"/>
              <a:t>extension of BSIL </a:t>
            </a:r>
            <a:endParaRPr lang="en-US" altLang="zh-TW" dirty="0" smtClean="0"/>
          </a:p>
          <a:p>
            <a:r>
              <a:rPr lang="en-US" altLang="zh-TW" dirty="0"/>
              <a:t>M</a:t>
            </a:r>
            <a:r>
              <a:rPr lang="en-US" altLang="zh-TW" dirty="0" smtClean="0"/>
              <a:t>ore </a:t>
            </a:r>
            <a:r>
              <a:rPr lang="en-US" altLang="zh-TW" dirty="0" smtClean="0"/>
              <a:t>expressive </a:t>
            </a:r>
            <a:r>
              <a:rPr lang="en-US" altLang="zh-TW" dirty="0" smtClean="0"/>
              <a:t>power</a:t>
            </a:r>
          </a:p>
          <a:p>
            <a:r>
              <a:rPr lang="en-US" altLang="zh-TW" dirty="0" smtClean="0"/>
              <a:t>Higher </a:t>
            </a:r>
            <a:r>
              <a:rPr lang="en-US" altLang="zh-TW" dirty="0" smtClean="0"/>
              <a:t>model checking complexity(EXPTIME)</a:t>
            </a:r>
            <a:r>
              <a:rPr lang="en-US" altLang="zh-TW" dirty="0">
                <a:sym typeface="Wingdings 2" panose="05020102010507070707" pitchFamily="18" charset="2"/>
              </a:rPr>
              <a:t> </a:t>
            </a:r>
            <a:endParaRPr lang="en-US" altLang="zh-TW" dirty="0">
              <a:sym typeface="Wingdings 2" panose="05020102010507070707" pitchFamily="18" charset="2"/>
            </a:endParaRPr>
          </a:p>
          <a:p>
            <a:r>
              <a:rPr lang="en-US" altLang="zh-TW" dirty="0" smtClean="0">
                <a:sym typeface="Wingdings 2" panose="05020102010507070707" pitchFamily="18" charset="2"/>
              </a:rPr>
              <a:t>Ex.</a:t>
            </a:r>
            <a:br>
              <a:rPr lang="en-US" altLang="zh-TW" dirty="0" smtClean="0">
                <a:sym typeface="Wingdings 2" panose="05020102010507070707" pitchFamily="18" charset="2"/>
              </a:rPr>
            </a:br>
            <a:r>
              <a:rPr lang="en-US" altLang="zh-TW" dirty="0" smtClean="0"/>
              <a:t>&lt;</a:t>
            </a:r>
            <a:r>
              <a:rPr lang="en-US" altLang="zh-TW" dirty="0"/>
              <a:t>1&gt;</a:t>
            </a:r>
            <a:r>
              <a:rPr lang="en-US" altLang="zh-TW" dirty="0">
                <a:sym typeface="Wingdings 2"/>
              </a:rPr>
              <a:t>((&lt;+&gt;</a:t>
            </a:r>
            <a:r>
              <a:rPr lang="en-US" altLang="zh-TW" dirty="0">
                <a:sym typeface="Symbol"/>
              </a:rPr>
              <a:t></a:t>
            </a:r>
            <a:r>
              <a:rPr lang="en-US" altLang="zh-TW" dirty="0">
                <a:sym typeface="Wingdings 2"/>
              </a:rPr>
              <a:t>betray</a:t>
            </a:r>
            <a:r>
              <a:rPr lang="en-US" altLang="zh-TW" baseline="-25000" dirty="0">
                <a:sym typeface="Wingdings 2"/>
              </a:rPr>
              <a:t>1</a:t>
            </a:r>
            <a:r>
              <a:rPr lang="en-US" altLang="zh-TW" dirty="0">
                <a:sym typeface="Wingdings 2"/>
              </a:rPr>
              <a:t>)</a:t>
            </a:r>
            <a:r>
              <a:rPr lang="en-US" altLang="zh-TW" dirty="0">
                <a:sym typeface="Symbol"/>
              </a:rPr>
              <a:t></a:t>
            </a:r>
            <a:r>
              <a:rPr lang="en-US" altLang="zh-TW" dirty="0">
                <a:sym typeface="Wingdings 2"/>
              </a:rPr>
              <a:t>(betray</a:t>
            </a:r>
            <a:r>
              <a:rPr lang="en-US" altLang="zh-TW" baseline="-25000" dirty="0">
                <a:sym typeface="Wingdings 2"/>
              </a:rPr>
              <a:t>2 </a:t>
            </a:r>
            <a:r>
              <a:rPr lang="zh-TW" altLang="en-US" dirty="0"/>
              <a:t>∨</a:t>
            </a:r>
            <a:r>
              <a:rPr lang="en-US" altLang="zh-TW" dirty="0">
                <a:sym typeface="Wingdings 2"/>
              </a:rPr>
              <a:t> betray</a:t>
            </a:r>
            <a:r>
              <a:rPr lang="en-US" altLang="zh-TW" baseline="-25000" dirty="0">
                <a:sym typeface="Wingdings 2"/>
              </a:rPr>
              <a:t>3</a:t>
            </a:r>
            <a:r>
              <a:rPr lang="en-US" altLang="zh-TW" dirty="0">
                <a:sym typeface="Wingdings 2"/>
              </a:rPr>
              <a:t>))</a:t>
            </a:r>
            <a:br>
              <a:rPr lang="en-US" altLang="zh-TW" dirty="0">
                <a:sym typeface="Wingdings 2"/>
              </a:rPr>
            </a:b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Player 1 is 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forgiving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 2"/>
              </a:rPr>
              <a:t/>
            </a:r>
            <a:b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 2"/>
              </a:rPr>
            </a:br>
            <a:r>
              <a:rPr lang="en-US" altLang="zh-TW" dirty="0" smtClean="0">
                <a:sym typeface="Wingdings 2"/>
              </a:rPr>
              <a:t>&lt;2</a:t>
            </a:r>
            <a:r>
              <a:rPr lang="en-US" altLang="zh-TW" dirty="0">
                <a:sym typeface="Wingdings 2"/>
              </a:rPr>
              <a:t>&gt;((&lt;+&gt;</a:t>
            </a:r>
            <a:r>
              <a:rPr lang="en-US" altLang="zh-TW" dirty="0">
                <a:sym typeface="Symbol"/>
              </a:rPr>
              <a:t></a:t>
            </a:r>
            <a:r>
              <a:rPr lang="en-US" altLang="zh-TW" dirty="0">
                <a:sym typeface="Wingdings 2"/>
              </a:rPr>
              <a:t>betray</a:t>
            </a:r>
            <a:r>
              <a:rPr lang="en-US" altLang="zh-TW" baseline="-25000" dirty="0">
                <a:sym typeface="Wingdings 2"/>
              </a:rPr>
              <a:t>2</a:t>
            </a:r>
            <a:r>
              <a:rPr lang="en-US" altLang="zh-TW" dirty="0">
                <a:sym typeface="Wingdings 2"/>
              </a:rPr>
              <a:t>) </a:t>
            </a:r>
            <a:br>
              <a:rPr lang="en-US" altLang="zh-TW" dirty="0">
                <a:sym typeface="Wingdings 2"/>
              </a:rPr>
            </a:br>
            <a:r>
              <a:rPr lang="zh-TW" altLang="en-US" dirty="0"/>
              <a:t>∨ </a:t>
            </a:r>
            <a:r>
              <a:rPr lang="en-US" altLang="zh-TW" dirty="0"/>
              <a:t>&lt;+1&gt;</a:t>
            </a:r>
            <a:r>
              <a:rPr lang="en-US" altLang="zh-TW" dirty="0">
                <a:sym typeface="Wingdings 2"/>
              </a:rPr>
              <a:t>((&lt;+&gt;</a:t>
            </a:r>
            <a:r>
              <a:rPr lang="en-US" altLang="zh-TW" dirty="0">
                <a:sym typeface="Symbol"/>
              </a:rPr>
              <a:t></a:t>
            </a:r>
            <a:r>
              <a:rPr lang="en-US" altLang="zh-TW" dirty="0">
                <a:sym typeface="Wingdings 2"/>
              </a:rPr>
              <a:t>betray</a:t>
            </a:r>
            <a:r>
              <a:rPr lang="en-US" altLang="zh-TW" baseline="-25000" dirty="0">
                <a:sym typeface="Wingdings 2"/>
              </a:rPr>
              <a:t>1</a:t>
            </a:r>
            <a:r>
              <a:rPr lang="en-US" altLang="zh-TW" dirty="0">
                <a:sym typeface="Wingdings 2"/>
              </a:rPr>
              <a:t>)</a:t>
            </a:r>
            <a:r>
              <a:rPr lang="en-US" altLang="zh-TW" dirty="0">
                <a:sym typeface="Symbol"/>
              </a:rPr>
              <a:t></a:t>
            </a:r>
            <a:r>
              <a:rPr lang="en-US" altLang="zh-TW" dirty="0">
                <a:sym typeface="Wingdings 2"/>
              </a:rPr>
              <a:t>(betray</a:t>
            </a:r>
            <a:r>
              <a:rPr lang="en-US" altLang="zh-TW" baseline="-25000" dirty="0">
                <a:sym typeface="Wingdings 2"/>
              </a:rPr>
              <a:t>2</a:t>
            </a:r>
            <a:r>
              <a:rPr lang="zh-TW" altLang="en-US" dirty="0"/>
              <a:t>∨</a:t>
            </a:r>
            <a:r>
              <a:rPr lang="en-US" altLang="zh-TW" dirty="0">
                <a:sym typeface="Wingdings 2"/>
              </a:rPr>
              <a:t>betray</a:t>
            </a:r>
            <a:r>
              <a:rPr lang="en-US" altLang="zh-TW" baseline="-25000" dirty="0">
                <a:sym typeface="Wingdings 2"/>
              </a:rPr>
              <a:t>3</a:t>
            </a:r>
            <a:r>
              <a:rPr lang="en-US" altLang="zh-TW" dirty="0">
                <a:sym typeface="Wingdings 2"/>
              </a:rPr>
              <a:t>)))</a:t>
            </a:r>
            <a:br>
              <a:rPr lang="en-US" altLang="zh-TW" dirty="0">
                <a:sym typeface="Wingdings 2"/>
              </a:rPr>
            </a:b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sym typeface="Wingdings 2"/>
              </a:rPr>
              <a:t>Player 2 should avoid betrayal while player 1 can be 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 2"/>
              </a:rPr>
              <a:t>unforgiving</a:t>
            </a:r>
            <a:endParaRPr lang="en-US" altLang="zh-TW" dirty="0" smtClean="0">
              <a:sym typeface="Wingdings 2" panose="05020102010507070707" pitchFamily="18" charset="2"/>
            </a:endParaRPr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B9A1-13D7-40D3-AF1F-2A05E4CD186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719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2655</Words>
  <Application>Microsoft Office PowerPoint</Application>
  <PresentationFormat>寬螢幕</PresentationFormat>
  <Paragraphs>406</Paragraphs>
  <Slides>46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5" baseType="lpstr">
      <vt:lpstr>新細明體</vt:lpstr>
      <vt:lpstr>Arial</vt:lpstr>
      <vt:lpstr>Calibri</vt:lpstr>
      <vt:lpstr>Calibri Light</vt:lpstr>
      <vt:lpstr>Symbol</vt:lpstr>
      <vt:lpstr>Times New Roman</vt:lpstr>
      <vt:lpstr>Wingdings</vt:lpstr>
      <vt:lpstr>Wingdings 2</vt:lpstr>
      <vt:lpstr>Office 佈景主題</vt:lpstr>
      <vt:lpstr>Model Checking Collaboration, Competition and Dense Fault Resilience</vt:lpstr>
      <vt:lpstr>Outline</vt:lpstr>
      <vt:lpstr>Motivation</vt:lpstr>
      <vt:lpstr>Contribution</vt:lpstr>
      <vt:lpstr>Game Graph</vt:lpstr>
      <vt:lpstr>Game Graph</vt:lpstr>
      <vt:lpstr>Existing logics about game and strategy</vt:lpstr>
      <vt:lpstr>Basic Strategy-Interaction Logic(BSIL)</vt:lpstr>
      <vt:lpstr>Temporal Cooperation Logic(TCL)</vt:lpstr>
      <vt:lpstr>Comparison</vt:lpstr>
      <vt:lpstr>Running Example</vt:lpstr>
      <vt:lpstr>Running Example(cont.)</vt:lpstr>
      <vt:lpstr>Syntax</vt:lpstr>
      <vt:lpstr>BSIL Semantics</vt:lpstr>
      <vt:lpstr>BSIL Semantics(cont.)</vt:lpstr>
      <vt:lpstr>TCL Semantics</vt:lpstr>
      <vt:lpstr>Memoryful</vt:lpstr>
      <vt:lpstr>Expressive power</vt:lpstr>
      <vt:lpstr>Algorithm-BSIL to DNBB</vt:lpstr>
      <vt:lpstr>Algorithm-BSIL</vt:lpstr>
      <vt:lpstr>Model Checking Example-BSIL</vt:lpstr>
      <vt:lpstr>Complexity-BSIL model checking is PSPACE-easy</vt:lpstr>
      <vt:lpstr>Complexity-BSIL model checking is PSPACE-hard</vt:lpstr>
      <vt:lpstr>Model Checking Example-TCL</vt:lpstr>
      <vt:lpstr>Complexity EXPTIME-easy</vt:lpstr>
      <vt:lpstr>Complexity-TCL model checking is EXPTIME-hard</vt:lpstr>
      <vt:lpstr>Fault Tolerance</vt:lpstr>
      <vt:lpstr>Error Models</vt:lpstr>
      <vt:lpstr>Dense Fault</vt:lpstr>
      <vt:lpstr>Why dense fault</vt:lpstr>
      <vt:lpstr>Recovery Segment</vt:lpstr>
      <vt:lpstr>Gain</vt:lpstr>
      <vt:lpstr>AMCE Alternating-time μ-calculus with events</vt:lpstr>
      <vt:lpstr>Algorithm-Base case</vt:lpstr>
      <vt:lpstr>Algorithm - Inductive Case - cone</vt:lpstr>
      <vt:lpstr>Algorithm - Inductive Case - frag</vt:lpstr>
      <vt:lpstr>Algorithm - Inductive Case - sfrchk(S) and resk(S)</vt:lpstr>
      <vt:lpstr>Complexity</vt:lpstr>
      <vt:lpstr>Experiment-BSIL</vt:lpstr>
      <vt:lpstr>Experiment-TCL</vt:lpstr>
      <vt:lpstr>Experiment-Resilience</vt:lpstr>
      <vt:lpstr>Conclusion</vt:lpstr>
      <vt:lpstr>Q&amp;A</vt:lpstr>
      <vt:lpstr>Backup</vt:lpstr>
      <vt:lpstr>Expressive power</vt:lpstr>
      <vt:lpstr>Temporal Cooperation Logic(TCL)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Checking for Temporal Cooperation Logic and Resilience against Dense Errors on Game Graph</dc:title>
  <dc:creator>HuangChung-Hao重豪</dc:creator>
  <cp:lastModifiedBy>HuangChung-Hao重豪</cp:lastModifiedBy>
  <cp:revision>117</cp:revision>
  <dcterms:created xsi:type="dcterms:W3CDTF">2016-01-11T09:42:04Z</dcterms:created>
  <dcterms:modified xsi:type="dcterms:W3CDTF">2016-01-18T17:01:40Z</dcterms:modified>
</cp:coreProperties>
</file>