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47" r:id="rId1"/>
  </p:sldMasterIdLst>
  <p:notesMasterIdLst>
    <p:notesMasterId r:id="rId27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79" r:id="rId12"/>
    <p:sldId id="271" r:id="rId13"/>
    <p:sldId id="266" r:id="rId14"/>
    <p:sldId id="269" r:id="rId15"/>
    <p:sldId id="273" r:id="rId16"/>
    <p:sldId id="274" r:id="rId17"/>
    <p:sldId id="272" r:id="rId18"/>
    <p:sldId id="282" r:id="rId19"/>
    <p:sldId id="276" r:id="rId20"/>
    <p:sldId id="277" r:id="rId21"/>
    <p:sldId id="278" r:id="rId22"/>
    <p:sldId id="267" r:id="rId23"/>
    <p:sldId id="280" r:id="rId24"/>
    <p:sldId id="281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7BB60-496D-48A4-A878-1F514520CB54}" type="datetimeFigureOut">
              <a:rPr lang="ru-BY" smtClean="0"/>
              <a:t>09.08.2022</a:t>
            </a:fld>
            <a:endParaRPr lang="ru-B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B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83F14-7FE2-46E4-AC19-2CB4F0B65C2C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75644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D99D3-116A-476C-92D5-AAB100A38078}" type="datetime1">
              <a:rPr lang="ru-BY" smtClean="0"/>
              <a:t>09.08.2022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18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1F33-E313-4512-A913-DBDFBC6D161A}" type="datetime1">
              <a:rPr lang="ru-BY" smtClean="0"/>
              <a:t>09.08.2022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9336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B4120-9E6F-40D2-81B8-9A4A56FF4B2D}" type="datetime1">
              <a:rPr lang="ru-BY" smtClean="0"/>
              <a:t>09.08.2022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939949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7B0D3-EF41-4056-84EA-1B441D437375}" type="datetime1">
              <a:rPr lang="ru-BY" smtClean="0"/>
              <a:t>09.08.2022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971980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14F07-A171-4571-8FA4-10F0629B03A9}" type="datetime1">
              <a:rPr lang="ru-BY" smtClean="0"/>
              <a:t>09.08.2022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04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ABA0-2D82-46B9-AE3F-00E283602CC5}" type="datetime1">
              <a:rPr lang="ru-BY" smtClean="0"/>
              <a:t>09.08.2022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27101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EC4E7-DE74-483E-9B47-2C4789A3F540}" type="datetime1">
              <a:rPr lang="ru-BY" smtClean="0"/>
              <a:t>09.08.2022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93689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6EBC-0ECF-494C-A92C-6DC702FFBAA0}" type="datetime1">
              <a:rPr lang="ru-BY" smtClean="0"/>
              <a:t>09.08.2022</a:t>
            </a:fld>
            <a:endParaRPr lang="ru-B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B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65933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7D331-0293-42E5-82DE-AAE92DDC4FB3}" type="datetime1">
              <a:rPr lang="ru-BY" smtClean="0"/>
              <a:t>09.08.2022</a:t>
            </a:fld>
            <a:endParaRPr lang="ru-B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313591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63EBDC-DCD8-4120-BC94-7A93935FC743}" type="datetime1">
              <a:rPr lang="ru-BY" smtClean="0"/>
              <a:t>09.08.2022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4058996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DA8889-334E-47A2-AEDF-E86BAE915EDC}" type="datetime1">
              <a:rPr lang="ru-BY" smtClean="0"/>
              <a:t>09.08.2022</a:t>
            </a:fld>
            <a:endParaRPr lang="ru-B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B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47358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8DBDFB-5A8F-4357-BD01-D29827DEDA56}" type="datetime1">
              <a:rPr lang="ru-BY" smtClean="0"/>
              <a:t>09.08.2022</a:t>
            </a:fld>
            <a:endParaRPr lang="ru-B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B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C80978A-2195-40EF-9DAA-10335A309F81}" type="slidenum">
              <a:rPr lang="ru-BY" smtClean="0"/>
              <a:t>‹#›</a:t>
            </a:fld>
            <a:endParaRPr lang="ru-BY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699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29A3-353E-469E-A644-98287482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813480"/>
            <a:ext cx="10058400" cy="1231039"/>
          </a:xfrm>
        </p:spPr>
        <p:txBody>
          <a:bodyPr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Net Promoter Score</a:t>
            </a:r>
            <a:endParaRPr lang="ru-BY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BB36C-FCD7-4455-B68A-EA172C9E8732}"/>
              </a:ext>
            </a:extLst>
          </p:cNvPr>
          <p:cNvSpPr txBox="1"/>
          <p:nvPr/>
        </p:nvSpPr>
        <p:spPr>
          <a:xfrm>
            <a:off x="10568764" y="574017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19.04.2022</a:t>
            </a:r>
            <a:endParaRPr lang="ru-BY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EC93F-5336-4616-AC52-E0EF0EAA0D80}"/>
              </a:ext>
            </a:extLst>
          </p:cNvPr>
          <p:cNvSpPr txBox="1"/>
          <p:nvPr/>
        </p:nvSpPr>
        <p:spPr>
          <a:xfrm>
            <a:off x="202017" y="5740178"/>
            <a:ext cx="480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 plus_07</a:t>
            </a:r>
            <a:r>
              <a:rPr lang="ru-RU" sz="2000" b="0" i="0" u="none" strike="noStrike" baseline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b="0" i="0" u="none" strike="noStrike" baseline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student, </a:t>
            </a:r>
            <a:r>
              <a:rPr lang="en-US" sz="200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Yuliya Yeusiyevich</a:t>
            </a:r>
            <a:endParaRPr lang="ru-BY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72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894E9E3-014C-4F1A-82AB-F04136EF25F6}"/>
              </a:ext>
            </a:extLst>
          </p:cNvPr>
          <p:cNvSpPr txBox="1">
            <a:spLocks/>
          </p:cNvSpPr>
          <p:nvPr/>
        </p:nvSpPr>
        <p:spPr>
          <a:xfrm>
            <a:off x="667193" y="700650"/>
            <a:ext cx="10857614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Interactive dashboard</a:t>
            </a:r>
            <a:endParaRPr lang="ru-BY" sz="7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7439CF5E-C981-4B1C-ACF4-5CB8DDBA4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9912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10</a:t>
            </a:fld>
            <a:endParaRPr lang="ru-BY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15614A-8612-7455-162D-CFE182E97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061" y="1852051"/>
            <a:ext cx="4107878" cy="410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2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7F2A5A2-E878-4E6D-A9FA-20CF8F35DAA7}"/>
              </a:ext>
            </a:extLst>
          </p:cNvPr>
          <p:cNvSpPr txBox="1">
            <a:spLocks/>
          </p:cNvSpPr>
          <p:nvPr/>
        </p:nvSpPr>
        <p:spPr>
          <a:xfrm>
            <a:off x="10749643" y="6454469"/>
            <a:ext cx="12640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C80978A-2195-40EF-9DAA-10335A309F81}" type="slidenum">
              <a:rPr lang="ru-BY" sz="2000" smtClean="0"/>
              <a:pPr/>
              <a:t>11</a:t>
            </a:fld>
            <a:endParaRPr lang="ru-BY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D9169-9886-5141-C336-1A293A91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281"/>
            <a:ext cx="12192000" cy="528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90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768C2E-DE7E-4321-8DF1-A8C860171C17}"/>
              </a:ext>
            </a:extLst>
          </p:cNvPr>
          <p:cNvSpPr txBox="1"/>
          <p:nvPr/>
        </p:nvSpPr>
        <p:spPr>
          <a:xfrm>
            <a:off x="602512" y="407626"/>
            <a:ext cx="1129557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Total</a:t>
            </a:r>
            <a:r>
              <a:rPr lang="ru-RU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NPS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ru-RU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E44E08-AF5B-4E10-A342-542439E00704}"/>
              </a:ext>
            </a:extLst>
          </p:cNvPr>
          <p:cNvSpPr txBox="1"/>
          <p:nvPr/>
        </p:nvSpPr>
        <p:spPr>
          <a:xfrm>
            <a:off x="655159" y="2770165"/>
            <a:ext cx="1129557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NPS 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by</a:t>
            </a:r>
            <a:r>
              <a:rPr lang="ru-RU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gender and</a:t>
            </a:r>
            <a:r>
              <a:rPr lang="ru-RU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age (new\existing users)</a:t>
            </a:r>
            <a:endParaRPr lang="ru-RU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E319A83-874B-4267-B7F6-9EA8AEF0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12</a:t>
            </a:fld>
            <a:endParaRPr lang="ru-BY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44AC3-CA7C-F29E-90AD-A93AEBA2A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8" y="1346453"/>
            <a:ext cx="2630907" cy="9293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2D4F65-3268-0580-BADD-7B4A5D67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08" y="3857846"/>
            <a:ext cx="7548906" cy="154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380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7E894D-FEC8-411E-B07E-C18259EA4BD6}"/>
              </a:ext>
            </a:extLst>
          </p:cNvPr>
          <p:cNvSpPr txBox="1"/>
          <p:nvPr/>
        </p:nvSpPr>
        <p:spPr>
          <a:xfrm>
            <a:off x="223284" y="2760255"/>
            <a:ext cx="392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  <a:r>
              <a:rPr lang="ru-RU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ru-BY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5369F3B-606B-49E0-B098-9D830A3A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13</a:t>
            </a:fld>
            <a:endParaRPr lang="ru-BY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8CFA6-693F-4929-80EB-4571CA7468A6}"/>
              </a:ext>
            </a:extLst>
          </p:cNvPr>
          <p:cNvSpPr txBox="1"/>
          <p:nvPr/>
        </p:nvSpPr>
        <p:spPr>
          <a:xfrm>
            <a:off x="4337595" y="495600"/>
            <a:ext cx="7404783" cy="586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total NPS is 21.97%;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a positive index indicates that the majority of customers are loyal to the company, its clientele can grow on its own;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value below 30 is not a good enough result, work with the clients base is necessary;</a:t>
            </a:r>
          </a:p>
          <a:p>
            <a:pPr marL="342900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more loyal groups:</a:t>
            </a:r>
          </a:p>
          <a:p>
            <a:pPr marL="1257300" lvl="2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- new customers</a:t>
            </a:r>
          </a:p>
          <a:p>
            <a:pPr marL="1257300" lvl="2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- women</a:t>
            </a:r>
          </a:p>
          <a:p>
            <a:pPr marL="1257300" lvl="2" indent="-3429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- older people (direct proportion between age and score).</a:t>
            </a:r>
            <a:endParaRPr lang="ru-RU" sz="2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592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68FB5-9D36-4B36-8BD8-3248FA3FDB43}"/>
              </a:ext>
            </a:extLst>
          </p:cNvPr>
          <p:cNvSpPr txBox="1">
            <a:spLocks/>
          </p:cNvSpPr>
          <p:nvPr/>
        </p:nvSpPr>
        <p:spPr>
          <a:xfrm>
            <a:off x="602512" y="249359"/>
            <a:ext cx="10986975" cy="931942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3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BY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0B7C2C-648C-4069-B1B9-FB747E1DFEEA}"/>
              </a:ext>
            </a:extLst>
          </p:cNvPr>
          <p:cNvSpPr txBox="1"/>
          <p:nvPr/>
        </p:nvSpPr>
        <p:spPr>
          <a:xfrm>
            <a:off x="602512" y="374969"/>
            <a:ext cx="1129557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Respondents' gender and age distribution</a:t>
            </a:r>
            <a:endParaRPr lang="ru-RU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436AA9C-DA6C-4ADA-9692-CECA360E8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14</a:t>
            </a:fld>
            <a:endParaRPr lang="ru-BY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0BA9E-0249-A612-704D-E1453AA56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4" y="1482827"/>
            <a:ext cx="4449908" cy="4235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EB425D-CFB9-B510-66F0-113BA13C1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818" y="2775542"/>
            <a:ext cx="6104896" cy="10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15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7E894D-FEC8-411E-B07E-C18259EA4BD6}"/>
              </a:ext>
            </a:extLst>
          </p:cNvPr>
          <p:cNvSpPr txBox="1"/>
          <p:nvPr/>
        </p:nvSpPr>
        <p:spPr>
          <a:xfrm>
            <a:off x="223284" y="2760255"/>
            <a:ext cx="392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  <a:r>
              <a:rPr lang="ru-RU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ru-BY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5369F3B-606B-49E0-B098-9D830A3A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15</a:t>
            </a:fld>
            <a:endParaRPr lang="ru-BY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8CFA6-693F-4929-80EB-4571CA7468A6}"/>
              </a:ext>
            </a:extLst>
          </p:cNvPr>
          <p:cNvSpPr txBox="1"/>
          <p:nvPr/>
        </p:nvSpPr>
        <p:spPr>
          <a:xfrm>
            <a:off x="4559663" y="1273404"/>
            <a:ext cx="7409053" cy="37431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there is a similar proportion of men and women;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main age groups: 25-34 and 35-44 for both men and women;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distribution of user groups according to their scores (promoters, detractors, passives) is roughly the same for men and women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but the loyalty of women is slightly higher;</a:t>
            </a:r>
          </a:p>
        </p:txBody>
      </p:sp>
    </p:spTree>
    <p:extLst>
      <p:ext uri="{BB962C8B-B14F-4D97-AF65-F5344CB8AC3E}">
        <p14:creationId xmlns:p14="http://schemas.microsoft.com/office/powerpoint/2010/main" val="475100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152CA85-FC78-40D1-A8E8-D676BA60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16</a:t>
            </a:fld>
            <a:endParaRPr lang="ru-BY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829CBD-298B-C34A-2EE1-4A1EE632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78" y="114607"/>
            <a:ext cx="10038043" cy="61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7E894D-FEC8-411E-B07E-C18259EA4BD6}"/>
              </a:ext>
            </a:extLst>
          </p:cNvPr>
          <p:cNvSpPr txBox="1"/>
          <p:nvPr/>
        </p:nvSpPr>
        <p:spPr>
          <a:xfrm>
            <a:off x="223284" y="2760255"/>
            <a:ext cx="39287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  <a:r>
              <a:rPr lang="ru-RU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ru-BY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5369F3B-606B-49E0-B098-9D830A3A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17</a:t>
            </a:fld>
            <a:endParaRPr lang="ru-BY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4BA4-21F8-4F1A-93BE-77FFF3A447FF}"/>
              </a:ext>
            </a:extLst>
          </p:cNvPr>
          <p:cNvSpPr txBox="1"/>
          <p:nvPr/>
        </p:nvSpPr>
        <p:spPr>
          <a:xfrm>
            <a:off x="4483463" y="1273404"/>
            <a:ext cx="7409053" cy="37431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five main cities taking part: Moscow, St. Petersburg, Novosibirsk, Ekaterinburg, Kazan;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in big cities, promoters predominate;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as the number of respondents decreases, the ratio of promoters\detractors equalizes;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passives are the least common group among the absolute majority of cities;</a:t>
            </a:r>
          </a:p>
        </p:txBody>
      </p:sp>
    </p:spTree>
    <p:extLst>
      <p:ext uri="{BB962C8B-B14F-4D97-AF65-F5344CB8AC3E}">
        <p14:creationId xmlns:p14="http://schemas.microsoft.com/office/powerpoint/2010/main" val="346370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7CC862-E0DE-463F-AD7B-9B1CE8F78C0C}"/>
              </a:ext>
            </a:extLst>
          </p:cNvPr>
          <p:cNvSpPr txBox="1"/>
          <p:nvPr/>
        </p:nvSpPr>
        <p:spPr>
          <a:xfrm>
            <a:off x="62123" y="-63829"/>
            <a:ext cx="1129557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Promoters</a:t>
            </a:r>
            <a:endParaRPr lang="ru-RU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0C32B752-F89E-468B-9B89-C9068710B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18</a:t>
            </a:fld>
            <a:endParaRPr lang="ru-BY" sz="20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50485F7-D086-6052-9C20-BF2D251DA50C}"/>
              </a:ext>
            </a:extLst>
          </p:cNvPr>
          <p:cNvGrpSpPr/>
          <p:nvPr/>
        </p:nvGrpSpPr>
        <p:grpSpPr>
          <a:xfrm>
            <a:off x="1088193" y="679330"/>
            <a:ext cx="10015611" cy="5686467"/>
            <a:chOff x="1088194" y="585766"/>
            <a:chExt cx="10015611" cy="5686467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390BB6F-B5CD-A341-6D61-6C04AF4C1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8194" y="585766"/>
              <a:ext cx="10015611" cy="568646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F2881BA-7DAA-E5E2-13C3-D9062FE34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4073" y="3182699"/>
              <a:ext cx="1500198" cy="159068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885344A-8BBB-FB63-7F98-DBBB0F369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7841" y="653143"/>
              <a:ext cx="2022205" cy="4120243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378DE56-1D8D-8142-0B65-8A2F2FA1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13459" y="917221"/>
              <a:ext cx="5527425" cy="22043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520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7E894D-FEC8-411E-B07E-C18259EA4BD6}"/>
              </a:ext>
            </a:extLst>
          </p:cNvPr>
          <p:cNvSpPr txBox="1"/>
          <p:nvPr/>
        </p:nvSpPr>
        <p:spPr>
          <a:xfrm>
            <a:off x="223284" y="2760255"/>
            <a:ext cx="39287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  <a:endParaRPr lang="ru-RU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promoters</a:t>
            </a:r>
            <a:r>
              <a:rPr lang="ru-RU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ru-RU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ru-BY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5369F3B-606B-49E0-B098-9D830A3A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19</a:t>
            </a:fld>
            <a:endParaRPr lang="ru-BY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4BA4-21F8-4F1A-93BE-77FFF3A447FF}"/>
              </a:ext>
            </a:extLst>
          </p:cNvPr>
          <p:cNvSpPr txBox="1"/>
          <p:nvPr/>
        </p:nvSpPr>
        <p:spPr>
          <a:xfrm>
            <a:off x="4401820" y="1969749"/>
            <a:ext cx="8035108" cy="32122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over 95% of clients use smartphones;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main operating systems: Android and iOS;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top 5 cities remain the same;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existing users ratio decreases from 82.87%  to 80.37%;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age range has expanded from 25 to 54 years;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gender ratio remains the same;</a:t>
            </a:r>
          </a:p>
        </p:txBody>
      </p:sp>
    </p:spTree>
    <p:extLst>
      <p:ext uri="{BB962C8B-B14F-4D97-AF65-F5344CB8AC3E}">
        <p14:creationId xmlns:p14="http://schemas.microsoft.com/office/powerpoint/2010/main" val="116187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B0B8-4529-48C2-91B5-B89884A6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Table of contents</a:t>
            </a:r>
            <a:endParaRPr lang="ru-BY" sz="6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9CD1-C63E-4A60-82D3-099952E26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428" y="1802218"/>
            <a:ext cx="10140270" cy="443909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Project concept</a:t>
            </a:r>
            <a:endParaRPr lang="ru-RU" sz="3000" b="0" i="0" u="none" strike="noStrike" baseline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About data</a:t>
            </a:r>
            <a:endParaRPr lang="ru-RU" sz="3000" b="0" i="0" u="none" strike="noStrike" baseline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valuation of results</a:t>
            </a:r>
            <a:endParaRPr lang="ru-RU" sz="3000" b="0" i="0" u="none" strike="noStrike" baseline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000" b="0" i="0" u="none" strike="noStrike" baseline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Questions</a:t>
            </a:r>
            <a:endParaRPr lang="ru-RU" sz="3000" b="0" i="0" u="none" strike="noStrike" baseline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3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b="0" i="0" u="none" strike="noStrike" baseline="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Dashboard analysis</a:t>
            </a:r>
            <a:endParaRPr lang="ru-RU" sz="3000" b="0" i="0" u="none" strike="noStrike" baseline="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F80AC-D1C3-4BDD-8286-FCB627F3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2</a:t>
            </a:fld>
            <a:endParaRPr lang="ru-BY" sz="2000"/>
          </a:p>
        </p:txBody>
      </p:sp>
    </p:spTree>
    <p:extLst>
      <p:ext uri="{BB962C8B-B14F-4D97-AF65-F5344CB8AC3E}">
        <p14:creationId xmlns:p14="http://schemas.microsoft.com/office/powerpoint/2010/main" val="2326679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7CC862-E0DE-463F-AD7B-9B1CE8F78C0C}"/>
              </a:ext>
            </a:extLst>
          </p:cNvPr>
          <p:cNvSpPr txBox="1"/>
          <p:nvPr/>
        </p:nvSpPr>
        <p:spPr>
          <a:xfrm>
            <a:off x="308599" y="-21701"/>
            <a:ext cx="1129557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Detractors</a:t>
            </a:r>
            <a:endParaRPr lang="ru-RU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9E433AA1-D416-40A5-B9BC-B7596A61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20</a:t>
            </a:fld>
            <a:endParaRPr lang="ru-BY" sz="20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F6A221-6C2E-DD5F-CCE7-64449BBAB6D3}"/>
              </a:ext>
            </a:extLst>
          </p:cNvPr>
          <p:cNvGrpSpPr/>
          <p:nvPr/>
        </p:nvGrpSpPr>
        <p:grpSpPr>
          <a:xfrm>
            <a:off x="1392421" y="697241"/>
            <a:ext cx="9407157" cy="5637014"/>
            <a:chOff x="-351780" y="2256739"/>
            <a:chExt cx="9477444" cy="563884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EFF3B9-DA1C-B970-35DB-BA84529E8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51780" y="2256739"/>
              <a:ext cx="9477444" cy="563884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43EE741-3A94-9E1D-72FE-F54415570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8545" y="2643182"/>
              <a:ext cx="5757905" cy="193835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8C7DB2-ABD6-586F-0490-91FCE2AE1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0013" y="2349239"/>
              <a:ext cx="1853301" cy="388329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ED96A1-D3BF-9EA6-E893-8C15E4D72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13270" y="4444768"/>
              <a:ext cx="1504961" cy="15716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3235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7E894D-FEC8-411E-B07E-C18259EA4BD6}"/>
              </a:ext>
            </a:extLst>
          </p:cNvPr>
          <p:cNvSpPr txBox="1"/>
          <p:nvPr/>
        </p:nvSpPr>
        <p:spPr>
          <a:xfrm>
            <a:off x="223284" y="2760255"/>
            <a:ext cx="39287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Helvetica" panose="020B0604020202020204" pitchFamily="34" charset="0"/>
                <a:cs typeface="Helvetica" panose="020B0604020202020204" pitchFamily="34" charset="0"/>
              </a:rPr>
              <a:t>Conclusions</a:t>
            </a:r>
            <a:endParaRPr lang="ru-RU" sz="4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ru-RU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detractors</a:t>
            </a:r>
            <a:r>
              <a:rPr lang="ru-RU" sz="3600" b="1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ru-RU" sz="4000" b="1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  <a:endParaRPr lang="ru-BY" sz="4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5369F3B-606B-49E0-B098-9D830A3A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21</a:t>
            </a:fld>
            <a:endParaRPr lang="ru-BY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F910E0-2684-4177-887F-E65F24B26863}"/>
              </a:ext>
            </a:extLst>
          </p:cNvPr>
          <p:cNvSpPr txBox="1"/>
          <p:nvPr/>
        </p:nvSpPr>
        <p:spPr>
          <a:xfrm>
            <a:off x="4305586" y="1291972"/>
            <a:ext cx="7828280" cy="4274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over 95% of clients use smartphones;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main operating systems: Android and iOS</a:t>
            </a:r>
            <a:r>
              <a:rPr lang="ru-RU" sz="2300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IOS</a:t>
            </a:r>
            <a:r>
              <a:rPr lang="ru-RU" sz="23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ratio increases</a:t>
            </a:r>
            <a:r>
              <a:rPr lang="ru-RU" sz="23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ru-RU" sz="2300" dirty="0">
                <a:latin typeface="Helvetica" panose="020B0604020202020204" pitchFamily="34" charset="0"/>
                <a:cs typeface="Helvetica" panose="020B0604020202020204" pitchFamily="34" charset="0"/>
              </a:rPr>
              <a:t>пятерка городов-участников идентична целой выборке</a:t>
            </a: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 (2nd place - Novosibirsk);</a:t>
            </a:r>
            <a:endParaRPr lang="ru-RU" sz="23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existing users ratio increases from 82.87%  to 86.27%;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age range </a:t>
            </a:r>
            <a:r>
              <a:rPr lang="ru-RU" sz="2300" dirty="0">
                <a:latin typeface="Helvetica" panose="020B0604020202020204" pitchFamily="34" charset="0"/>
                <a:cs typeface="Helvetica" panose="020B0604020202020204" pitchFamily="34" charset="0"/>
              </a:rPr>
              <a:t>: 25 – 54 </a:t>
            </a: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with a left shift (25 - 34 years)</a:t>
            </a:r>
            <a:r>
              <a:rPr lang="ru-RU" sz="2300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 marL="457200" indent="-4572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Ø"/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gender ratio remains the same;</a:t>
            </a:r>
          </a:p>
        </p:txBody>
      </p:sp>
    </p:spTree>
    <p:extLst>
      <p:ext uri="{BB962C8B-B14F-4D97-AF65-F5344CB8AC3E}">
        <p14:creationId xmlns:p14="http://schemas.microsoft.com/office/powerpoint/2010/main" val="153753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8F6C3A-749C-41E5-80B4-ABE7ECBA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3441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General conclusion</a:t>
            </a:r>
            <a:endParaRPr lang="ru-BY" sz="7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3FA3138-72DE-497D-AB5F-C77DEE0A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22</a:t>
            </a:fld>
            <a:endParaRPr lang="ru-BY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DD84E-5DA4-4F01-97C1-5FB3F1152481}"/>
              </a:ext>
            </a:extLst>
          </p:cNvPr>
          <p:cNvSpPr txBox="1"/>
          <p:nvPr/>
        </p:nvSpPr>
        <p:spPr>
          <a:xfrm>
            <a:off x="1129392" y="2182677"/>
            <a:ext cx="9933215" cy="321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While the overall NPS service is satisfactory, it is necessary to work with the public, preferably with users aged 25-34 (one of the broadly represented groups with the lowest NPS).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While the lowest (and negative) NPS applies to younger age groups, these users represent less than 1% of all participants. The NPS is directly proportional to the increase of age (more than 50% among 66+ users). </a:t>
            </a:r>
            <a:endParaRPr lang="ru-RU" sz="2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413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8F6C3A-749C-41E5-80B4-ABE7ECBA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3441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General conclusion</a:t>
            </a:r>
            <a:endParaRPr lang="ru-BY" sz="7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3FA3138-72DE-497D-AB5F-C77DEE0A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23</a:t>
            </a:fld>
            <a:endParaRPr lang="ru-BY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DD84E-5DA4-4F01-97C1-5FB3F1152481}"/>
              </a:ext>
            </a:extLst>
          </p:cNvPr>
          <p:cNvSpPr txBox="1"/>
          <p:nvPr/>
        </p:nvSpPr>
        <p:spPr>
          <a:xfrm>
            <a:off x="1129392" y="2019300"/>
            <a:ext cx="9933215" cy="321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Gender and score are less related, but overall women are more loyal to the company in all age groups.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Existing users - 82.87% of total respondents, their share decreases for promoters (to 80.37%) and increases (to 86.27%) for detractors.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OS and device type, as well as the most common cities are approximately the same for all NPS groups. </a:t>
            </a:r>
            <a:endParaRPr lang="ru-RU" sz="2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06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08F6C3A-749C-41E5-80B4-ABE7ECBA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3441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General conclusion</a:t>
            </a:r>
            <a:endParaRPr lang="ru-BY" sz="7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3FA3138-72DE-497D-AB5F-C77DEE0AB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24</a:t>
            </a:fld>
            <a:endParaRPr lang="ru-BY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DD84E-5DA4-4F01-97C1-5FB3F1152481}"/>
              </a:ext>
            </a:extLst>
          </p:cNvPr>
          <p:cNvSpPr txBox="1"/>
          <p:nvPr/>
        </p:nvSpPr>
        <p:spPr>
          <a:xfrm>
            <a:off x="1097280" y="1918936"/>
            <a:ext cx="9933215" cy="2150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In big cities, promoters predominate, as the number of respondents decreases, the ratio of promoters\detractors equalizes. 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Helvetica" panose="020B0604020202020204" pitchFamily="34" charset="0"/>
                <a:cs typeface="Helvetica" panose="020B0604020202020204" pitchFamily="34" charset="0"/>
              </a:rPr>
              <a:t>The main traffic groups 1-5 and 5-10 are identical for new and existing clients, regardless of the NPS group (detractors or promoters).</a:t>
            </a:r>
            <a:endParaRPr lang="ru-RU" sz="23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68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8B5A250-A3F2-4F19-9FDF-97779443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344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Feedback</a:t>
            </a:r>
            <a:endParaRPr lang="ru-BY" sz="7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07046798-8E0E-47E4-9D89-FB654CD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25</a:t>
            </a:fld>
            <a:endParaRPr lang="ru-BY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DC2F0-CE34-540C-325A-4B00EDC51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782" y="2005693"/>
            <a:ext cx="4030436" cy="40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3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572F0-E2F3-4548-BE87-40B451B7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93578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have</a:t>
            </a:r>
            <a:r>
              <a:rPr lang="en-US" sz="300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the results of a customer survey of a large telecom company that provides services across the CIS.</a:t>
            </a:r>
            <a:endParaRPr lang="en-US" sz="3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0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will analyze customer loyalty, or NPS (Net Promoter Score).</a:t>
            </a:r>
            <a:endParaRPr lang="ru-RU" sz="30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1CCD4CF-8E1A-46A1-81F9-1C22DE31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Helvetica" panose="020B0604020202020204" pitchFamily="34" charset="0"/>
                <a:cs typeface="Helvetica" panose="020B0604020202020204" pitchFamily="34" charset="0"/>
              </a:rPr>
              <a:t>Project concept</a:t>
            </a:r>
            <a:endParaRPr lang="ru-BY" sz="66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33212371-220C-4D95-91CB-9370760C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3</a:t>
            </a:fld>
            <a:endParaRPr lang="ru-BY" sz="2000"/>
          </a:p>
        </p:txBody>
      </p:sp>
    </p:spTree>
    <p:extLst>
      <p:ext uri="{BB962C8B-B14F-4D97-AF65-F5344CB8AC3E}">
        <p14:creationId xmlns:p14="http://schemas.microsoft.com/office/powerpoint/2010/main" val="75423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E27BF0B8-F5E6-4CFE-B77C-6202E47AF89E}"/>
              </a:ext>
            </a:extLst>
          </p:cNvPr>
          <p:cNvSpPr/>
          <p:nvPr/>
        </p:nvSpPr>
        <p:spPr>
          <a:xfrm>
            <a:off x="826518" y="2686132"/>
            <a:ext cx="10760149" cy="1485735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EA457-0846-4FAC-85B4-6E4490CB7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9692" y="956930"/>
            <a:ext cx="10986975" cy="931942"/>
          </a:xfrm>
        </p:spPr>
        <p:txBody>
          <a:bodyPr>
            <a:noAutofit/>
          </a:bodyPr>
          <a:lstStyle/>
          <a:p>
            <a:pPr algn="ctr"/>
            <a:r>
              <a:rPr lang="en-US" sz="4800" b="1" i="0" dirty="0">
                <a:effectLst/>
                <a:latin typeface="Helvetica Neue"/>
              </a:rPr>
              <a:t>A classic question was asked:</a:t>
            </a:r>
            <a:endParaRPr lang="ru-BY" sz="4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87BF4-C002-4BC7-8619-A17D8B11084C}"/>
              </a:ext>
            </a:extLst>
          </p:cNvPr>
          <p:cNvSpPr txBox="1"/>
          <p:nvPr/>
        </p:nvSpPr>
        <p:spPr>
          <a:xfrm>
            <a:off x="1673971" y="5660697"/>
            <a:ext cx="88440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0" i="0" u="none" strike="noStrike" baseline="0" dirty="0">
                <a:solidFill>
                  <a:srgbClr val="FFFFFF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Results are presented in a dynamic dashboard format.</a:t>
            </a:r>
            <a:endParaRPr lang="ru-RU" sz="2800" b="0" i="0" u="none" strike="noStrike" baseline="0" dirty="0">
              <a:solidFill>
                <a:srgbClr val="FFFFFF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ru-BY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AE429-6974-4256-8C7B-5257717ED4E5}"/>
              </a:ext>
            </a:extLst>
          </p:cNvPr>
          <p:cNvSpPr txBox="1"/>
          <p:nvPr/>
        </p:nvSpPr>
        <p:spPr>
          <a:xfrm>
            <a:off x="1082421" y="2951945"/>
            <a:ext cx="10393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«</a:t>
            </a:r>
            <a:r>
              <a:rPr lang="en-US" sz="28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How likely are you to recommend our services to a friend or an acquaintance?</a:t>
            </a:r>
            <a:r>
              <a:rPr lang="ru-RU" sz="28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».</a:t>
            </a:r>
            <a:endParaRPr lang="ru-BY" sz="2800" i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AED9C7D2-BB04-49CA-8CB1-4242DA517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4</a:t>
            </a:fld>
            <a:endParaRPr lang="ru-BY" sz="2000"/>
          </a:p>
        </p:txBody>
      </p:sp>
    </p:spTree>
    <p:extLst>
      <p:ext uri="{BB962C8B-B14F-4D97-AF65-F5344CB8AC3E}">
        <p14:creationId xmlns:p14="http://schemas.microsoft.com/office/powerpoint/2010/main" val="187611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D876-C285-4D19-9606-600288E8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information is uploaded by the company using SQLite as related database tables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501,152 people were surveyed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survey country </a:t>
            </a:r>
            <a:r>
              <a:rPr lang="ru-RU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–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Russian Federation</a:t>
            </a:r>
            <a:r>
              <a:rPr lang="ru-RU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 of cities involved - 62</a:t>
            </a:r>
            <a:r>
              <a:rPr lang="ru-RU" sz="28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4F6873-39D1-4253-AFEC-087F1F5EA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3441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About data</a:t>
            </a:r>
            <a:endParaRPr lang="ru-BY" sz="7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078ADBF7-8680-47F3-8FB9-2B02145F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5</a:t>
            </a:fld>
            <a:endParaRPr lang="ru-BY" sz="2000"/>
          </a:p>
        </p:txBody>
      </p:sp>
    </p:spTree>
    <p:extLst>
      <p:ext uri="{BB962C8B-B14F-4D97-AF65-F5344CB8AC3E}">
        <p14:creationId xmlns:p14="http://schemas.microsoft.com/office/powerpoint/2010/main" val="29000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D4C74-F07D-4AAE-84DC-80C1B1C01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871" y="184573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Clients are usually divided into three groups (based on scores)</a:t>
            </a:r>
            <a:r>
              <a:rPr lang="ru-RU" sz="2800" dirty="0"/>
              <a:t>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 </a:t>
            </a:r>
            <a:r>
              <a:rPr lang="en-US" sz="2800" dirty="0"/>
              <a:t>score </a:t>
            </a:r>
            <a:r>
              <a:rPr lang="ru-RU" sz="2800" dirty="0"/>
              <a:t>9-10 —promoters;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 </a:t>
            </a:r>
            <a:r>
              <a:rPr lang="en-US" sz="2800" dirty="0"/>
              <a:t>score </a:t>
            </a:r>
            <a:r>
              <a:rPr lang="ru-RU" sz="2800" dirty="0"/>
              <a:t>7-8 — passives</a:t>
            </a:r>
            <a:r>
              <a:rPr lang="en-US" sz="2800" dirty="0"/>
              <a:t>;</a:t>
            </a:r>
            <a:endParaRPr lang="ru-RU" sz="2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800" dirty="0"/>
              <a:t> </a:t>
            </a:r>
            <a:r>
              <a:rPr lang="en-US" sz="2800" dirty="0"/>
              <a:t>score </a:t>
            </a:r>
            <a:r>
              <a:rPr lang="ru-RU" sz="2800" dirty="0"/>
              <a:t>0-6 —detractors.</a:t>
            </a:r>
          </a:p>
          <a:p>
            <a:pPr>
              <a:lnSpc>
                <a:spcPct val="150000"/>
              </a:lnSpc>
            </a:pPr>
            <a:endParaRPr lang="ru-BY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F96A60-DF34-4976-A0B8-CE7F698C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3441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Evaluation of results</a:t>
            </a:r>
            <a:endParaRPr lang="ru-BY" sz="7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4960134-080B-4F39-B2D7-0B4AC0F5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6</a:t>
            </a:fld>
            <a:endParaRPr lang="ru-BY" sz="2000"/>
          </a:p>
        </p:txBody>
      </p:sp>
    </p:spTree>
    <p:extLst>
      <p:ext uri="{BB962C8B-B14F-4D97-AF65-F5344CB8AC3E}">
        <p14:creationId xmlns:p14="http://schemas.microsoft.com/office/powerpoint/2010/main" val="50832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FBD18984-F89C-4541-B9FD-A90AECCF20AD}"/>
              </a:ext>
            </a:extLst>
          </p:cNvPr>
          <p:cNvSpPr/>
          <p:nvPr/>
        </p:nvSpPr>
        <p:spPr>
          <a:xfrm>
            <a:off x="1150440" y="3875571"/>
            <a:ext cx="10005240" cy="1534702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169FD-0F30-4685-8FFC-CD416E7C9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470" y="2574360"/>
            <a:ext cx="10019060" cy="583806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 NPS value is derived using the formula:</a:t>
            </a:r>
            <a:endParaRPr lang="ru-BY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86A923-D659-4204-B37C-428F9211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33441"/>
            <a:ext cx="10058400" cy="1450757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Helvetica" panose="020B0604020202020204" pitchFamily="34" charset="0"/>
                <a:cs typeface="Helvetica" panose="020B0604020202020204" pitchFamily="34" charset="0"/>
              </a:rPr>
              <a:t>NPS calculation</a:t>
            </a:r>
            <a:endParaRPr lang="ru-BY" sz="72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7F632-D785-405B-9C1C-CDC163CF1962}"/>
              </a:ext>
            </a:extLst>
          </p:cNvPr>
          <p:cNvSpPr txBox="1"/>
          <p:nvPr/>
        </p:nvSpPr>
        <p:spPr>
          <a:xfrm>
            <a:off x="1809484" y="4258201"/>
            <a:ext cx="1000524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i="1" dirty="0">
                <a:solidFill>
                  <a:schemeClr val="bg1"/>
                </a:solidFill>
                <a:effectLst/>
                <a:latin typeface="SFMono-Regular"/>
              </a:rPr>
              <a:t>% </a:t>
            </a:r>
            <a:r>
              <a:rPr lang="en-US" sz="4400" i="1" dirty="0">
                <a:solidFill>
                  <a:schemeClr val="bg1"/>
                </a:solidFill>
                <a:effectLst/>
                <a:latin typeface="SFMono-Regular"/>
              </a:rPr>
              <a:t>of promoters </a:t>
            </a:r>
            <a:r>
              <a:rPr lang="ru-RU" sz="4400" i="1" dirty="0">
                <a:solidFill>
                  <a:schemeClr val="bg1"/>
                </a:solidFill>
                <a:effectLst/>
                <a:latin typeface="SFMono-Regular"/>
              </a:rPr>
              <a:t>- % </a:t>
            </a:r>
            <a:r>
              <a:rPr lang="en-US" sz="4400" i="1" dirty="0">
                <a:solidFill>
                  <a:schemeClr val="bg1"/>
                </a:solidFill>
                <a:effectLst/>
                <a:latin typeface="SFMono-Regular"/>
              </a:rPr>
              <a:t>of detractors</a:t>
            </a:r>
            <a:endParaRPr lang="ru-BY" sz="4400" i="1" dirty="0">
              <a:solidFill>
                <a:schemeClr val="bg1"/>
              </a:solidFill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AD037C8-3A82-4B46-BD1B-C6DE6737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7</a:t>
            </a:fld>
            <a:endParaRPr lang="ru-BY" sz="2000"/>
          </a:p>
        </p:txBody>
      </p:sp>
    </p:spTree>
    <p:extLst>
      <p:ext uri="{BB962C8B-B14F-4D97-AF65-F5344CB8AC3E}">
        <p14:creationId xmlns:p14="http://schemas.microsoft.com/office/powerpoint/2010/main" val="145398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D553C-85FA-4833-9275-458313E2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5878" y="1389145"/>
            <a:ext cx="7373279" cy="4599374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How are survey respondents divided by sex and age?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How many new and existing users do we have?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What cities were the most active in the survey?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D2C79-A367-46A1-B178-96F3B05C8458}"/>
              </a:ext>
            </a:extLst>
          </p:cNvPr>
          <p:cNvSpPr txBox="1"/>
          <p:nvPr/>
        </p:nvSpPr>
        <p:spPr>
          <a:xfrm>
            <a:off x="180753" y="2760255"/>
            <a:ext cx="3928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Helvetica" panose="020B0604020202020204" pitchFamily="34" charset="0"/>
                <a:cs typeface="Helvetica" panose="020B0604020202020204" pitchFamily="34" charset="0"/>
              </a:rPr>
              <a:t>Questions</a:t>
            </a:r>
            <a:endParaRPr lang="ru-BY" sz="54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571CEB7-6A95-4236-8878-C5D142D7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8</a:t>
            </a:fld>
            <a:endParaRPr lang="ru-BY" sz="2000"/>
          </a:p>
        </p:txBody>
      </p:sp>
    </p:spTree>
    <p:extLst>
      <p:ext uri="{BB962C8B-B14F-4D97-AF65-F5344CB8AC3E}">
        <p14:creationId xmlns:p14="http://schemas.microsoft.com/office/powerpoint/2010/main" val="2859737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D553C-85FA-4833-9275-458313E2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490" y="1673630"/>
            <a:ext cx="7161641" cy="4204576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Which user groups have the greatest loyalty to this service?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Which groups are less loyal?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What is the total NPS?</a:t>
            </a:r>
            <a:endParaRPr lang="ru-RU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  <a:t>How promoters can be described?</a:t>
            </a:r>
            <a:r>
              <a:rPr lang="ru-RU" sz="2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ru-BY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D2C79-A367-46A1-B178-96F3B05C8458}"/>
              </a:ext>
            </a:extLst>
          </p:cNvPr>
          <p:cNvSpPr txBox="1"/>
          <p:nvPr/>
        </p:nvSpPr>
        <p:spPr>
          <a:xfrm>
            <a:off x="180753" y="2760255"/>
            <a:ext cx="39287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Helvetica" panose="020B0604020202020204" pitchFamily="34" charset="0"/>
                <a:cs typeface="Helvetica" panose="020B0604020202020204" pitchFamily="34" charset="0"/>
              </a:rPr>
              <a:t>Questions</a:t>
            </a:r>
            <a:endParaRPr lang="ru-BY" sz="6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D22B0-AF0F-4E2E-9F92-A90689CA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1685" y="6454469"/>
            <a:ext cx="1312025" cy="365125"/>
          </a:xfrm>
        </p:spPr>
        <p:txBody>
          <a:bodyPr/>
          <a:lstStyle/>
          <a:p>
            <a:fld id="{EC80978A-2195-40EF-9DAA-10335A309F81}" type="slidenum">
              <a:rPr lang="ru-BY" sz="2000" smtClean="0"/>
              <a:t>9</a:t>
            </a:fld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17303594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3021</TotalTime>
  <Words>808</Words>
  <Application>Microsoft Office PowerPoint</Application>
  <PresentationFormat>Widescreen</PresentationFormat>
  <Paragraphs>112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Calibri</vt:lpstr>
      <vt:lpstr>Calibri Light</vt:lpstr>
      <vt:lpstr>Helvetica</vt:lpstr>
      <vt:lpstr>Helvetica Neue</vt:lpstr>
      <vt:lpstr>SFMono-Regular</vt:lpstr>
      <vt:lpstr>Wingdings</vt:lpstr>
      <vt:lpstr>Retrospect</vt:lpstr>
      <vt:lpstr>Net Promoter Score</vt:lpstr>
      <vt:lpstr>Table of contents</vt:lpstr>
      <vt:lpstr>Project concept</vt:lpstr>
      <vt:lpstr>PowerPoint Presentation</vt:lpstr>
      <vt:lpstr>About data</vt:lpstr>
      <vt:lpstr>Evaluation of results</vt:lpstr>
      <vt:lpstr>NPS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conclusion</vt:lpstr>
      <vt:lpstr>General conclusion</vt:lpstr>
      <vt:lpstr>General conclusion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 Promoter Score</dc:title>
  <dc:creator>Юлия Маслова</dc:creator>
  <cp:lastModifiedBy>Юлия Маслова</cp:lastModifiedBy>
  <cp:revision>6</cp:revision>
  <dcterms:created xsi:type="dcterms:W3CDTF">2022-04-18T09:26:14Z</dcterms:created>
  <dcterms:modified xsi:type="dcterms:W3CDTF">2022-08-09T14:01:00Z</dcterms:modified>
</cp:coreProperties>
</file>