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4" r:id="rId2"/>
  </p:sldMasterIdLst>
  <p:notesMasterIdLst>
    <p:notesMasterId r:id="rId51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56" r:id="rId11"/>
    <p:sldId id="257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4" r:id="rId27"/>
    <p:sldId id="272" r:id="rId28"/>
    <p:sldId id="273" r:id="rId29"/>
    <p:sldId id="275" r:id="rId30"/>
    <p:sldId id="276" r:id="rId31"/>
    <p:sldId id="277" r:id="rId32"/>
    <p:sldId id="278" r:id="rId33"/>
    <p:sldId id="279" r:id="rId34"/>
    <p:sldId id="281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10" y="57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9A50D-AC16-46CD-86A3-8D9F3BCFAC0F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CE2D-0287-41BB-A5F6-727BAC46DB62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6926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8DA4-4AB3-0B1E-FFD6-C50601A9D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C3D3E-0013-E42E-3642-360A97D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BE3C-CDF1-389F-2BA7-67F2A46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BF5E-23A9-E79B-C0B7-4E390D1C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E324-DB54-6BD5-795C-33E6ADD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9088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AA2-E806-2B3A-704E-B5CEB8E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55D7-9C68-F5BB-DF89-3761F61C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0395-574E-CCF2-5996-DE6D3AC3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DF42-134B-C0BB-69B1-839FAE6A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18EA-6F24-B5BA-AE81-ECCDF07D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684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0C05A-44CE-C300-B4C9-0468F8B5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A24F0-69F9-E30C-AC5E-24492474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73D8-B28A-F008-A36C-5890CE8B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7191-39C5-58F0-4B5E-9DDE7BF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38FB-0E66-2465-BA12-36640AD0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5433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0019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6067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09942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9884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392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9224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6711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7440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9167-F5C1-CFBD-5B7D-E7750965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1536-9ABE-E186-153B-68F05BD5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6396-9A93-BF56-FE19-45301E79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254-F389-8FC5-9150-6B94F47B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1F2F-7521-2A2D-5A55-5D9443C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607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2941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9495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154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5091-30A5-7ED8-8A28-706E6CD0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13E5-E94E-E216-3FB3-44A01334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EABF-941E-A465-D68C-62710388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8536-EB16-26B6-B0E7-CA9FD7C7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2A73-7B3B-1CFB-AF95-ED7A7934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121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ABD7-6F7E-F16E-54E6-59BEB61A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1B1-2D35-1D27-71F1-E33075BF6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62A53-B037-18D3-D9DA-076250A8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5DEA-B5B0-B22F-6AAC-61997D54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7B35-E775-A322-8CDD-94F15C3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92B2D-BE2F-9A78-8BC6-D763AC89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09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905-0B6F-F421-C5EC-09F53245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4CE1-0FA1-A0FC-C347-C1C9842D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EA4EF-54C0-3120-A096-BEF5B45C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07264-58AB-873D-107A-AC947A1FF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9E74-4BF7-D66E-DD20-0686C98B9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D87DA-D2B1-366A-AC7C-3402322E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3CDD3-C2BE-41CE-F11E-173ECDE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2133F-5C7B-06B9-8F71-2BAD307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1050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7510-3A53-B1F7-9458-019798D9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8176D-3C94-A541-CCA5-64699A65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37000-9617-2F1F-9BE8-FDF8515B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0459-806F-5C4D-00F9-420DC5E7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2486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0D154-0118-356F-AF7D-F089C22C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7AA57-501E-BD81-97B6-891938AA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E469-519B-368A-9329-FBD3E4D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465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4BB6-2A97-6509-F89E-8E2CF4B2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9F54-76CA-BE8C-1B29-E3F3464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DFE0-522B-02F0-A462-7E400F2D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81D2-8C63-14F4-1D09-1CA923CD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0361-BB31-D790-08B8-2A96EC17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A8622-4BA2-4A81-CDFB-194C13C1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98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2711-5E35-63F6-6AF1-DD9B075F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C62F-81ED-7694-90C4-904578FB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7F7B8-DA0F-3A14-4D86-D98E73B9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D3BE5-1C70-7EF8-05A0-F24756A3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C13-2DDE-AFD1-1DD5-C56EF0A4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F82E0-74EE-8101-DC9E-1163BF1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2163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2E1F-3E6E-4F04-EF75-4AB1D9BB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56BE-AB9D-4A70-6980-A4BA337B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9E5A-235A-A398-77C4-9808CEC95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BF88-379E-2FDC-36B6-90A62280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4112-F034-6953-3ACF-F9DBEE55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583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8AFF552-8E4C-4B45-BFD4-2A02D0408D1D}" type="datetimeFigureOut">
              <a:rPr lang="ru-BY" smtClean="0"/>
              <a:t>24.05.2023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AA4B68D-07AA-43F3-AC9C-F00E57A5297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1845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Iowa Liquor Sales</a:t>
            </a:r>
            <a:endParaRPr lang="ru-B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F1318-4EC7-0056-84EB-D671232C4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Business Description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6A24E-CE15-D97D-804D-060B1F1C8080}"/>
              </a:ext>
            </a:extLst>
          </p:cNvPr>
          <p:cNvSpPr txBox="1"/>
          <p:nvPr/>
        </p:nvSpPr>
        <p:spPr>
          <a:xfrm>
            <a:off x="87086" y="6340929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DAE Student, Yuliya </a:t>
            </a:r>
            <a:r>
              <a:rPr lang="en-US" dirty="0" err="1">
                <a:latin typeface="Bernard MT Condensed" panose="02050806060905020404" pitchFamily="18" charset="0"/>
              </a:rPr>
              <a:t>Yeusyevich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B394E-557B-07EB-B624-6C3AB6AFEB3D}"/>
              </a:ext>
            </a:extLst>
          </p:cNvPr>
          <p:cNvSpPr txBox="1"/>
          <p:nvPr/>
        </p:nvSpPr>
        <p:spPr>
          <a:xfrm>
            <a:off x="6166757" y="6340929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ernard MT Condensed" panose="02050806060905020404" pitchFamily="18" charset="0"/>
              </a:rPr>
              <a:t>24.05.2023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1360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5A5-118C-B74A-A3FF-7A2B7E31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4" y="766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main structures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3A22-1554-6118-3C9C-0850BB7E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86" y="1231096"/>
            <a:ext cx="2977242" cy="54146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schemas for three layers;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prm_mta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-table;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 tables;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tables;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3C035A-4865-866B-07AE-D051D3ED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9" y="1231096"/>
            <a:ext cx="8240485" cy="54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41CE-02CE-1533-9BDA-40EFFCF1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31" y="587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Sa (2) and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bl_cl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(17) objects</a:t>
            </a:r>
            <a:endParaRPr lang="ru-BY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072DA-A7D2-FC60-0CED-E45BD443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50" y="1410368"/>
            <a:ext cx="4017547" cy="4726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E135E-C637-D9A0-A32B-49F2C1E5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31" y="1410368"/>
            <a:ext cx="4939720" cy="47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52E1-6BE4-FEB1-6BE5-928BD724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70" y="2278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Bl3nf (18) and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bldim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objects (8)</a:t>
            </a:r>
            <a:endParaRPr lang="ru-BY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B3E5B-688B-2481-9724-59B3183E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0" y="1410368"/>
            <a:ext cx="4060384" cy="4976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B7F810-C518-F43F-0557-5D79FF45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24" y="1410368"/>
            <a:ext cx="5353466" cy="33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AF1-DC7E-1A51-0867-50DD616F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creation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C660-1573-67E6-27D3-A6176A2B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PROCEDURE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bl_cl</a:t>
            </a:r>
            <a:r>
              <a:rPr lang="en-US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user_creation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_user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ru-B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5233-34A1-899C-88E1-BB97900F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9" y="2239390"/>
            <a:ext cx="7345631" cy="22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B06B-5BD2-B047-8459-4D0F3E58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 loading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796FB-4989-FBA5-A841-F26E8B655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13" y="1611197"/>
            <a:ext cx="10688101" cy="9789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1B263-4EF1-B372-4B01-09543E10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75" y="3124944"/>
            <a:ext cx="4355196" cy="816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D0538E-524B-9EF4-A3CD-CBE6A6DEC5C8}"/>
              </a:ext>
            </a:extLst>
          </p:cNvPr>
          <p:cNvSpPr txBox="1"/>
          <p:nvPr/>
        </p:nvSpPr>
        <p:spPr>
          <a:xfrm>
            <a:off x="2242457" y="4267835"/>
            <a:ext cx="770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1792797 rows;</a:t>
            </a:r>
            <a:endParaRPr lang="ru-BY" sz="24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F840-1D27-45C0-0E6B-71446B67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53" y="234496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 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A91E1-0F75-4740-ED93-6F8E840B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53" y="1431454"/>
            <a:ext cx="2185949" cy="403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1C760E-EC02-B51C-A4C2-75F50B45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37" y="1431454"/>
            <a:ext cx="8286811" cy="35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1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43AC-2CF3-8FA0-4A25-2A604DE9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 tables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B2D4-3DC5-63FC-DEDA-F135B8CB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layer;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deduplication purpose;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data from views;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truncated before load;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Only updated data selected.</a:t>
            </a:r>
            <a:endParaRPr lang="ru-BY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7E541-A5AA-1231-8AAB-973BA56B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70" y="1619217"/>
            <a:ext cx="5262601" cy="45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71B4-29C6-2499-1D6F-94DA511D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Bl3nf insertion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9C173-08FB-A026-7C7D-DC855E2F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07" y="1050169"/>
            <a:ext cx="4629164" cy="54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37A-819D-50EA-A1EC-905DFAFF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 table loading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E624D-7B13-C233-C9DA-54E70B780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2"/>
          <a:stretch/>
        </p:blipFill>
        <p:spPr>
          <a:xfrm>
            <a:off x="3597719" y="2982617"/>
            <a:ext cx="5649695" cy="5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D285-E9C5-9DE6-BDD0-F13B7279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5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Logging table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9D4F7-12B0-A169-20AD-0DC95704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2" y="1493611"/>
            <a:ext cx="11480152" cy="3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Iowa Liquor Sales</a:t>
            </a:r>
            <a:endParaRPr lang="ru-B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F1318-4EC7-0056-84EB-D671232C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1" y="2637608"/>
            <a:ext cx="11419115" cy="2427458"/>
          </a:xfrm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MS Mincho" panose="02020609040205080304" pitchFamily="49" charset="-128"/>
                <a:ea typeface="MS Mincho" panose="02020609040205080304" pitchFamily="49" charset="-128"/>
              </a:rPr>
              <a:t>Welcome Iowa-based spirits retailer, offering an extensive range of alcoholic beverages to customers throughout the state, serving two regions: Northwest and </a:t>
            </a:r>
            <a:r>
              <a:rPr lang="en-US" sz="3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Iowalakes</a:t>
            </a:r>
            <a:r>
              <a:rPr lang="en-US" sz="3600" dirty="0">
                <a:latin typeface="MS Mincho" panose="02020609040205080304" pitchFamily="49" charset="-128"/>
                <a:ea typeface="MS Mincho" panose="02020609040205080304" pitchFamily="49" charset="-128"/>
              </a:rPr>
              <a:t>.</a:t>
            </a:r>
            <a:endParaRPr lang="ru-BY" sz="3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00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FEFD-9430-6967-116C-013CE468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2053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MTA table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98776-F081-FFA8-33D1-329A376A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1" y="1546099"/>
            <a:ext cx="11014673" cy="44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71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90CA-0750-DDEC-7CBC-8B1CD786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1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check function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10A4-5F14-8517-C5A1-4755A59B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70" y="1145364"/>
            <a:ext cx="9162060" cy="53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C9773C-E311-FF30-6A34-1057F5682A88}"/>
              </a:ext>
            </a:extLst>
          </p:cNvPr>
          <p:cNvSpPr txBox="1">
            <a:spLocks/>
          </p:cNvSpPr>
          <p:nvPr/>
        </p:nvSpPr>
        <p:spPr>
          <a:xfrm>
            <a:off x="838200" y="2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insertion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72089-3F86-C764-E7B5-BAB07041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1" y="1065764"/>
            <a:ext cx="6153847" cy="55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8CC7-D117-0862-1237-D7766F95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Working tables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F8A56-6FC4-77B6-B2D5-9219E5D9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969" y="2350232"/>
            <a:ext cx="10508945" cy="733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4CC1D-C24F-DC9C-24B4-6D62A4A4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69" y="4085176"/>
            <a:ext cx="10464736" cy="1111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CCBE88-DFE4-ABCE-72FC-74CED8B85F97}"/>
              </a:ext>
            </a:extLst>
          </p:cNvPr>
          <p:cNvSpPr txBox="1"/>
          <p:nvPr/>
        </p:nvSpPr>
        <p:spPr>
          <a:xfrm>
            <a:off x="2754085" y="3294312"/>
            <a:ext cx="822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MTA table alternative: only updated data selection;</a:t>
            </a:r>
            <a:endParaRPr lang="ru-BY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4D7B-DA07-53D2-3B46-E2B8A1A1F10B}"/>
              </a:ext>
            </a:extLst>
          </p:cNvPr>
          <p:cNvSpPr txBox="1"/>
          <p:nvPr/>
        </p:nvSpPr>
        <p:spPr>
          <a:xfrm>
            <a:off x="1050471" y="1770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PROCEDURE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bl_cl</a:t>
            </a:r>
            <a:r>
              <a:rPr lang="en-US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wrk_shippers_insertion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701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A04-D815-F08C-E146-3E72115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Partitions creation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D648D-D84F-8F08-77EA-B53B9B43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7" y="1347092"/>
            <a:ext cx="10554410" cy="50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698-E021-32C9-BB5A-C42BB5F2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62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Partitions (result)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7A44E-3320-1EE9-DCFD-EBC12AE65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33" y="1388338"/>
            <a:ext cx="3519309" cy="51045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E3E28-C0D8-3E62-612D-47C29AB58E3E}"/>
              </a:ext>
            </a:extLst>
          </p:cNvPr>
          <p:cNvSpPr txBox="1"/>
          <p:nvPr/>
        </p:nvSpPr>
        <p:spPr>
          <a:xfrm>
            <a:off x="5225143" y="3294275"/>
            <a:ext cx="709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partitioning by range of dates – years;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Subpartitioning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by range of dates – months; 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0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4B85-D4D1-45C9-6D37-B6D591D3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Fact insertion (last load date strategy)</a:t>
            </a:r>
            <a:endParaRPr lang="ru-BY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B69EC-3690-7B0E-9BD1-13E6C22F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32" y="2322059"/>
            <a:ext cx="7777876" cy="96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214EE-4216-789A-49F3-DB54355B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32" y="4309850"/>
            <a:ext cx="5995614" cy="603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86FEB-849C-24C9-70EA-9FD7E6AEFF7C}"/>
              </a:ext>
            </a:extLst>
          </p:cNvPr>
          <p:cNvSpPr txBox="1"/>
          <p:nvPr/>
        </p:nvSpPr>
        <p:spPr>
          <a:xfrm>
            <a:off x="950432" y="3647622"/>
            <a:ext cx="1076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Filtering records from bl3nf fact table based on MAX insert date in </a:t>
            </a:r>
            <a:r>
              <a:rPr lang="en-US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bldim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fact table;</a:t>
            </a:r>
            <a:endParaRPr lang="ru-BY" sz="16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27C8-2D53-8002-3E83-439EAA7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 insertion (result)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7C8D0-DC06-AD7A-513F-92244732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60" y="3087079"/>
            <a:ext cx="11269326" cy="683841"/>
          </a:xfrm>
        </p:spPr>
      </p:pic>
    </p:spTree>
    <p:extLst>
      <p:ext uri="{BB962C8B-B14F-4D97-AF65-F5344CB8AC3E}">
        <p14:creationId xmlns:p14="http://schemas.microsoft.com/office/powerpoint/2010/main" val="302454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9F-57B1-603C-9846-7B0FEB6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type one (duplicates)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612D-3F90-F918-4E6D-B2CC31E7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78" y="2729927"/>
            <a:ext cx="8140341" cy="1738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E1274-8754-5804-FCC8-4DCCB1AC7092}"/>
              </a:ext>
            </a:extLst>
          </p:cNvPr>
          <p:cNvSpPr txBox="1"/>
          <p:nvPr/>
        </p:nvSpPr>
        <p:spPr>
          <a:xfrm>
            <a:off x="1949878" y="4767942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 duplicates in SCD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enteties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because no changed were made;</a:t>
            </a:r>
            <a:endParaRPr lang="ru-BY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D9F02-D3A8-6BEF-CE6B-4D547B86E6F6}"/>
              </a:ext>
            </a:extLst>
          </p:cNvPr>
          <p:cNvSpPr txBox="1"/>
          <p:nvPr/>
        </p:nvSpPr>
        <p:spPr>
          <a:xfrm>
            <a:off x="1883229" y="2161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bl_cl</a:t>
            </a:r>
            <a:r>
              <a:rPr lang="en-US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duplicated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schema_name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830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7B1A-DEE6-C1C8-98A6-062679E2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Test type two (main business keys)</a:t>
            </a:r>
            <a:endParaRPr lang="ru-BY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59432-C14A-6AD7-DE94-C631D1AE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71" y="1237893"/>
            <a:ext cx="6576015" cy="5183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26503-E8A3-B6A5-AE38-1A183DA7875B}"/>
              </a:ext>
            </a:extLst>
          </p:cNvPr>
          <p:cNvSpPr txBox="1"/>
          <p:nvPr/>
        </p:nvSpPr>
        <p:spPr>
          <a:xfrm>
            <a:off x="1469571" y="1385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bl_cl</a:t>
            </a:r>
            <a:r>
              <a:rPr lang="en-US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missing_rows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95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DWH STRUCTURE</a:t>
            </a:r>
            <a:endParaRPr lang="ru-B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DF1318-4EC7-0056-84EB-D671232C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055223"/>
            <a:ext cx="11419115" cy="346927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latin typeface="MS Mincho" panose="02020609040205080304" pitchFamily="49" charset="-128"/>
                <a:ea typeface="MS Mincho" panose="02020609040205080304" pitchFamily="49" charset="-128"/>
              </a:rPr>
              <a:t>Hybrid approach: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MS Mincho" panose="02020609040205080304" pitchFamily="49" charset="-128"/>
                <a:ea typeface="MS Mincho" panose="02020609040205080304" pitchFamily="49" charset="-128"/>
              </a:rPr>
              <a:t>Staging area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MS Mincho" panose="02020609040205080304" pitchFamily="49" charset="-128"/>
                <a:ea typeface="MS Mincho" panose="02020609040205080304" pitchFamily="49" charset="-128"/>
              </a:rPr>
              <a:t>Normalized layer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MS Mincho" panose="02020609040205080304" pitchFamily="49" charset="-128"/>
                <a:ea typeface="MS Mincho" panose="02020609040205080304" pitchFamily="49" charset="-128"/>
              </a:rPr>
              <a:t>Dimensional layer</a:t>
            </a:r>
            <a:endParaRPr lang="ru-BY" sz="32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38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EEE7-9CBD-5B99-59C7-C8E52FFB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Analytics (cursor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2CE7-0EDE-A4FD-D2FF-B0BCCF50C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90"/>
          <a:stretch/>
        </p:blipFill>
        <p:spPr>
          <a:xfrm>
            <a:off x="1532762" y="1325563"/>
            <a:ext cx="5848941" cy="5167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AA6E5-22A2-076E-F463-E6BC987A4798}"/>
              </a:ext>
            </a:extLst>
          </p:cNvPr>
          <p:cNvSpPr txBox="1"/>
          <p:nvPr/>
        </p:nvSpPr>
        <p:spPr>
          <a:xfrm>
            <a:off x="7431231" y="15624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39ECA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bl_cl</a:t>
            </a:r>
            <a:r>
              <a:rPr lang="en-US" sz="1800" dirty="0" err="1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9E9E9E"/>
                </a:solidFill>
                <a:effectLst/>
                <a:latin typeface="Courier New" panose="02070309020205020404" pitchFamily="49" charset="0"/>
              </a:rPr>
              <a:t>low_sales_notification</a:t>
            </a:r>
            <a:r>
              <a:rPr lang="en-US" sz="1800" dirty="0">
                <a:solidFill>
                  <a:srgbClr val="AAAAAA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17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9701-FDD5-19FC-FBA7-274D109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Incremental load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90EC1-9EC0-9FA0-CAB4-93CDE181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12" y="2595901"/>
            <a:ext cx="6042302" cy="1014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A450F-CF8C-0295-8D25-F8B1F7F7B8BD}"/>
              </a:ext>
            </a:extLst>
          </p:cNvPr>
          <p:cNvSpPr txBox="1"/>
          <p:nvPr/>
        </p:nvSpPr>
        <p:spPr>
          <a:xfrm>
            <a:off x="3118758" y="42536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BY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94359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rows</a:t>
            </a:r>
            <a:endParaRPr lang="ru-BY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7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49B-D7FE-61E8-BB01-1AE8232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SCD type 5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6D10-B3A2-78FE-D652-F214AFF4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Mini dimension and type 1 Outrigger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0F64-1155-04CC-3571-996A2369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21" y="2316297"/>
            <a:ext cx="8733093" cy="38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2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2F0-19DC-3702-A420-10C93BD4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SCD type 5</a:t>
            </a:r>
            <a:endParaRPr lang="ru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8161-DC6A-ECF9-1ACF-F94DEBB1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35226"/>
            <a:ext cx="10515600" cy="2087789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type 4 mini-dimension terminology refers to when the demographics key is part of the fact table composite key. If the demographics key is a foreign key in the customer dimension, it is referred to as an outrigger.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62CA-1505-E0FC-818E-6AD9E8F3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Stores before…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EA853-6084-450E-90B0-4D6E3F2AE7B3}"/>
              </a:ext>
            </a:extLst>
          </p:cNvPr>
          <p:cNvSpPr txBox="1"/>
          <p:nvPr/>
        </p:nvSpPr>
        <p:spPr>
          <a:xfrm>
            <a:off x="4462451" y="3244334"/>
            <a:ext cx="3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*put the screenshot here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D8992-FE58-F9D5-BC5E-5D2CFCBA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32" y="2116921"/>
            <a:ext cx="9872735" cy="26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9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0AC3-5AF7-B5C9-1916-92E91C56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Curr_emp_profile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before…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C00D4-10E3-E89E-7378-0F0DE26DF13C}"/>
              </a:ext>
            </a:extLst>
          </p:cNvPr>
          <p:cNvSpPr txBox="1"/>
          <p:nvPr/>
        </p:nvSpPr>
        <p:spPr>
          <a:xfrm>
            <a:off x="4462451" y="3244334"/>
            <a:ext cx="36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*put the screenshot here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93B3A-AC04-5CAC-B5AC-93578555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9" y="1614472"/>
            <a:ext cx="10148962" cy="4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0662-A80F-D282-C197-2C6C07C4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172154"/>
            <a:ext cx="11952514" cy="22256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Bl3nf loading… </a:t>
            </a:r>
            <a:endParaRPr lang="ru-BY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03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62CA-1505-E0FC-818E-6AD9E8F3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8" y="26456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Stores and employee profiles after…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93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AABE-30FC-E084-EBE3-FE5B438D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14" y="3270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Bl3nf fact table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D110D-D1B5-A0F0-4FE7-65F7275C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10" y="3003775"/>
            <a:ext cx="6203503" cy="7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2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299F-95DB-22B5-8270-D450404D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loading…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STAR SCHEMA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66348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1FDB-E5C9-D1DF-7981-458FCBEA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 loading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72E05-D0D8-CE04-706A-2856FC09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4" y="2843146"/>
            <a:ext cx="10515600" cy="9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9AB3-053C-7607-E6C8-735266EB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Partitioning strategy closer… 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9AE3-8E7B-6E1E-70C6-90EF2623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define time boundaries…</a:t>
            </a:r>
            <a:endParaRPr lang="ru-B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D8BA-E885-AAFF-DB93-E0B182E2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15" y="1825625"/>
            <a:ext cx="5921164" cy="42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3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995D-BDC1-6BAB-68CD-F2DCC386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53" y="1150711"/>
            <a:ext cx="10515600" cy="91757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temporary tables…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F35D-60EC-54CF-29A6-4D2DCF25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05" y="2245178"/>
            <a:ext cx="10353504" cy="2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6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62B2-3AA3-5EDC-B15F-D93A4BDD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68" y="321582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partitions…</a:t>
            </a:r>
            <a:endParaRPr lang="ru-BY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FFDA9-6DF0-A982-AC89-31E194D0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305" y="1687387"/>
            <a:ext cx="9445389" cy="4230221"/>
          </a:xfrm>
        </p:spPr>
      </p:pic>
    </p:spTree>
    <p:extLst>
      <p:ext uri="{BB962C8B-B14F-4D97-AF65-F5344CB8AC3E}">
        <p14:creationId xmlns:p14="http://schemas.microsoft.com/office/powerpoint/2010/main" val="2457501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F4DB8-CA0A-1E7F-64DC-60AE670A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34" y="1857031"/>
            <a:ext cx="10867404" cy="314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C40F05-E93A-A5B0-232F-65B4080C11BF}"/>
              </a:ext>
            </a:extLst>
          </p:cNvPr>
          <p:cNvSpPr txBox="1"/>
          <p:nvPr/>
        </p:nvSpPr>
        <p:spPr>
          <a:xfrm>
            <a:off x="1017813" y="860362"/>
            <a:ext cx="9748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…and detach them -&gt; insert data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16642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EE8C-2AB1-2395-B601-2F2E53B0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554"/>
            <a:ext cx="10515600" cy="912132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attach partitions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71D03-BE4F-1AF9-0984-25769B1C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1925063"/>
            <a:ext cx="10773541" cy="29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5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A790-45A7-62D8-2AF1-79A76B6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SCD type 6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9E086-502C-A61A-BA68-4C196E70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81" y="1403220"/>
            <a:ext cx="8771191" cy="51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1C9F-9546-2D2C-F30B-747972A8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238102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SCD 6 DEMO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63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D1B-2685-E598-732C-4DDB412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0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SNOWFLAKE SCHEMA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547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49B-D7FE-61E8-BB01-1AE8232F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  <a:cs typeface="Courier New" panose="02070309020205020404" pitchFamily="49" charset="0"/>
              </a:rPr>
              <a:t>SCD type 5</a:t>
            </a:r>
            <a:endParaRPr lang="ru-BY" dirty="0">
              <a:latin typeface="MS Mincho" panose="02020609040205080304" pitchFamily="49" charset="-128"/>
              <a:ea typeface="MS Mincho" panose="02020609040205080304" pitchFamily="49" charset="-128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6D10-B3A2-78FE-D652-F214AFF4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  <a:cs typeface="Courier New" panose="02070309020205020404" pitchFamily="49" charset="0"/>
              </a:rPr>
              <a:t>Mini dimension and type 1 Outrigger</a:t>
            </a:r>
            <a:endParaRPr lang="ru-BY" dirty="0">
              <a:latin typeface="MS Mincho" panose="02020609040205080304" pitchFamily="49" charset="-128"/>
              <a:ea typeface="MS Mincho" panose="02020609040205080304" pitchFamily="49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0F64-1155-04CC-3571-996A2369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63" y="2512240"/>
            <a:ext cx="8733093" cy="38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A790-45A7-62D8-2AF1-79A76B6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  <a:cs typeface="Courier New" panose="02070309020205020404" pitchFamily="49" charset="0"/>
              </a:rPr>
              <a:t>SCD type 6</a:t>
            </a:r>
            <a:endParaRPr lang="ru-BY" dirty="0">
              <a:latin typeface="MS Mincho" panose="02020609040205080304" pitchFamily="49" charset="-128"/>
              <a:ea typeface="MS Mincho" panose="02020609040205080304" pitchFamily="49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9E086-502C-A61A-BA68-4C196E70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82" y="1792936"/>
            <a:ext cx="8020076" cy="46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5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7E1ED-1E8B-4830-8B23-F75FDDB92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  <a:cs typeface="Courier New" panose="02070309020205020404" pitchFamily="49" charset="0"/>
              </a:rPr>
              <a:t>DATA FLOW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6386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CD9-6C1F-8876-95BA-07A5694EE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Iowa Liquor Sales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D3CCB-E2F9-C394-5152-B6A03269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endParaRPr lang="ru-B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348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960</TotalTime>
  <Words>436</Words>
  <Application>Microsoft Office PowerPoint</Application>
  <PresentationFormat>Widescreen</PresentationFormat>
  <Paragraphs>89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Mincho</vt:lpstr>
      <vt:lpstr>Arial</vt:lpstr>
      <vt:lpstr>Bernard MT Condensed</vt:lpstr>
      <vt:lpstr>Calibri</vt:lpstr>
      <vt:lpstr>Calibri Light</vt:lpstr>
      <vt:lpstr>Corbel</vt:lpstr>
      <vt:lpstr>Courier New</vt:lpstr>
      <vt:lpstr>Wingdings</vt:lpstr>
      <vt:lpstr>Office Theme</vt:lpstr>
      <vt:lpstr>Banded</vt:lpstr>
      <vt:lpstr>Iowa Liquor Sales</vt:lpstr>
      <vt:lpstr>Iowa Liquor Sales</vt:lpstr>
      <vt:lpstr>DWH STRUCTURE</vt:lpstr>
      <vt:lpstr>STAR SCHEMA</vt:lpstr>
      <vt:lpstr>SNOWFLAKE SCHEMA</vt:lpstr>
      <vt:lpstr>SCD type 5</vt:lpstr>
      <vt:lpstr>SCD type 6</vt:lpstr>
      <vt:lpstr>DATA FLOW</vt:lpstr>
      <vt:lpstr>Iowa Liquor Sales</vt:lpstr>
      <vt:lpstr>Create main structures</vt:lpstr>
      <vt:lpstr>Sa (2) and bl_cl (17) objects</vt:lpstr>
      <vt:lpstr>Bl3nf (18) and bldim objects (8)</vt:lpstr>
      <vt:lpstr>User creation</vt:lpstr>
      <vt:lpstr>SA loading</vt:lpstr>
      <vt:lpstr>Views </vt:lpstr>
      <vt:lpstr>Mapping tables</vt:lpstr>
      <vt:lpstr>Bl3nf insertion</vt:lpstr>
      <vt:lpstr>Fact table loading</vt:lpstr>
      <vt:lpstr>Logging table</vt:lpstr>
      <vt:lpstr>MTA table</vt:lpstr>
      <vt:lpstr>Double check function</vt:lpstr>
      <vt:lpstr>PowerPoint Presentation</vt:lpstr>
      <vt:lpstr>Working tables</vt:lpstr>
      <vt:lpstr>Partitions creation</vt:lpstr>
      <vt:lpstr>Partitions (result)</vt:lpstr>
      <vt:lpstr>Fact insertion (last load date strategy)</vt:lpstr>
      <vt:lpstr>Fact insertion (result)</vt:lpstr>
      <vt:lpstr>Test type one (duplicates)</vt:lpstr>
      <vt:lpstr>Test type two (main business keys)</vt:lpstr>
      <vt:lpstr>Analytics (cursor func)</vt:lpstr>
      <vt:lpstr>Incremental load</vt:lpstr>
      <vt:lpstr>SCD type 5</vt:lpstr>
      <vt:lpstr>SCD type 5</vt:lpstr>
      <vt:lpstr>Stores before…</vt:lpstr>
      <vt:lpstr>Curr_emp_profile before…</vt:lpstr>
      <vt:lpstr>Bl3nf loading… </vt:lpstr>
      <vt:lpstr>Stores and employee profiles after…</vt:lpstr>
      <vt:lpstr>Bl3nf fact table</vt:lpstr>
      <vt:lpstr>Bldim loading…</vt:lpstr>
      <vt:lpstr>Bldim fact loading</vt:lpstr>
      <vt:lpstr>Partitioning strategy closer… </vt:lpstr>
      <vt:lpstr>PowerPoint Presentation</vt:lpstr>
      <vt:lpstr>Create partitions…</vt:lpstr>
      <vt:lpstr>PowerPoint Presentation</vt:lpstr>
      <vt:lpstr>PowerPoint Presentation</vt:lpstr>
      <vt:lpstr>SCD type 6</vt:lpstr>
      <vt:lpstr>SCD 6 DEMO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</dc:title>
  <dc:creator>Юлия Маслова</dc:creator>
  <cp:lastModifiedBy>Юлия Маслова</cp:lastModifiedBy>
  <cp:revision>22</cp:revision>
  <dcterms:created xsi:type="dcterms:W3CDTF">2023-05-19T20:33:55Z</dcterms:created>
  <dcterms:modified xsi:type="dcterms:W3CDTF">2023-05-24T20:51:29Z</dcterms:modified>
</cp:coreProperties>
</file>